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96" r:id="rId1"/>
  </p:sldMasterIdLst>
  <p:sldIdLst>
    <p:sldId id="256" r:id="rId2"/>
    <p:sldId id="270" r:id="rId3"/>
    <p:sldId id="276" r:id="rId4"/>
    <p:sldId id="275" r:id="rId5"/>
    <p:sldId id="266" r:id="rId6"/>
    <p:sldId id="264" r:id="rId7"/>
  </p:sldIdLst>
  <p:sldSz cx="12192000" cy="6858000"/>
  <p:notesSz cx="6858000" cy="9144000"/>
  <p:embeddedFontLst>
    <p:embeddedFont>
      <p:font typeface="Akrobat ExtraBold" panose="00000900000000000000" charset="-52"/>
      <p:bold r:id="rId8"/>
    </p:embeddedFont>
    <p:embeddedFont>
      <p:font typeface="Montserrat Black" panose="00000A00000000000000" pitchFamily="2" charset="-52"/>
      <p:bold r:id="rId9"/>
      <p:boldItalic r:id="rId10"/>
    </p:embeddedFont>
    <p:embeddedFont>
      <p:font typeface="Montserrat Light" panose="00000400000000000000" pitchFamily="2" charset="-52"/>
      <p:regular r:id="rId11"/>
      <p:italic r:id="rId12"/>
    </p:embeddedFont>
    <p:embeddedFont>
      <p:font typeface="Montserrat Medium" panose="00000600000000000000" pitchFamily="2" charset="-52"/>
      <p:regular r:id="rId13"/>
      <p:italic r:id="rId14"/>
    </p:embeddedFont>
    <p:embeddedFont>
      <p:font typeface="Montserrat SemiBold" panose="00000700000000000000" pitchFamily="2" charset="-52"/>
      <p:bold r:id="rId15"/>
      <p:boldItalic r:id="rId16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2292F"/>
    <a:srgbClr val="FF6131"/>
    <a:srgbClr val="F5F4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70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5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9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font" Target="fonts/font8.fntdata"/><Relationship Id="rId10" Type="http://schemas.openxmlformats.org/officeDocument/2006/relationships/font" Target="fonts/font3.fntdata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font" Target="fonts/font7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9F5A2E-308E-4877-8020-BEE72E6740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885D0E1-CC55-4E73-9513-D78AC6AAB3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1B3567D-265D-4D45-9E71-1E662C8A7D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16CC5-487B-48EF-A4B6-6DBFFB7F426A}" type="datetimeFigureOut">
              <a:rPr lang="ru-RU" smtClean="0"/>
              <a:t>21.07.2026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C5F601E-8C45-40A1-BC7D-5E5505038B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31C28E4-55DA-4D89-B1E0-634DC387D4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2B517-695E-4660-9493-882AE10B74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50447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B51B9D-BAC5-4B98-93F0-B98DBF42A6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14B2198-004B-43EA-A18D-4D8C360A06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11ED2CF-E2FF-43EF-9291-9D1527088D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16CC5-487B-48EF-A4B6-6DBFFB7F426A}" type="datetimeFigureOut">
              <a:rPr lang="ru-RU" smtClean="0"/>
              <a:t>21.07.2026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0AA68BD-ACD3-4C7F-A631-66110D556B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DB4F8C4-6503-4275-A0F0-76A676B8DF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2B517-695E-4660-9493-882AE10B74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0946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BA2D61-0796-44FB-945D-54B7E6E7F4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C910F2C-E52A-40E9-BD7E-9429A6B3F3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8DB6294-1682-43C1-AA32-99DC224B70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16CC5-487B-48EF-A4B6-6DBFFB7F426A}" type="datetimeFigureOut">
              <a:rPr lang="ru-RU" smtClean="0"/>
              <a:t>21.07.2026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96615E7-2A98-4E2A-ACB9-375727563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E6B954D-6C1F-4BFA-8968-0AB6351A86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2B517-695E-4660-9493-882AE10B74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12784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D94EA3-B8D0-4901-B15E-922F78CC5F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6E122B5-3C3C-4AB6-840E-B27658A9006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A140B6C-D5F0-41C4-BDBB-2C3B7B30C9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82B9EA5-6AA0-41A3-A289-3E023E7439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16CC5-487B-48EF-A4B6-6DBFFB7F426A}" type="datetimeFigureOut">
              <a:rPr lang="ru-RU" smtClean="0"/>
              <a:t>21.07.2026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FA9E7D5-1AFC-4463-A02A-E4915E7B13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51B8ADF-18C1-4ADA-B77C-80A52B8F8A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2B517-695E-4660-9493-882AE10B74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91284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6AD4D5-4C2E-4468-B610-C78254432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69DB2F5-4C2B-4F59-B209-21B4911B6E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86F8DFA-4D3B-4B85-BF18-6821340E13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DB00ABFA-5D23-4972-AB9F-5AE7B98298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B5BA697F-AEED-4150-A1CF-04D4DF2F60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AD795C7-B8E5-4501-BACA-56F31CA06F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16CC5-487B-48EF-A4B6-6DBFFB7F426A}" type="datetimeFigureOut">
              <a:rPr lang="ru-RU" smtClean="0"/>
              <a:t>21.07.2026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53BEFAB7-392D-46D5-A550-ADD723F2E1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8B2791E5-0945-43E8-AEB1-07A0F2E212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2B517-695E-4660-9493-882AE10B74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2531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D6836A-7A52-4CB5-879B-96D157BB9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5B8F387-A2A3-4B10-9BE4-D1116D0D9E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16CC5-487B-48EF-A4B6-6DBFFB7F426A}" type="datetimeFigureOut">
              <a:rPr lang="ru-RU" smtClean="0"/>
              <a:t>21.07.2026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ADEEF5B-B8C9-4F00-BF21-2473E96DC9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2C5CCC0-06C5-469C-A53F-EBB494B1F2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2B517-695E-4660-9493-882AE10B74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26216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03CC9E12-6BA7-4C2B-A69D-15E880D079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16CC5-487B-48EF-A4B6-6DBFFB7F426A}" type="datetimeFigureOut">
              <a:rPr lang="ru-RU" smtClean="0"/>
              <a:t>21.07.2026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AA2031B-B133-464D-8084-0818F87AC2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53C656E-40FD-4D20-B6AF-1ECFED17F0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2B517-695E-4660-9493-882AE10B74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20987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ED3F95-D0F1-455D-BD40-9796B838F6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498B345-AD55-4143-976B-AC036098CF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111B2D0-524D-4402-A167-0FBA37A3C0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C72D098-515A-4520-847A-97B6806846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16CC5-487B-48EF-A4B6-6DBFFB7F426A}" type="datetimeFigureOut">
              <a:rPr lang="ru-RU" smtClean="0"/>
              <a:t>21.07.2026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DBFA05F-7430-49D7-B708-0E29EE2D93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181089C-8A6D-46C0-B697-7082BC501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2B517-695E-4660-9493-882AE10B74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51567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B4D7E5-B253-48A8-9A36-EAC68650ED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CC2C482D-8A51-44D5-930B-BBA2C947EA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5C3BD7F-0B6E-41C2-B0B8-C08564882F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3CEE4B7-4456-4205-8942-3055D73E42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16CC5-487B-48EF-A4B6-6DBFFB7F426A}" type="datetimeFigureOut">
              <a:rPr lang="ru-RU" smtClean="0"/>
              <a:t>21.07.2026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4BC447D-0B20-44D4-A75F-05186EFDC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7FBCF25-87AF-49C5-A8DD-1E78271C0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2B517-695E-4660-9493-882AE10B74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15944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94E6B3-8FD4-4013-9104-EB3ABDC2A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E0C5037-7A14-426A-94AA-036DF12AF8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2B1483D-D7E4-44D2-B0A3-4D0718F38F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16CC5-487B-48EF-A4B6-6DBFFB7F426A}" type="datetimeFigureOut">
              <a:rPr lang="ru-RU" smtClean="0"/>
              <a:t>21.07.2026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34B263B-864D-466D-B0DE-C1619D3E94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60F613D-E0D4-42CC-832B-4C7C516E7C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2B517-695E-4660-9493-882AE10B74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77153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56219768-E150-4A37-AACE-228F92AC972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F78A4B9-DDB0-4EA9-BFAC-158A923790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016D718-87B8-4B2F-B8EB-7BDC4B8F4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16CC5-487B-48EF-A4B6-6DBFFB7F426A}" type="datetimeFigureOut">
              <a:rPr lang="ru-RU" smtClean="0"/>
              <a:t>21.07.2026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94CAF57-A1B1-4420-BAA5-EEFFD45B05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096B2C8-3B1F-4EB2-94D7-D2FCF5DEE9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92B517-695E-4660-9493-882AE10B74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1512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2DAF7C-64E5-4646-AACA-06DABBB3D0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B0C0FC0-2FC7-4836-86B6-BAA13D050D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85587E7-A5E3-4702-9798-FBDDCE0F50F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616CC5-487B-48EF-A4B6-6DBFFB7F426A}" type="datetimeFigureOut">
              <a:rPr lang="ru-RU" smtClean="0"/>
              <a:t>21.07.2026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BBBBC77-467A-4DF3-A9A6-B9E79335A7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D9E633D-75DD-4BF5-AEF3-3647414FAB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92B517-695E-4660-9493-882AE10B74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364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4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B75EE6F-D1C0-D9B9-AF60-7B7F14BB16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0000" y="5811106"/>
            <a:ext cx="5547450" cy="461666"/>
          </a:xfrm>
        </p:spPr>
        <p:txBody>
          <a:bodyPr anchor="ctr">
            <a:normAutofit/>
          </a:bodyPr>
          <a:lstStyle/>
          <a:p>
            <a:pPr algn="l"/>
            <a:r>
              <a:rPr lang="ru-RU" sz="1800" dirty="0">
                <a:solidFill>
                  <a:srgbClr val="22292F"/>
                </a:solidFill>
                <a:latin typeface="Montserrat Light" panose="00000400000000000000" pitchFamily="2" charset="-52"/>
              </a:rPr>
              <a:t>Семинар-практикум для воспитателей ДОУ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A43346B-2045-4941-A5D4-F4BE062558A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4610100" cy="21336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ED310CE5-AEA4-4A9E-8433-D63A4D46D73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419850" y="1524000"/>
            <a:ext cx="5772150" cy="5334000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6569AEA1-BC63-4BFB-B2B3-06D505DF62F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0000" y="720000"/>
            <a:ext cx="769118" cy="720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45B845-6678-43C3-1859-CDD76E5B41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0001" y="2853600"/>
            <a:ext cx="10751999" cy="1179864"/>
          </a:xfrm>
          <a:noFill/>
        </p:spPr>
        <p:txBody>
          <a:bodyPr anchor="ctr">
            <a:noAutofit/>
          </a:bodyPr>
          <a:lstStyle/>
          <a:p>
            <a:pPr algn="l">
              <a:lnSpc>
                <a:spcPct val="125000"/>
              </a:lnSpc>
            </a:pPr>
            <a:r>
              <a:rPr lang="ru-RU" sz="3600" dirty="0">
                <a:solidFill>
                  <a:srgbClr val="FF6131"/>
                </a:solidFill>
                <a:latin typeface="Montserrat Black" panose="00000A00000000000000" pitchFamily="2" charset="-52"/>
              </a:rPr>
              <a:t>ЭМОЦИОНАЛЬНОЕ РАЗВИТИЕ ДЕТЕЙ </a:t>
            </a:r>
            <a:r>
              <a:rPr lang="ru-RU" sz="3600" dirty="0">
                <a:solidFill>
                  <a:srgbClr val="22292F"/>
                </a:solidFill>
                <a:latin typeface="Montserrat Black" panose="00000A00000000000000" pitchFamily="2" charset="-52"/>
              </a:rPr>
              <a:t>ДОШКОЛЬНОГО ВОЗРАСТА</a:t>
            </a:r>
            <a:endParaRPr lang="ru-RU" sz="3600" dirty="0">
              <a:solidFill>
                <a:srgbClr val="22292F"/>
              </a:solidFill>
              <a:latin typeface="Akrobat ExtraBold" panose="00000900000000000000" pitchFamily="50" charset="-52"/>
            </a:endParaRPr>
          </a:p>
        </p:txBody>
      </p:sp>
      <p:sp>
        <p:nvSpPr>
          <p:cNvPr id="21" name="Подзаголовок 2">
            <a:extLst>
              <a:ext uri="{FF2B5EF4-FFF2-40B4-BE49-F238E27FC236}">
                <a16:creationId xmlns:a16="http://schemas.microsoft.com/office/drawing/2014/main" id="{C7FC964A-E7B5-470B-ADCF-480995D054C5}"/>
              </a:ext>
            </a:extLst>
          </p:cNvPr>
          <p:cNvSpPr txBox="1">
            <a:spLocks/>
          </p:cNvSpPr>
          <p:nvPr/>
        </p:nvSpPr>
        <p:spPr>
          <a:xfrm>
            <a:off x="9243149" y="5811106"/>
            <a:ext cx="2228851" cy="4616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z="1800" dirty="0">
                <a:solidFill>
                  <a:srgbClr val="22292F"/>
                </a:solidFill>
                <a:latin typeface="Montserrat Light" panose="00000400000000000000" pitchFamily="2" charset="-52"/>
              </a:rPr>
              <a:t>Страница 1 из 6</a:t>
            </a:r>
          </a:p>
        </p:txBody>
      </p:sp>
    </p:spTree>
    <p:extLst>
      <p:ext uri="{BB962C8B-B14F-4D97-AF65-F5344CB8AC3E}">
        <p14:creationId xmlns:p14="http://schemas.microsoft.com/office/powerpoint/2010/main" val="6119347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4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627CC0F-3BA1-475F-85DA-D90EE2A614A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flipH="1">
            <a:off x="6526646" y="0"/>
            <a:ext cx="5665354" cy="5718400"/>
          </a:xfrm>
          <a:prstGeom prst="rect">
            <a:avLst/>
          </a:prstGeom>
        </p:spPr>
      </p:pic>
      <p:sp>
        <p:nvSpPr>
          <p:cNvPr id="8" name="Рисунок 6">
            <a:extLst>
              <a:ext uri="{FF2B5EF4-FFF2-40B4-BE49-F238E27FC236}">
                <a16:creationId xmlns:a16="http://schemas.microsoft.com/office/drawing/2014/main" id="{BA5D3BE0-7907-4F2B-98FF-CB8EB838E28C}"/>
              </a:ext>
            </a:extLst>
          </p:cNvPr>
          <p:cNvSpPr/>
          <p:nvPr/>
        </p:nvSpPr>
        <p:spPr>
          <a:xfrm>
            <a:off x="7786904" y="1646016"/>
            <a:ext cx="3688904" cy="3565969"/>
          </a:xfrm>
          <a:custGeom>
            <a:avLst/>
            <a:gdLst>
              <a:gd name="connsiteX0" fmla="*/ 1497912 w 3688904"/>
              <a:gd name="connsiteY0" fmla="*/ 112586 h 3565969"/>
              <a:gd name="connsiteX1" fmla="*/ 243088 w 3688904"/>
              <a:gd name="connsiteY1" fmla="*/ 1024319 h 3565969"/>
              <a:gd name="connsiteX2" fmla="*/ 28871 w 3688904"/>
              <a:gd name="connsiteY2" fmla="*/ 1683449 h 3565969"/>
              <a:gd name="connsiteX3" fmla="*/ 508169 w 3688904"/>
              <a:gd name="connsiteY3" fmla="*/ 3158585 h 3565969"/>
              <a:gd name="connsiteX4" fmla="*/ 1068906 w 3688904"/>
              <a:gd name="connsiteY4" fmla="*/ 3565970 h 3565969"/>
              <a:gd name="connsiteX5" fmla="*/ 2619957 w 3688904"/>
              <a:gd name="connsiteY5" fmla="*/ 3565970 h 3565969"/>
              <a:gd name="connsiteX6" fmla="*/ 3180694 w 3688904"/>
              <a:gd name="connsiteY6" fmla="*/ 3158585 h 3565969"/>
              <a:gd name="connsiteX7" fmla="*/ 3659992 w 3688904"/>
              <a:gd name="connsiteY7" fmla="*/ 1683449 h 3565969"/>
              <a:gd name="connsiteX8" fmla="*/ 3445870 w 3688904"/>
              <a:gd name="connsiteY8" fmla="*/ 1024319 h 3565969"/>
              <a:gd name="connsiteX9" fmla="*/ 2190951 w 3688904"/>
              <a:gd name="connsiteY9" fmla="*/ 112586 h 3565969"/>
              <a:gd name="connsiteX10" fmla="*/ 1497912 w 3688904"/>
              <a:gd name="connsiteY10" fmla="*/ 112586 h 3565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688904" h="3565969">
                <a:moveTo>
                  <a:pt x="1497912" y="112586"/>
                </a:moveTo>
                <a:lnTo>
                  <a:pt x="243088" y="1024319"/>
                </a:lnTo>
                <a:cubicBezTo>
                  <a:pt x="36396" y="1174433"/>
                  <a:pt x="-49996" y="1440561"/>
                  <a:pt x="28871" y="1683449"/>
                </a:cubicBezTo>
                <a:lnTo>
                  <a:pt x="508169" y="3158585"/>
                </a:lnTo>
                <a:cubicBezTo>
                  <a:pt x="587131" y="3401473"/>
                  <a:pt x="813445" y="3565970"/>
                  <a:pt x="1068906" y="3565970"/>
                </a:cubicBezTo>
                <a:lnTo>
                  <a:pt x="2619957" y="3565970"/>
                </a:lnTo>
                <a:cubicBezTo>
                  <a:pt x="2875322" y="3565970"/>
                  <a:pt x="3101732" y="3401473"/>
                  <a:pt x="3180694" y="3158585"/>
                </a:cubicBezTo>
                <a:lnTo>
                  <a:pt x="3659992" y="1683449"/>
                </a:lnTo>
                <a:cubicBezTo>
                  <a:pt x="3738954" y="1440561"/>
                  <a:pt x="3652467" y="1174433"/>
                  <a:pt x="3445870" y="1024319"/>
                </a:cubicBezTo>
                <a:lnTo>
                  <a:pt x="2190951" y="112586"/>
                </a:lnTo>
                <a:cubicBezTo>
                  <a:pt x="1984354" y="-37529"/>
                  <a:pt x="1704509" y="-37529"/>
                  <a:pt x="1497912" y="112586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27214C2-A64E-459F-9D7D-368637D9141B}"/>
              </a:ext>
            </a:extLst>
          </p:cNvPr>
          <p:cNvSpPr txBox="1"/>
          <p:nvPr/>
        </p:nvSpPr>
        <p:spPr>
          <a:xfrm>
            <a:off x="716192" y="2671875"/>
            <a:ext cx="6354520" cy="1598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ru-RU" sz="2000" dirty="0">
                <a:latin typeface="Montserrat SemiBold" panose="00000700000000000000" pitchFamily="2" charset="-52"/>
              </a:rPr>
              <a:t>«Эмоции являются «центральным звеном» </a:t>
            </a:r>
          </a:p>
          <a:p>
            <a:pPr>
              <a:lnSpc>
                <a:spcPct val="125000"/>
              </a:lnSpc>
            </a:pPr>
            <a:r>
              <a:rPr lang="ru-RU" sz="2000" dirty="0">
                <a:latin typeface="Montserrat SemiBold" panose="00000700000000000000" pitchFamily="2" charset="-52"/>
              </a:rPr>
              <a:t>психической жизни человека</a:t>
            </a:r>
          </a:p>
          <a:p>
            <a:pPr>
              <a:lnSpc>
                <a:spcPct val="125000"/>
              </a:lnSpc>
            </a:pPr>
            <a:r>
              <a:rPr lang="ru-RU" sz="2000" dirty="0">
                <a:latin typeface="Montserrat SemiBold" panose="00000700000000000000" pitchFamily="2" charset="-52"/>
              </a:rPr>
              <a:t>и прежде всего ребёнка»</a:t>
            </a:r>
          </a:p>
          <a:p>
            <a:pPr algn="r">
              <a:lnSpc>
                <a:spcPct val="125000"/>
              </a:lnSpc>
              <a:spcAft>
                <a:spcPts val="1200"/>
              </a:spcAft>
            </a:pPr>
            <a:r>
              <a:rPr lang="ru-RU" sz="2000" dirty="0">
                <a:latin typeface="Montserrat Light" panose="00000400000000000000" pitchFamily="2" charset="-52"/>
              </a:rPr>
              <a:t>Л.С. Выготский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50406E1-6EE7-43C8-8F16-BF9B67D87DB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31356" y="2671875"/>
            <a:ext cx="1800000" cy="1800000"/>
          </a:xfrm>
          <a:prstGeom prst="rect">
            <a:avLst/>
          </a:prstGeom>
        </p:spPr>
      </p:pic>
      <p:sp>
        <p:nvSpPr>
          <p:cNvPr id="15" name="Подзаголовок 2">
            <a:extLst>
              <a:ext uri="{FF2B5EF4-FFF2-40B4-BE49-F238E27FC236}">
                <a16:creationId xmlns:a16="http://schemas.microsoft.com/office/drawing/2014/main" id="{02C956C0-12C6-44EA-AB4E-713F3E621969}"/>
              </a:ext>
            </a:extLst>
          </p:cNvPr>
          <p:cNvSpPr txBox="1">
            <a:spLocks/>
          </p:cNvSpPr>
          <p:nvPr/>
        </p:nvSpPr>
        <p:spPr>
          <a:xfrm>
            <a:off x="9243149" y="5811106"/>
            <a:ext cx="2228851" cy="4616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z="1800" dirty="0">
                <a:solidFill>
                  <a:srgbClr val="22292F"/>
                </a:solidFill>
                <a:latin typeface="Montserrat Light" panose="00000400000000000000" pitchFamily="2" charset="-52"/>
              </a:rPr>
              <a:t>Страница 2 из 6</a:t>
            </a:r>
          </a:p>
        </p:txBody>
      </p:sp>
      <p:sp>
        <p:nvSpPr>
          <p:cNvPr id="19" name="Подзаголовок 2">
            <a:extLst>
              <a:ext uri="{FF2B5EF4-FFF2-40B4-BE49-F238E27FC236}">
                <a16:creationId xmlns:a16="http://schemas.microsoft.com/office/drawing/2014/main" id="{90395D55-02CE-4999-8C54-03E07149ADDD}"/>
              </a:ext>
            </a:extLst>
          </p:cNvPr>
          <p:cNvSpPr txBox="1">
            <a:spLocks/>
          </p:cNvSpPr>
          <p:nvPr/>
        </p:nvSpPr>
        <p:spPr>
          <a:xfrm>
            <a:off x="720000" y="5811106"/>
            <a:ext cx="5547450" cy="4616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800">
                <a:solidFill>
                  <a:srgbClr val="22292F"/>
                </a:solidFill>
                <a:latin typeface="Montserrat Light" panose="00000400000000000000" pitchFamily="2" charset="-52"/>
              </a:rPr>
              <a:t>Семинар-практикум для воспитателей ДОУ</a:t>
            </a:r>
            <a:endParaRPr lang="ru-RU" sz="1800" dirty="0">
              <a:solidFill>
                <a:srgbClr val="22292F"/>
              </a:solidFill>
              <a:latin typeface="Montserrat Light" panose="000004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49767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4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15885FB2-C2A6-432F-8AA0-71EB934048B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0800000">
            <a:off x="0" y="0"/>
            <a:ext cx="3314700" cy="306308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45B845-6678-43C3-1859-CDD76E5B41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0001" y="2902464"/>
            <a:ext cx="10751999" cy="1053072"/>
          </a:xfrm>
          <a:noFill/>
        </p:spPr>
        <p:txBody>
          <a:bodyPr anchor="ctr">
            <a:noAutofit/>
          </a:bodyPr>
          <a:lstStyle/>
          <a:p>
            <a:pPr algn="l">
              <a:lnSpc>
                <a:spcPct val="125000"/>
              </a:lnSpc>
            </a:pPr>
            <a:r>
              <a:rPr lang="ru-RU" sz="3600" dirty="0">
                <a:solidFill>
                  <a:srgbClr val="22292F"/>
                </a:solidFill>
                <a:latin typeface="Montserrat Black" panose="00000A00000000000000" pitchFamily="2" charset="-52"/>
              </a:rPr>
              <a:t>ЧЕРЕЗ, ЧТО БУДЕМ РАЗВИВАТЬ ЭМОЦИОНАЛЬНУЮ СФЕРУ ДЕТЕЙ?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B37072F-5767-41B9-932E-687B8B8487C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31100" y="4804045"/>
            <a:ext cx="4660900" cy="2053956"/>
          </a:xfrm>
          <a:prstGeom prst="rect">
            <a:avLst/>
          </a:prstGeom>
        </p:spPr>
      </p:pic>
      <p:sp>
        <p:nvSpPr>
          <p:cNvPr id="35" name="Подзаголовок 2">
            <a:extLst>
              <a:ext uri="{FF2B5EF4-FFF2-40B4-BE49-F238E27FC236}">
                <a16:creationId xmlns:a16="http://schemas.microsoft.com/office/drawing/2014/main" id="{4E6C1DB7-771B-48EA-B280-7563CF131556}"/>
              </a:ext>
            </a:extLst>
          </p:cNvPr>
          <p:cNvSpPr txBox="1">
            <a:spLocks/>
          </p:cNvSpPr>
          <p:nvPr/>
        </p:nvSpPr>
        <p:spPr>
          <a:xfrm>
            <a:off x="9243149" y="5811106"/>
            <a:ext cx="2228851" cy="4616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z="1800" dirty="0">
                <a:solidFill>
                  <a:schemeClr val="bg1"/>
                </a:solidFill>
                <a:latin typeface="Montserrat Light" panose="00000400000000000000" pitchFamily="2" charset="-52"/>
              </a:rPr>
              <a:t>Страница 3 из 6</a:t>
            </a:r>
          </a:p>
        </p:txBody>
      </p:sp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4CF72653-292B-49AE-9404-456264EC62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0000" y="5811106"/>
            <a:ext cx="5547450" cy="461666"/>
          </a:xfrm>
        </p:spPr>
        <p:txBody>
          <a:bodyPr anchor="ctr">
            <a:normAutofit/>
          </a:bodyPr>
          <a:lstStyle/>
          <a:p>
            <a:pPr algn="l"/>
            <a:r>
              <a:rPr lang="ru-RU" sz="1800" dirty="0">
                <a:solidFill>
                  <a:srgbClr val="22292F"/>
                </a:solidFill>
                <a:latin typeface="Montserrat Light" panose="00000400000000000000" pitchFamily="2" charset="-52"/>
              </a:rPr>
              <a:t>Семинар-практикум для воспитателей ДОУ</a:t>
            </a:r>
          </a:p>
        </p:txBody>
      </p:sp>
    </p:spTree>
    <p:extLst>
      <p:ext uri="{BB962C8B-B14F-4D97-AF65-F5344CB8AC3E}">
        <p14:creationId xmlns:p14="http://schemas.microsoft.com/office/powerpoint/2010/main" val="1367642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4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15885FB2-C2A6-432F-8AA0-71EB934048B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0800000">
            <a:off x="0" y="0"/>
            <a:ext cx="3314700" cy="306308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45B845-6678-43C3-1859-CDD76E5B41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0001" y="2902464"/>
            <a:ext cx="10751999" cy="1053072"/>
          </a:xfrm>
          <a:noFill/>
        </p:spPr>
        <p:txBody>
          <a:bodyPr anchor="ctr">
            <a:noAutofit/>
          </a:bodyPr>
          <a:lstStyle/>
          <a:p>
            <a:pPr algn="l">
              <a:lnSpc>
                <a:spcPct val="125000"/>
              </a:lnSpc>
            </a:pPr>
            <a:r>
              <a:rPr lang="ru-RU" sz="3600" dirty="0">
                <a:solidFill>
                  <a:srgbClr val="22292F"/>
                </a:solidFill>
                <a:latin typeface="Montserrat Black" panose="00000A00000000000000" pitchFamily="2" charset="-52"/>
              </a:rPr>
              <a:t>ЧЕРЕЗ, ЧТО БУДЕМ РАЗВИВАТЬ ЭМОЦИОНАЛЬНУЮ СФЕРУ ДЕТЕЙ?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B37072F-5767-41B9-932E-687B8B8487C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31100" y="4804045"/>
            <a:ext cx="4660900" cy="2053956"/>
          </a:xfrm>
          <a:prstGeom prst="rect">
            <a:avLst/>
          </a:prstGeom>
        </p:spPr>
      </p:pic>
      <p:sp>
        <p:nvSpPr>
          <p:cNvPr id="35" name="Подзаголовок 2">
            <a:extLst>
              <a:ext uri="{FF2B5EF4-FFF2-40B4-BE49-F238E27FC236}">
                <a16:creationId xmlns:a16="http://schemas.microsoft.com/office/drawing/2014/main" id="{4E6C1DB7-771B-48EA-B280-7563CF131556}"/>
              </a:ext>
            </a:extLst>
          </p:cNvPr>
          <p:cNvSpPr txBox="1">
            <a:spLocks/>
          </p:cNvSpPr>
          <p:nvPr/>
        </p:nvSpPr>
        <p:spPr>
          <a:xfrm>
            <a:off x="9243149" y="5811106"/>
            <a:ext cx="2228851" cy="4616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z="1800" dirty="0">
                <a:solidFill>
                  <a:schemeClr val="bg1"/>
                </a:solidFill>
                <a:latin typeface="Montserrat Light" panose="00000400000000000000" pitchFamily="2" charset="-52"/>
              </a:rPr>
              <a:t>Страница 4 из 6</a:t>
            </a:r>
          </a:p>
        </p:txBody>
      </p:sp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E9A47B42-F9B4-464F-94C5-C21066313820}"/>
              </a:ext>
            </a:extLst>
          </p:cNvPr>
          <p:cNvSpPr txBox="1">
            <a:spLocks/>
          </p:cNvSpPr>
          <p:nvPr/>
        </p:nvSpPr>
        <p:spPr>
          <a:xfrm>
            <a:off x="6811100" y="2414428"/>
            <a:ext cx="4660900" cy="3201242"/>
          </a:xfrm>
          <a:prstGeom prst="rect">
            <a:avLst/>
          </a:prstGeom>
        </p:spPr>
        <p:txBody>
          <a:bodyPr vert="horz" lIns="0" tIns="45720" rIns="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0000" indent="-360000" algn="l">
              <a:lnSpc>
                <a:spcPct val="125000"/>
              </a:lnSpc>
              <a:spcBef>
                <a:spcPts val="0"/>
              </a:spcBef>
              <a:spcAft>
                <a:spcPts val="1200"/>
              </a:spcAft>
              <a:buSzPct val="120000"/>
              <a:buBlip>
                <a:blip r:embed="rId4"/>
              </a:buBlip>
            </a:pPr>
            <a:r>
              <a:rPr lang="ru-RU" sz="2000" dirty="0">
                <a:solidFill>
                  <a:srgbClr val="22292F"/>
                </a:solidFill>
                <a:latin typeface="Montserrat Light" panose="00000400000000000000" pitchFamily="2" charset="-52"/>
              </a:rPr>
              <a:t>Через общение взросло                 с ребёнком</a:t>
            </a:r>
          </a:p>
          <a:p>
            <a:pPr marL="360000" indent="-360000" algn="l">
              <a:lnSpc>
                <a:spcPct val="125000"/>
              </a:lnSpc>
              <a:spcBef>
                <a:spcPts val="0"/>
              </a:spcBef>
              <a:spcAft>
                <a:spcPts val="1200"/>
              </a:spcAft>
              <a:buSzPct val="120000"/>
              <a:buBlip>
                <a:blip r:embed="rId4"/>
              </a:buBlip>
            </a:pPr>
            <a:r>
              <a:rPr lang="ru-RU" sz="2000" dirty="0">
                <a:solidFill>
                  <a:srgbClr val="22292F"/>
                </a:solidFill>
                <a:latin typeface="Montserrat Light" panose="00000400000000000000" pitchFamily="2" charset="-52"/>
              </a:rPr>
              <a:t>Утренний круг и вечерний круг</a:t>
            </a:r>
          </a:p>
          <a:p>
            <a:pPr marL="360000" indent="-360000" algn="l">
              <a:lnSpc>
                <a:spcPct val="125000"/>
              </a:lnSpc>
              <a:spcBef>
                <a:spcPts val="0"/>
              </a:spcBef>
              <a:spcAft>
                <a:spcPts val="1200"/>
              </a:spcAft>
              <a:buSzPct val="120000"/>
              <a:buBlip>
                <a:blip r:embed="rId4"/>
              </a:buBlip>
            </a:pPr>
            <a:r>
              <a:rPr lang="ru-RU" sz="2000" dirty="0">
                <a:solidFill>
                  <a:srgbClr val="22292F"/>
                </a:solidFill>
                <a:latin typeface="Montserrat Light" panose="00000400000000000000" pitchFamily="2" charset="-52"/>
              </a:rPr>
              <a:t>Использование </a:t>
            </a:r>
            <a:r>
              <a:rPr lang="ru-RU" sz="2000" dirty="0" err="1">
                <a:solidFill>
                  <a:srgbClr val="22292F"/>
                </a:solidFill>
                <a:latin typeface="Montserrat Light" panose="00000400000000000000" pitchFamily="2" charset="-52"/>
              </a:rPr>
              <a:t>психогимнастики</a:t>
            </a:r>
            <a:endParaRPr lang="ru-RU" sz="2000" dirty="0">
              <a:solidFill>
                <a:srgbClr val="22292F"/>
              </a:solidFill>
              <a:latin typeface="Montserrat Light" panose="00000400000000000000" pitchFamily="2" charset="-52"/>
            </a:endParaRPr>
          </a:p>
        </p:txBody>
      </p:sp>
      <p:sp>
        <p:nvSpPr>
          <p:cNvPr id="15" name="Подзаголовок 2">
            <a:extLst>
              <a:ext uri="{FF2B5EF4-FFF2-40B4-BE49-F238E27FC236}">
                <a16:creationId xmlns:a16="http://schemas.microsoft.com/office/drawing/2014/main" id="{281FDD7F-C790-498E-927F-FFB3BCD537FF}"/>
              </a:ext>
            </a:extLst>
          </p:cNvPr>
          <p:cNvSpPr txBox="1">
            <a:spLocks/>
          </p:cNvSpPr>
          <p:nvPr/>
        </p:nvSpPr>
        <p:spPr>
          <a:xfrm>
            <a:off x="837253" y="2414428"/>
            <a:ext cx="5258746" cy="3201242"/>
          </a:xfrm>
          <a:prstGeom prst="rect">
            <a:avLst/>
          </a:prstGeom>
        </p:spPr>
        <p:txBody>
          <a:bodyPr vert="horz" lIns="0" tIns="45720" rIns="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0000" indent="-360000" algn="l">
              <a:lnSpc>
                <a:spcPct val="125000"/>
              </a:lnSpc>
              <a:spcBef>
                <a:spcPts val="0"/>
              </a:spcBef>
              <a:spcAft>
                <a:spcPts val="1200"/>
              </a:spcAft>
              <a:buSzPct val="120000"/>
              <a:buBlip>
                <a:blip r:embed="rId4"/>
              </a:buBlip>
            </a:pPr>
            <a:r>
              <a:rPr lang="ru-RU" sz="2000" dirty="0">
                <a:solidFill>
                  <a:srgbClr val="22292F"/>
                </a:solidFill>
                <a:latin typeface="Montserrat Light" panose="00000400000000000000" pitchFamily="2" charset="-52"/>
              </a:rPr>
              <a:t>Чтение художественной литературы, рассматривание картин</a:t>
            </a:r>
          </a:p>
          <a:p>
            <a:pPr marL="360000" indent="-360000" algn="l">
              <a:lnSpc>
                <a:spcPct val="125000"/>
              </a:lnSpc>
              <a:spcBef>
                <a:spcPts val="0"/>
              </a:spcBef>
              <a:spcAft>
                <a:spcPts val="1200"/>
              </a:spcAft>
              <a:buSzPct val="120000"/>
              <a:buBlip>
                <a:blip r:embed="rId4"/>
              </a:buBlip>
            </a:pPr>
            <a:r>
              <a:rPr lang="ru-RU" sz="2000" dirty="0">
                <a:solidFill>
                  <a:srgbClr val="22292F"/>
                </a:solidFill>
                <a:latin typeface="Montserrat Light" panose="00000400000000000000" pitchFamily="2" charset="-52"/>
              </a:rPr>
              <a:t>Сюжетно-ролевые игры</a:t>
            </a:r>
          </a:p>
          <a:p>
            <a:pPr marL="360000" indent="-360000" algn="l">
              <a:lnSpc>
                <a:spcPct val="125000"/>
              </a:lnSpc>
              <a:spcBef>
                <a:spcPts val="0"/>
              </a:spcBef>
              <a:spcAft>
                <a:spcPts val="1200"/>
              </a:spcAft>
              <a:buSzPct val="120000"/>
              <a:buBlip>
                <a:blip r:embed="rId4"/>
              </a:buBlip>
            </a:pPr>
            <a:r>
              <a:rPr lang="ru-RU" sz="2000" dirty="0">
                <a:solidFill>
                  <a:srgbClr val="22292F"/>
                </a:solidFill>
                <a:latin typeface="Montserrat Light" panose="00000400000000000000" pitchFamily="2" charset="-52"/>
              </a:rPr>
              <a:t>Театрализованная деятельность</a:t>
            </a:r>
          </a:p>
          <a:p>
            <a:pPr marL="360000" indent="-360000" algn="l">
              <a:lnSpc>
                <a:spcPct val="125000"/>
              </a:lnSpc>
              <a:spcBef>
                <a:spcPts val="0"/>
              </a:spcBef>
              <a:spcAft>
                <a:spcPts val="1200"/>
              </a:spcAft>
              <a:buSzPct val="120000"/>
              <a:buBlip>
                <a:blip r:embed="rId4"/>
              </a:buBlip>
            </a:pPr>
            <a:r>
              <a:rPr lang="ru-RU" sz="2000" dirty="0">
                <a:solidFill>
                  <a:srgbClr val="22292F"/>
                </a:solidFill>
                <a:latin typeface="Montserrat Light" panose="00000400000000000000" pitchFamily="2" charset="-52"/>
              </a:rPr>
              <a:t>Дидактические игры</a:t>
            </a:r>
          </a:p>
          <a:p>
            <a:pPr marL="360000" indent="-360000" algn="l">
              <a:lnSpc>
                <a:spcPct val="125000"/>
              </a:lnSpc>
              <a:spcBef>
                <a:spcPts val="0"/>
              </a:spcBef>
              <a:spcAft>
                <a:spcPts val="1200"/>
              </a:spcAft>
              <a:buSzPct val="120000"/>
              <a:buBlip>
                <a:blip r:embed="rId4"/>
              </a:buBlip>
            </a:pPr>
            <a:r>
              <a:rPr lang="ru-RU" sz="2000" dirty="0">
                <a:solidFill>
                  <a:srgbClr val="22292F"/>
                </a:solidFill>
                <a:latin typeface="Montserrat Light" panose="00000400000000000000" pitchFamily="2" charset="-52"/>
              </a:rPr>
              <a:t>Собственный пример</a:t>
            </a:r>
          </a:p>
        </p:txBody>
      </p:sp>
      <p:sp>
        <p:nvSpPr>
          <p:cNvPr id="16" name="Подзаголовок 2">
            <a:extLst>
              <a:ext uri="{FF2B5EF4-FFF2-40B4-BE49-F238E27FC236}">
                <a16:creationId xmlns:a16="http://schemas.microsoft.com/office/drawing/2014/main" id="{73FBC019-B0B7-4B1D-A311-5FE7BC9461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0000" y="5811106"/>
            <a:ext cx="5547450" cy="461666"/>
          </a:xfrm>
        </p:spPr>
        <p:txBody>
          <a:bodyPr anchor="ctr">
            <a:normAutofit/>
          </a:bodyPr>
          <a:lstStyle/>
          <a:p>
            <a:pPr algn="l"/>
            <a:r>
              <a:rPr lang="ru-RU" sz="1800" dirty="0">
                <a:solidFill>
                  <a:srgbClr val="22292F"/>
                </a:solidFill>
                <a:latin typeface="Montserrat Light" panose="00000400000000000000" pitchFamily="2" charset="-52"/>
              </a:rPr>
              <a:t>Семинар-практикум для воспитателей ДОУ</a:t>
            </a:r>
          </a:p>
        </p:txBody>
      </p:sp>
    </p:spTree>
    <p:extLst>
      <p:ext uri="{BB962C8B-B14F-4D97-AF65-F5344CB8AC3E}">
        <p14:creationId xmlns:p14="http://schemas.microsoft.com/office/powerpoint/2010/main" val="4042835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0039 -0.31875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" y="-159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3" grpId="0" uiExpand="1"/>
      <p:bldP spid="15" grpId="0" uiExpan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4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45B845-6678-43C3-1859-CDD76E5B41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51363" y="585228"/>
            <a:ext cx="6920637" cy="921395"/>
          </a:xfrm>
          <a:noFill/>
        </p:spPr>
        <p:txBody>
          <a:bodyPr anchor="ctr">
            <a:noAutofit/>
          </a:bodyPr>
          <a:lstStyle/>
          <a:p>
            <a:pPr algn="l"/>
            <a:r>
              <a:rPr lang="ru-RU" sz="3600" dirty="0">
                <a:solidFill>
                  <a:srgbClr val="22292F"/>
                </a:solidFill>
                <a:latin typeface="Montserrat Black" panose="00000A00000000000000" pitchFamily="2" charset="-52"/>
              </a:rPr>
              <a:t>ИГРЫ И УПРАЖНЕНИЯ</a:t>
            </a: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E5266958-08FC-4CAA-B2A7-96D7F6A885E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419850" y="1524000"/>
            <a:ext cx="5772150" cy="5334000"/>
          </a:xfrm>
          <a:prstGeom prst="rect">
            <a:avLst/>
          </a:prstGeom>
        </p:spPr>
      </p:pic>
      <p:sp>
        <p:nvSpPr>
          <p:cNvPr id="36" name="Подзаголовок 2">
            <a:extLst>
              <a:ext uri="{FF2B5EF4-FFF2-40B4-BE49-F238E27FC236}">
                <a16:creationId xmlns:a16="http://schemas.microsoft.com/office/drawing/2014/main" id="{1CFCED5E-43B2-4F44-8217-AC828AD8E199}"/>
              </a:ext>
            </a:extLst>
          </p:cNvPr>
          <p:cNvSpPr txBox="1">
            <a:spLocks/>
          </p:cNvSpPr>
          <p:nvPr/>
        </p:nvSpPr>
        <p:spPr>
          <a:xfrm>
            <a:off x="9243149" y="5811106"/>
            <a:ext cx="2228851" cy="4616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z="1800" dirty="0">
                <a:solidFill>
                  <a:srgbClr val="22292F"/>
                </a:solidFill>
                <a:latin typeface="Montserrat Light" panose="00000400000000000000" pitchFamily="2" charset="-52"/>
              </a:rPr>
              <a:t>Страница 5 из 6</a:t>
            </a:r>
          </a:p>
        </p:txBody>
      </p:sp>
      <p:sp>
        <p:nvSpPr>
          <p:cNvPr id="25" name="Заголовок 1">
            <a:extLst>
              <a:ext uri="{FF2B5EF4-FFF2-40B4-BE49-F238E27FC236}">
                <a16:creationId xmlns:a16="http://schemas.microsoft.com/office/drawing/2014/main" id="{6646B006-BE46-4343-AE9C-E6C9D626E98F}"/>
              </a:ext>
            </a:extLst>
          </p:cNvPr>
          <p:cNvSpPr txBox="1">
            <a:spLocks/>
          </p:cNvSpPr>
          <p:nvPr/>
        </p:nvSpPr>
        <p:spPr>
          <a:xfrm>
            <a:off x="4551363" y="1537728"/>
            <a:ext cx="6920637" cy="1005447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5000"/>
              </a:lnSpc>
            </a:pPr>
            <a:r>
              <a:rPr lang="ru-RU" sz="2800" dirty="0">
                <a:solidFill>
                  <a:srgbClr val="22292F"/>
                </a:solidFill>
                <a:latin typeface="Montserrat Light" panose="00000400000000000000" pitchFamily="2" charset="-52"/>
              </a:rPr>
              <a:t>на развитие эмоциональной сферы детей дошкольного возраста</a:t>
            </a:r>
            <a:endParaRPr lang="ru-RU" sz="2800" dirty="0">
              <a:solidFill>
                <a:srgbClr val="22292F"/>
              </a:solidFill>
              <a:latin typeface="Montserrat Black" panose="00000A00000000000000" pitchFamily="2" charset="-52"/>
            </a:endParaRPr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9521D7D5-5B0C-42FE-BEFF-BF9D9940B55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3831355" cy="6857980"/>
          </a:xfrm>
          <a:custGeom>
            <a:avLst/>
            <a:gdLst>
              <a:gd name="connsiteX0" fmla="*/ 0 w 3831355"/>
              <a:gd name="connsiteY0" fmla="*/ 0 h 6857980"/>
              <a:gd name="connsiteX1" fmla="*/ 1177118 w 3831355"/>
              <a:gd name="connsiteY1" fmla="*/ 0 h 6857980"/>
              <a:gd name="connsiteX2" fmla="*/ 3831355 w 3831355"/>
              <a:gd name="connsiteY2" fmla="*/ 2054385 h 6857980"/>
              <a:gd name="connsiteX3" fmla="*/ 2366275 w 3831355"/>
              <a:gd name="connsiteY3" fmla="*/ 6857980 h 6857980"/>
              <a:gd name="connsiteX4" fmla="*/ 0 w 3831355"/>
              <a:gd name="connsiteY4" fmla="*/ 6857980 h 6857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31355" h="6857980">
                <a:moveTo>
                  <a:pt x="0" y="0"/>
                </a:moveTo>
                <a:lnTo>
                  <a:pt x="1177118" y="0"/>
                </a:lnTo>
                <a:lnTo>
                  <a:pt x="3831355" y="2054385"/>
                </a:lnTo>
                <a:lnTo>
                  <a:pt x="2366275" y="6857980"/>
                </a:lnTo>
                <a:lnTo>
                  <a:pt x="0" y="6857980"/>
                </a:lnTo>
                <a:close/>
              </a:path>
            </a:pathLst>
          </a:cu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27091E9-3873-4D04-A684-ECC7B52B75D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0"/>
            <a:ext cx="420406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917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4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36DD017B-5908-411E-960F-B3D916809D1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0800000">
            <a:off x="0" y="0"/>
            <a:ext cx="3314700" cy="3063089"/>
          </a:xfrm>
          <a:prstGeom prst="rect">
            <a:avLst/>
          </a:prstGeom>
        </p:spPr>
      </p:pic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5B818EBE-6D1E-4E12-AEDE-55C1C785906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31100" y="4804045"/>
            <a:ext cx="4660900" cy="2053956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45B845-6678-43C3-1859-CDD76E5B41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0001" y="585228"/>
            <a:ext cx="10544899" cy="921395"/>
          </a:xfrm>
          <a:noFill/>
        </p:spPr>
        <p:txBody>
          <a:bodyPr anchor="ctr">
            <a:noAutofit/>
          </a:bodyPr>
          <a:lstStyle/>
          <a:p>
            <a:pPr algn="l"/>
            <a:r>
              <a:rPr lang="ru-RU" sz="3600" dirty="0">
                <a:solidFill>
                  <a:srgbClr val="22292F"/>
                </a:solidFill>
                <a:latin typeface="Montserrat Black" panose="00000A00000000000000" pitchFamily="2" charset="-52"/>
              </a:rPr>
              <a:t>ИСПОЛЬЗОВАНИЕ ПСИХОГИМНАСТИКИ</a:t>
            </a:r>
          </a:p>
        </p:txBody>
      </p:sp>
      <p:sp>
        <p:nvSpPr>
          <p:cNvPr id="34" name="Подзаголовок 2">
            <a:extLst>
              <a:ext uri="{FF2B5EF4-FFF2-40B4-BE49-F238E27FC236}">
                <a16:creationId xmlns:a16="http://schemas.microsoft.com/office/drawing/2014/main" id="{B2C808AC-0BE2-4D66-8F60-05B79E950032}"/>
              </a:ext>
            </a:extLst>
          </p:cNvPr>
          <p:cNvSpPr txBox="1">
            <a:spLocks/>
          </p:cNvSpPr>
          <p:nvPr/>
        </p:nvSpPr>
        <p:spPr>
          <a:xfrm>
            <a:off x="719999" y="5811106"/>
            <a:ext cx="5576025" cy="4616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800" dirty="0">
                <a:solidFill>
                  <a:srgbClr val="22292F"/>
                </a:solidFill>
                <a:latin typeface="Montserrat Light" panose="00000400000000000000" pitchFamily="2" charset="-52"/>
              </a:rPr>
              <a:t>Семинар-практикум для воспитателей ДОУ</a:t>
            </a:r>
          </a:p>
        </p:txBody>
      </p:sp>
      <p:sp>
        <p:nvSpPr>
          <p:cNvPr id="35" name="Подзаголовок 2">
            <a:extLst>
              <a:ext uri="{FF2B5EF4-FFF2-40B4-BE49-F238E27FC236}">
                <a16:creationId xmlns:a16="http://schemas.microsoft.com/office/drawing/2014/main" id="{4E6C1DB7-771B-48EA-B280-7563CF131556}"/>
              </a:ext>
            </a:extLst>
          </p:cNvPr>
          <p:cNvSpPr txBox="1">
            <a:spLocks/>
          </p:cNvSpPr>
          <p:nvPr/>
        </p:nvSpPr>
        <p:spPr>
          <a:xfrm>
            <a:off x="9243149" y="5811106"/>
            <a:ext cx="2228851" cy="4616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z="1800" dirty="0">
                <a:solidFill>
                  <a:schemeClr val="bg1"/>
                </a:solidFill>
                <a:latin typeface="Montserrat Light" panose="00000400000000000000" pitchFamily="2" charset="-52"/>
              </a:rPr>
              <a:t>Страница 6 из 6</a:t>
            </a:r>
          </a:p>
        </p:txBody>
      </p:sp>
      <p:sp>
        <p:nvSpPr>
          <p:cNvPr id="38" name="Заголовок 1">
            <a:extLst>
              <a:ext uri="{FF2B5EF4-FFF2-40B4-BE49-F238E27FC236}">
                <a16:creationId xmlns:a16="http://schemas.microsoft.com/office/drawing/2014/main" id="{74B54438-73A2-4EBF-9C60-0DFA64679C17}"/>
              </a:ext>
            </a:extLst>
          </p:cNvPr>
          <p:cNvSpPr txBox="1">
            <a:spLocks/>
          </p:cNvSpPr>
          <p:nvPr/>
        </p:nvSpPr>
        <p:spPr>
          <a:xfrm>
            <a:off x="719999" y="1537729"/>
            <a:ext cx="10752001" cy="461666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5000"/>
              </a:lnSpc>
            </a:pPr>
            <a:r>
              <a:rPr lang="ru-RU" sz="2800" dirty="0">
                <a:solidFill>
                  <a:srgbClr val="22292F"/>
                </a:solidFill>
                <a:latin typeface="Montserrat Light" panose="00000400000000000000" pitchFamily="2" charset="-52"/>
              </a:rPr>
              <a:t>В РАБОТЕ ВОСПИТАТЕЛЯ</a:t>
            </a:r>
            <a:endParaRPr lang="ru-RU" sz="2800" dirty="0">
              <a:solidFill>
                <a:srgbClr val="22292F"/>
              </a:solidFill>
              <a:latin typeface="Montserrat Black" panose="00000A00000000000000" pitchFamily="2" charset="-52"/>
            </a:endParaRPr>
          </a:p>
        </p:txBody>
      </p:sp>
      <p:sp>
        <p:nvSpPr>
          <p:cNvPr id="48" name="Заголовок 1">
            <a:extLst>
              <a:ext uri="{FF2B5EF4-FFF2-40B4-BE49-F238E27FC236}">
                <a16:creationId xmlns:a16="http://schemas.microsoft.com/office/drawing/2014/main" id="{99B4C9F3-6C8C-411C-8639-9616BE066CE5}"/>
              </a:ext>
            </a:extLst>
          </p:cNvPr>
          <p:cNvSpPr txBox="1">
            <a:spLocks/>
          </p:cNvSpPr>
          <p:nvPr/>
        </p:nvSpPr>
        <p:spPr>
          <a:xfrm>
            <a:off x="719999" y="2819345"/>
            <a:ext cx="10752001" cy="461666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5000"/>
              </a:lnSpc>
            </a:pPr>
            <a:r>
              <a:rPr lang="ru-RU" sz="2400" dirty="0">
                <a:solidFill>
                  <a:srgbClr val="22292F"/>
                </a:solidFill>
                <a:latin typeface="Montserrat Medium" panose="00000600000000000000" pitchFamily="2" charset="-52"/>
              </a:rPr>
              <a:t>С ПОМОЩЬЮ ПСИХОГИМНАСТИКИ ДЕТИ: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767F2D79-EE18-4744-828E-1A9858FE8FA7}"/>
              </a:ext>
            </a:extLst>
          </p:cNvPr>
          <p:cNvSpPr txBox="1"/>
          <p:nvPr/>
        </p:nvSpPr>
        <p:spPr>
          <a:xfrm>
            <a:off x="719998" y="3492500"/>
            <a:ext cx="10544902" cy="15214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0000" indent="-360000" algn="l">
              <a:lnSpc>
                <a:spcPct val="125000"/>
              </a:lnSpc>
              <a:spcBef>
                <a:spcPts val="0"/>
              </a:spcBef>
              <a:spcAft>
                <a:spcPts val="1200"/>
              </a:spcAft>
              <a:buSzPct val="120000"/>
              <a:buBlip>
                <a:blip r:embed="rId4"/>
              </a:buBlip>
            </a:pPr>
            <a:r>
              <a:rPr lang="ru-RU" sz="2000" dirty="0">
                <a:solidFill>
                  <a:srgbClr val="22292F"/>
                </a:solidFill>
                <a:latin typeface="Montserrat Light" panose="00000400000000000000" pitchFamily="2" charset="-52"/>
              </a:rPr>
              <a:t>Развивают выразительные движения и артистизм</a:t>
            </a:r>
          </a:p>
          <a:p>
            <a:pPr marL="360000" indent="-360000" algn="l">
              <a:lnSpc>
                <a:spcPct val="125000"/>
              </a:lnSpc>
              <a:spcBef>
                <a:spcPts val="0"/>
              </a:spcBef>
              <a:spcAft>
                <a:spcPts val="1200"/>
              </a:spcAft>
              <a:buSzPct val="120000"/>
              <a:buBlip>
                <a:blip r:embed="rId4"/>
              </a:buBlip>
            </a:pPr>
            <a:r>
              <a:rPr lang="ru-RU" sz="2000" dirty="0">
                <a:solidFill>
                  <a:srgbClr val="22292F"/>
                </a:solidFill>
                <a:latin typeface="Montserrat Light" panose="00000400000000000000" pitchFamily="2" charset="-52"/>
              </a:rPr>
              <a:t>Учатся понимать и выражать свои эмоции и чувства</a:t>
            </a:r>
          </a:p>
          <a:p>
            <a:pPr marL="360000" indent="-360000" algn="l">
              <a:lnSpc>
                <a:spcPct val="125000"/>
              </a:lnSpc>
              <a:spcBef>
                <a:spcPts val="0"/>
              </a:spcBef>
              <a:spcAft>
                <a:spcPts val="1200"/>
              </a:spcAft>
              <a:buSzPct val="120000"/>
              <a:buBlip>
                <a:blip r:embed="rId4"/>
              </a:buBlip>
            </a:pPr>
            <a:r>
              <a:rPr lang="ru-RU" sz="2000" dirty="0">
                <a:solidFill>
                  <a:srgbClr val="22292F"/>
                </a:solidFill>
                <a:latin typeface="Montserrat Light" panose="00000400000000000000" pitchFamily="2" charset="-52"/>
              </a:rPr>
              <a:t>Формируют уверенность в себе</a:t>
            </a:r>
          </a:p>
        </p:txBody>
      </p:sp>
    </p:spTree>
    <p:extLst>
      <p:ext uri="{BB962C8B-B14F-4D97-AF65-F5344CB8AC3E}">
        <p14:creationId xmlns:p14="http://schemas.microsoft.com/office/powerpoint/2010/main" val="283997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8" grpId="0"/>
      <p:bldP spid="48" grpId="0"/>
      <p:bldP spid="50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1870</TotalTime>
  <Words>150</Words>
  <Application>Microsoft Office PowerPoint</Application>
  <PresentationFormat>Широкоэкранный</PresentationFormat>
  <Paragraphs>34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5" baseType="lpstr">
      <vt:lpstr>Arial</vt:lpstr>
      <vt:lpstr>Montserrat Light</vt:lpstr>
      <vt:lpstr>Calibri</vt:lpstr>
      <vt:lpstr>Montserrat Medium</vt:lpstr>
      <vt:lpstr>Calibri Light</vt:lpstr>
      <vt:lpstr>Akrobat ExtraBold</vt:lpstr>
      <vt:lpstr>Montserrat Black</vt:lpstr>
      <vt:lpstr>Montserrat SemiBold</vt:lpstr>
      <vt:lpstr>Тема Office</vt:lpstr>
      <vt:lpstr>ЭМОЦИОНАЛЬНОЕ РАЗВИТИЕ ДЕТЕЙ ДОШКОЛЬНОГО ВОЗРАСТА</vt:lpstr>
      <vt:lpstr>Презентация PowerPoint</vt:lpstr>
      <vt:lpstr>ЧЕРЕЗ, ЧТО БУДЕМ РАЗВИВАТЬ ЭМОЦИОНАЛЬНУЮ СФЕРУ ДЕТЕЙ?</vt:lpstr>
      <vt:lpstr>ЧЕРЕЗ, ЧТО БУДЕМ РАЗВИВАТЬ ЭМОЦИОНАЛЬНУЮ СФЕРУ ДЕТЕЙ?</vt:lpstr>
      <vt:lpstr>ИГРЫ И УПРАЖНЕНИЯ</vt:lpstr>
      <vt:lpstr>ИСПОЛЬЗОВАНИЕ ПСИХОГИМНАСТИКИ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Триз - технологии в работе педагога с детьми</dc:title>
  <cp:lastModifiedBy>Екатерина Чимутова</cp:lastModifiedBy>
  <cp:revision>2</cp:revision>
  <dcterms:created xsi:type="dcterms:W3CDTF">2023-02-06T09:39:07Z</dcterms:created>
  <dcterms:modified xsi:type="dcterms:W3CDTF">2026-07-21T07:55:45Z</dcterms:modified>
</cp:coreProperties>
</file>