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7" r:id="rId2"/>
    <p:sldId id="259" r:id="rId3"/>
    <p:sldId id="262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7" r:id="rId19"/>
    <p:sldId id="285" r:id="rId20"/>
    <p:sldId id="278" r:id="rId21"/>
    <p:sldId id="279" r:id="rId22"/>
    <p:sldId id="284" r:id="rId23"/>
    <p:sldId id="282" r:id="rId24"/>
    <p:sldId id="290" r:id="rId25"/>
    <p:sldId id="287" r:id="rId26"/>
    <p:sldId id="283" r:id="rId27"/>
    <p:sldId id="312" r:id="rId28"/>
    <p:sldId id="291" r:id="rId29"/>
    <p:sldId id="293" r:id="rId30"/>
    <p:sldId id="292" r:id="rId31"/>
    <p:sldId id="294" r:id="rId32"/>
    <p:sldId id="295" r:id="rId33"/>
    <p:sldId id="296" r:id="rId34"/>
    <p:sldId id="304" r:id="rId35"/>
    <p:sldId id="307" r:id="rId36"/>
    <p:sldId id="298" r:id="rId37"/>
    <p:sldId id="299" r:id="rId38"/>
    <p:sldId id="301" r:id="rId39"/>
    <p:sldId id="305" r:id="rId40"/>
    <p:sldId id="300" r:id="rId41"/>
    <p:sldId id="303" r:id="rId42"/>
    <p:sldId id="308" r:id="rId43"/>
    <p:sldId id="309" r:id="rId44"/>
    <p:sldId id="310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7C0C"/>
    <a:srgbClr val="282B98"/>
    <a:srgbClr val="4A5C26"/>
    <a:srgbClr val="FF33CC"/>
    <a:srgbClr val="00CC00"/>
    <a:srgbClr val="CC6600"/>
    <a:srgbClr val="455624"/>
    <a:srgbClr val="3399FF"/>
    <a:srgbClr val="CCCC00"/>
    <a:srgbClr val="749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DFFFA-421D-4D1C-8476-597E17EEEEFC}" type="datetimeFigureOut">
              <a:rPr lang="ru-RU" smtClean="0"/>
              <a:pPr/>
              <a:t>21.07.2026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7EAF2-E498-4B62-B0B3-6FCF6030864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333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C6FC5-630E-47FB-9118-3F2C42A5A13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Определение места буквы Ц в алфавите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69D2B-BCCC-4EE0-A4C6-E70B667591E0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2247" y="627528"/>
            <a:ext cx="8229600" cy="857256"/>
          </a:xfrm>
        </p:spPr>
        <p:txBody>
          <a:bodyPr>
            <a:normAutofit fontScale="90000"/>
          </a:bodyPr>
          <a:lstStyle/>
          <a:p>
            <a:br>
              <a:rPr lang="ru-RU" dirty="0">
                <a:latin typeface="Calibri" pitchFamily="34" charset="0"/>
                <a:cs typeface="Arial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2357430"/>
            <a:ext cx="821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Тема: «Буква  </a:t>
            </a:r>
            <a:r>
              <a:rPr lang="ru-RU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85984" y="3000372"/>
            <a:ext cx="49292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Calibri" pitchFamily="34" charset="0"/>
              </a:rPr>
              <a:t>Интегрированное  логопедическое занятие по обучения грамоте</a:t>
            </a:r>
          </a:p>
          <a:p>
            <a:pPr algn="ctr"/>
            <a:r>
              <a:rPr lang="ru-RU" sz="2000" b="1" dirty="0">
                <a:latin typeface="Calibri" pitchFamily="34" charset="0"/>
              </a:rPr>
              <a:t>в 1 классе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79912" y="5589240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Учитель-логопед МОУ Школа с. Аксарка </a:t>
            </a:r>
          </a:p>
          <a:p>
            <a:r>
              <a:rPr lang="ru-RU" dirty="0"/>
              <a:t>Зозуля О.В.</a:t>
            </a:r>
          </a:p>
        </p:txBody>
      </p:sp>
      <p:sp>
        <p:nvSpPr>
          <p:cNvPr id="9" name="Солнце 8"/>
          <p:cNvSpPr/>
          <p:nvPr/>
        </p:nvSpPr>
        <p:spPr>
          <a:xfrm>
            <a:off x="971600" y="620687"/>
            <a:ext cx="2304256" cy="2029129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78581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Цели и задачи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1214422"/>
            <a:ext cx="800105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dirty="0">
                <a:solidFill>
                  <a:srgbClr val="671CF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rgbClr val="671CFC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dirty="0">
                <a:solidFill>
                  <a:srgbClr val="671CFC"/>
                </a:solidFill>
                <a:latin typeface="Times New Roman" pitchFamily="18" charset="0"/>
                <a:cs typeface="Times New Roman" pitchFamily="18" charset="0"/>
              </a:rPr>
              <a:t>Познакомить учащихся  с </a:t>
            </a:r>
            <a:r>
              <a:rPr lang="ru-RU" sz="3200" b="1" dirty="0">
                <a:solidFill>
                  <a:srgbClr val="671CF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буквой З.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928802"/>
            <a:ext cx="814393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•"/>
            </a:pPr>
            <a:r>
              <a:rPr lang="ru-RU" sz="3200" dirty="0">
                <a:solidFill>
                  <a:srgbClr val="0335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2800" dirty="0">
                <a:solidFill>
                  <a:srgbClr val="0335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Закрепить правильное произношение звуков</a:t>
            </a:r>
            <a:r>
              <a:rPr lang="ru-RU" sz="2800" dirty="0">
                <a:solidFill>
                  <a:srgbClr val="033599"/>
                </a:solidFill>
              </a:rPr>
              <a:t>  </a:t>
            </a:r>
            <a:r>
              <a:rPr lang="en-US" sz="2800" dirty="0">
                <a:solidFill>
                  <a:srgbClr val="0335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[</a:t>
            </a:r>
            <a:r>
              <a:rPr lang="ru-RU" sz="2800" dirty="0" err="1">
                <a:solidFill>
                  <a:srgbClr val="0335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</a:t>
            </a:r>
            <a:r>
              <a:rPr lang="en-US" sz="2800" dirty="0">
                <a:solidFill>
                  <a:srgbClr val="0335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]</a:t>
            </a:r>
            <a:r>
              <a:rPr lang="ru-RU" sz="2800" dirty="0">
                <a:solidFill>
                  <a:srgbClr val="0335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- </a:t>
            </a:r>
            <a:r>
              <a:rPr lang="en-US" sz="2800" dirty="0">
                <a:solidFill>
                  <a:srgbClr val="0335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[</a:t>
            </a:r>
            <a:r>
              <a:rPr lang="ru-RU" sz="2800" dirty="0" err="1">
                <a:solidFill>
                  <a:srgbClr val="0335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</a:t>
            </a:r>
            <a:r>
              <a:rPr lang="en-US" sz="2800" dirty="0">
                <a:solidFill>
                  <a:srgbClr val="0335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`]</a:t>
            </a:r>
            <a:r>
              <a:rPr lang="ru-RU" sz="2800" dirty="0">
                <a:solidFill>
                  <a:srgbClr val="0335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;</a:t>
            </a:r>
          </a:p>
          <a:p>
            <a:pPr algn="just">
              <a:buFontTx/>
              <a:buChar char="•"/>
            </a:pPr>
            <a:r>
              <a:rPr lang="ru-RU" sz="2800" dirty="0">
                <a:solidFill>
                  <a:srgbClr val="0335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учить  соотносить звук и букву, выделять данный  звук из речи, читать слоги, слова и предложения  с буквой З; </a:t>
            </a:r>
          </a:p>
          <a:p>
            <a:pPr algn="just">
              <a:buFontTx/>
              <a:buChar char="•"/>
            </a:pPr>
            <a:r>
              <a:rPr lang="ru-RU" sz="2800" dirty="0">
                <a:solidFill>
                  <a:srgbClr val="0335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учить писать буквы З </a:t>
            </a:r>
            <a:r>
              <a:rPr lang="ru-RU" sz="2800" dirty="0" err="1">
                <a:solidFill>
                  <a:srgbClr val="0335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</a:t>
            </a:r>
            <a:r>
              <a:rPr lang="ru-RU" sz="2800" dirty="0">
                <a:solidFill>
                  <a:srgbClr val="0335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;</a:t>
            </a:r>
          </a:p>
          <a:p>
            <a:pPr algn="just">
              <a:buFontTx/>
              <a:buChar char="•"/>
            </a:pPr>
            <a:r>
              <a:rPr lang="ru-RU" sz="2800" dirty="0">
                <a:solidFill>
                  <a:srgbClr val="0335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развивать фонематическое восприятие;</a:t>
            </a:r>
          </a:p>
          <a:p>
            <a:pPr algn="just">
              <a:buFontTx/>
              <a:buChar char="•"/>
            </a:pPr>
            <a:r>
              <a:rPr lang="ru-RU" sz="2800" dirty="0">
                <a:solidFill>
                  <a:srgbClr val="0335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формировать навык языкового анализа и синтеза;</a:t>
            </a:r>
          </a:p>
          <a:p>
            <a:pPr algn="just">
              <a:buFontTx/>
              <a:buChar char="•"/>
            </a:pPr>
            <a:r>
              <a:rPr lang="ru-RU" sz="2800" dirty="0">
                <a:solidFill>
                  <a:srgbClr val="033599"/>
                </a:solidFill>
              </a:rPr>
              <a:t> воспитывать интерес к чтению на основе игры. 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b="1" i="1" dirty="0">
                <a:solidFill>
                  <a:srgbClr val="282B98"/>
                </a:solidFill>
              </a:rPr>
              <a:t>Организационный момент</a:t>
            </a:r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571472" y="3286125"/>
            <a:ext cx="807249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ru-RU" sz="40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Отдых наш кончается,</a:t>
            </a:r>
            <a:endParaRPr kumimoji="0" lang="ru-RU" sz="4000" b="1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sz="40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Работа начинается.</a:t>
            </a:r>
            <a:endParaRPr kumimoji="0" lang="ru-RU" sz="4000" b="1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sz="40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Усердно будем мы сейчас трудиться,</a:t>
            </a:r>
            <a:endParaRPr kumimoji="0" lang="ru-RU" sz="4000" b="1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sz="40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Чтоб чему-то научиться.</a:t>
            </a:r>
            <a:endParaRPr kumimoji="0" lang="ru-RU" sz="4000" b="1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357299"/>
            <a:ext cx="54292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srgbClr val="067C0C"/>
                </a:solidFill>
              </a:rPr>
              <a:t>1,2,3- слушай и смотри</a:t>
            </a:r>
          </a:p>
          <a:p>
            <a:pPr lvl="0" algn="ctr"/>
            <a:r>
              <a:rPr lang="ru-RU" sz="2800" b="1" dirty="0">
                <a:solidFill>
                  <a:srgbClr val="067C0C"/>
                </a:solidFill>
              </a:rPr>
              <a:t>3,2,1- все мы правильно сидим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1214422"/>
            <a:ext cx="250033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00FF"/>
                </a:solidFill>
                <a:latin typeface="+mn-lt"/>
              </a:rPr>
              <a:t>Сегодня мы будем путешествовать </a:t>
            </a:r>
            <a:br>
              <a:rPr lang="ru-RU" sz="3200" b="1" dirty="0">
                <a:solidFill>
                  <a:srgbClr val="0000FF"/>
                </a:solidFill>
                <a:latin typeface="+mn-lt"/>
              </a:rPr>
            </a:br>
            <a:r>
              <a:rPr lang="ru-RU" sz="3200" b="1" dirty="0">
                <a:solidFill>
                  <a:srgbClr val="0000FF"/>
                </a:solidFill>
                <a:latin typeface="+mn-lt"/>
              </a:rPr>
              <a:t>по зоопарку</a:t>
            </a:r>
            <a:endParaRPr lang="ru-RU" sz="3200" b="1" dirty="0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538" y="5072074"/>
            <a:ext cx="6929486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i="1" dirty="0">
                <a:solidFill>
                  <a:srgbClr val="FF0000"/>
                </a:solidFill>
                <a:cs typeface="Vrinda" pitchFamily="34" charset="0"/>
              </a:rPr>
              <a:t>В этом зоопарке живут разные животные. </a:t>
            </a:r>
          </a:p>
          <a:p>
            <a:pPr algn="ctr">
              <a:lnSpc>
                <a:spcPct val="150000"/>
              </a:lnSpc>
            </a:pPr>
            <a:r>
              <a:rPr lang="ru-RU" b="1" i="1" dirty="0">
                <a:solidFill>
                  <a:srgbClr val="FF0000"/>
                </a:solidFill>
                <a:cs typeface="Vrinda" pitchFamily="34" charset="0"/>
              </a:rPr>
              <a:t>Мы можем с ними не только познакомиться, но и подружиться. </a:t>
            </a:r>
          </a:p>
          <a:p>
            <a:pPr algn="ctr">
              <a:lnSpc>
                <a:spcPct val="150000"/>
              </a:lnSpc>
            </a:pPr>
            <a:r>
              <a:rPr lang="ru-RU" b="1" i="1" dirty="0">
                <a:solidFill>
                  <a:srgbClr val="FF0000"/>
                </a:solidFill>
                <a:cs typeface="Vrinda" pitchFamily="34" charset="0"/>
              </a:rPr>
              <a:t>  Для того, чтобы животные подружились с нами, мы должны хорошо работать и выполнять все их задания.</a:t>
            </a:r>
          </a:p>
          <a:p>
            <a:pPr algn="ctr">
              <a:lnSpc>
                <a:spcPct val="150000"/>
              </a:lnSpc>
            </a:pPr>
            <a:endParaRPr lang="ru-RU" i="1" dirty="0">
              <a:solidFill>
                <a:srgbClr val="FF0000"/>
              </a:solidFill>
              <a:cs typeface="Vrinda" pitchFamily="34" charset="0"/>
            </a:endParaRPr>
          </a:p>
          <a:p>
            <a:pPr algn="ctr"/>
            <a:endParaRPr lang="ru-RU" i="1" dirty="0">
              <a:solidFill>
                <a:srgbClr val="FF0000"/>
              </a:solidFill>
              <a:cs typeface="Vrinda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49" y="1071546"/>
            <a:ext cx="7905776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28694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00FF"/>
                </a:solidFill>
              </a:rPr>
              <a:t>А вот и его первый обитатель. </a:t>
            </a:r>
            <a:br>
              <a:rPr lang="ru-RU" sz="3600" b="1" dirty="0">
                <a:solidFill>
                  <a:srgbClr val="0000FF"/>
                </a:solidFill>
              </a:rPr>
            </a:br>
            <a:r>
              <a:rPr lang="ru-RU" sz="3600" b="1" dirty="0">
                <a:solidFill>
                  <a:srgbClr val="0000FF"/>
                </a:solidFill>
              </a:rPr>
              <a:t>Кто это?</a:t>
            </a:r>
            <a:endParaRPr lang="ru-RU" sz="3600" dirty="0">
              <a:solidFill>
                <a:schemeClr val="tx2"/>
              </a:solidFill>
            </a:endParaRP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357298"/>
            <a:ext cx="6643734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286000" y="5857892"/>
            <a:ext cx="457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ЗАЯЦ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b="1" i="1" dirty="0">
                <a:solidFill>
                  <a:srgbClr val="C00000"/>
                </a:solidFill>
              </a:rPr>
              <a:t>Артикуляционная гимнастика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1214422"/>
            <a:ext cx="85011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70C0"/>
                </a:solidFill>
              </a:rPr>
              <a:t>   Зайчик очень любит делать артикуляционную гимнастику и хочет, чтобы мы выполнили некоторые упражнения вместе с ним. Согласны?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24" y="2143116"/>
            <a:ext cx="2214578" cy="23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2357430"/>
            <a:ext cx="238125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7950" y="2428868"/>
            <a:ext cx="2071682" cy="1924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5590" y="4929198"/>
            <a:ext cx="200026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8992" y="4357694"/>
            <a:ext cx="252412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0826" y="4643446"/>
            <a:ext cx="1924055" cy="1719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Посмотрите кто это к нам летит?</a:t>
            </a:r>
            <a:endParaRPr lang="ru-RU" sz="36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3" y="1357298"/>
            <a:ext cx="7358114" cy="4500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143108" y="6000768"/>
            <a:ext cx="51435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КОМАР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35719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00FF"/>
                </a:solidFill>
              </a:rPr>
              <a:t>Кто знает как поют комарики?</a:t>
            </a:r>
            <a:endParaRPr lang="ru-RU" sz="36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email">
            <a:lum bright="6000" contrast="4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910" y="1714488"/>
            <a:ext cx="7358114" cy="374175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14348" y="5715016"/>
            <a:ext cx="31432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Большой комар поёт     твёрдо –</a:t>
            </a:r>
          </a:p>
          <a:p>
            <a:pPr algn="ctr"/>
            <a:r>
              <a:rPr lang="ru-RU" sz="2400" b="1" dirty="0" err="1">
                <a:solidFill>
                  <a:srgbClr val="033599"/>
                </a:solidFill>
              </a:rPr>
              <a:t>з-з-з-з-з-з-з</a:t>
            </a:r>
            <a:endParaRPr lang="ru-RU" sz="2400" b="1" dirty="0">
              <a:solidFill>
                <a:srgbClr val="033599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314" y="5715015"/>
            <a:ext cx="35004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Маленький комарик поёт мягко –</a:t>
            </a:r>
          </a:p>
          <a:p>
            <a:pPr algn="ctr"/>
            <a:r>
              <a:rPr lang="ru-RU" sz="2400" b="1" dirty="0" err="1">
                <a:solidFill>
                  <a:srgbClr val="004821"/>
                </a:solidFill>
              </a:rPr>
              <a:t>з</a:t>
            </a:r>
            <a:r>
              <a:rPr lang="ru-RU" b="1" dirty="0" err="1">
                <a:solidFill>
                  <a:srgbClr val="004821"/>
                </a:solidFill>
              </a:rPr>
              <a:t>ь</a:t>
            </a:r>
            <a:r>
              <a:rPr lang="ru-RU" sz="2400" b="1" dirty="0" err="1">
                <a:solidFill>
                  <a:srgbClr val="004821"/>
                </a:solidFill>
              </a:rPr>
              <a:t>-з</a:t>
            </a:r>
            <a:r>
              <a:rPr lang="ru-RU" b="1" dirty="0" err="1">
                <a:solidFill>
                  <a:srgbClr val="004821"/>
                </a:solidFill>
              </a:rPr>
              <a:t>ь</a:t>
            </a:r>
            <a:r>
              <a:rPr lang="ru-RU" sz="2400" b="1" dirty="0" err="1">
                <a:solidFill>
                  <a:srgbClr val="004821"/>
                </a:solidFill>
              </a:rPr>
              <a:t>-з</a:t>
            </a:r>
            <a:r>
              <a:rPr lang="ru-RU" b="1" dirty="0" err="1">
                <a:solidFill>
                  <a:srgbClr val="004821"/>
                </a:solidFill>
              </a:rPr>
              <a:t>ь</a:t>
            </a:r>
            <a:r>
              <a:rPr lang="ru-RU" sz="2400" b="1" dirty="0" err="1">
                <a:solidFill>
                  <a:srgbClr val="004821"/>
                </a:solidFill>
              </a:rPr>
              <a:t>-з</a:t>
            </a:r>
            <a:r>
              <a:rPr lang="ru-RU" b="1" dirty="0" err="1">
                <a:solidFill>
                  <a:srgbClr val="004821"/>
                </a:solidFill>
              </a:rPr>
              <a:t>ь</a:t>
            </a:r>
            <a:r>
              <a:rPr lang="ru-RU" sz="2400" b="1" dirty="0" err="1">
                <a:solidFill>
                  <a:srgbClr val="004821"/>
                </a:solidFill>
              </a:rPr>
              <a:t>-з</a:t>
            </a:r>
            <a:r>
              <a:rPr lang="ru-RU" b="1" dirty="0" err="1">
                <a:solidFill>
                  <a:srgbClr val="004821"/>
                </a:solidFill>
              </a:rPr>
              <a:t>ь</a:t>
            </a:r>
            <a:endParaRPr lang="ru-RU" b="1" dirty="0">
              <a:solidFill>
                <a:srgbClr val="00482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28926" y="857232"/>
            <a:ext cx="32861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>
                <a:solidFill>
                  <a:srgbClr val="FF0000"/>
                </a:solidFill>
              </a:rPr>
              <a:t>з-з-з-з-з-з-з-з</a:t>
            </a:r>
            <a:endParaRPr lang="ru-RU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000132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Сегодня на занятии мы вспомним всё, что знаем о согласных звуках </a:t>
            </a:r>
            <a:r>
              <a:rPr lang="en-US" sz="3200" b="1" i="1" dirty="0">
                <a:solidFill>
                  <a:srgbClr val="282B9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[</a:t>
            </a:r>
            <a:r>
              <a:rPr lang="ru-RU" sz="3200" b="1" i="1" dirty="0" err="1">
                <a:solidFill>
                  <a:srgbClr val="282B9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</a:t>
            </a:r>
            <a:r>
              <a:rPr lang="en-US" sz="3200" b="1" i="1" dirty="0">
                <a:solidFill>
                  <a:srgbClr val="282B9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]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- 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[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`]</a:t>
            </a:r>
            <a:r>
              <a:rPr lang="ru-RU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 познакомимся с  буквой 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З</a:t>
            </a:r>
            <a:endParaRPr lang="ru-RU" sz="3200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785927"/>
            <a:ext cx="7929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FF"/>
                </a:solidFill>
              </a:rPr>
              <a:t>Давайте вспомним особенности артикуляции при произнесении данных звуков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lum bright="6000" contras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8662" y="2714620"/>
            <a:ext cx="7358115" cy="3786215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b="1" i="1" dirty="0">
                <a:solidFill>
                  <a:srgbClr val="C00000"/>
                </a:solidFill>
              </a:rPr>
              <a:t>Характеристика звуков</a:t>
            </a:r>
            <a:r>
              <a:rPr lang="ru-RU" b="1" dirty="0"/>
              <a:t> </a:t>
            </a:r>
            <a:r>
              <a:rPr lang="en-US" b="1" i="1" dirty="0">
                <a:solidFill>
                  <a:srgbClr val="282B9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[</a:t>
            </a:r>
            <a:r>
              <a:rPr lang="ru-RU" b="1" i="1" dirty="0" err="1">
                <a:solidFill>
                  <a:srgbClr val="282B9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</a:t>
            </a:r>
            <a:r>
              <a:rPr lang="en-US" b="1" i="1" dirty="0">
                <a:solidFill>
                  <a:srgbClr val="282B9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]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- </a:t>
            </a:r>
            <a:r>
              <a:rPr lang="en-US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[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</a:t>
            </a:r>
            <a:r>
              <a:rPr lang="en-US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`]</a:t>
            </a:r>
            <a:r>
              <a:rPr lang="ru-RU" dirty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571612"/>
            <a:ext cx="8143932" cy="321471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cs typeface="Mangal" pitchFamily="18" charset="0"/>
              </a:rPr>
              <a:t>Звук</a:t>
            </a:r>
            <a:r>
              <a:rPr lang="ru-RU" sz="4000" b="1" dirty="0">
                <a:solidFill>
                  <a:srgbClr val="00B0F0"/>
                </a:solidFill>
                <a:cs typeface="Mangal" pitchFamily="18" charset="0"/>
              </a:rPr>
              <a:t> </a:t>
            </a:r>
            <a:r>
              <a:rPr lang="en-US" sz="4000" b="1" dirty="0">
                <a:solidFill>
                  <a:srgbClr val="033599"/>
                </a:solidFill>
                <a:cs typeface="Mangal" pitchFamily="18" charset="0"/>
              </a:rPr>
              <a:t>[</a:t>
            </a:r>
            <a:r>
              <a:rPr lang="ru-RU" sz="4000" b="1" dirty="0" err="1">
                <a:solidFill>
                  <a:srgbClr val="033599"/>
                </a:solidFill>
                <a:cs typeface="Mangal" pitchFamily="18" charset="0"/>
              </a:rPr>
              <a:t>з</a:t>
            </a:r>
            <a:r>
              <a:rPr lang="en-US" sz="4000" b="1" dirty="0">
                <a:solidFill>
                  <a:srgbClr val="033599"/>
                </a:solidFill>
                <a:cs typeface="Mangal" pitchFamily="18" charset="0"/>
              </a:rPr>
              <a:t>]</a:t>
            </a:r>
            <a:r>
              <a:rPr lang="ru-RU" sz="4000" b="1" dirty="0">
                <a:solidFill>
                  <a:srgbClr val="00B0F0"/>
                </a:solidFill>
                <a:cs typeface="Mangal" pitchFamily="18" charset="0"/>
              </a:rPr>
              <a:t> </a:t>
            </a:r>
            <a:r>
              <a:rPr lang="ru-RU" sz="4000" b="1" dirty="0">
                <a:solidFill>
                  <a:srgbClr val="0070C0"/>
                </a:solidFill>
                <a:cs typeface="Mangal" pitchFamily="18" charset="0"/>
              </a:rPr>
              <a:t>–</a:t>
            </a:r>
          </a:p>
          <a:p>
            <a:pPr algn="ctr"/>
            <a:r>
              <a:rPr lang="ru-RU" sz="3200" b="1" dirty="0">
                <a:solidFill>
                  <a:srgbClr val="00B0F0"/>
                </a:solidFill>
                <a:cs typeface="Mangal" pitchFamily="18" charset="0"/>
              </a:rPr>
              <a:t> согласный </a:t>
            </a:r>
          </a:p>
          <a:p>
            <a:pPr algn="ctr"/>
            <a:r>
              <a:rPr lang="ru-RU" sz="3200" b="1" dirty="0">
                <a:solidFill>
                  <a:srgbClr val="00B0F0"/>
                </a:solidFill>
                <a:cs typeface="Mangal" pitchFamily="18" charset="0"/>
              </a:rPr>
              <a:t>свистящий</a:t>
            </a:r>
          </a:p>
          <a:p>
            <a:pPr algn="ctr"/>
            <a:r>
              <a:rPr lang="ru-RU" sz="3200" b="1" dirty="0">
                <a:solidFill>
                  <a:srgbClr val="00B0F0"/>
                </a:solidFill>
                <a:cs typeface="Mangal" pitchFamily="18" charset="0"/>
              </a:rPr>
              <a:t> парный </a:t>
            </a:r>
          </a:p>
          <a:p>
            <a:pPr algn="ctr"/>
            <a:r>
              <a:rPr lang="ru-RU" sz="3200" b="1" dirty="0">
                <a:solidFill>
                  <a:srgbClr val="00B0F0"/>
                </a:solidFill>
                <a:cs typeface="Mangal" pitchFamily="18" charset="0"/>
              </a:rPr>
              <a:t>звонкий </a:t>
            </a:r>
          </a:p>
          <a:p>
            <a:pPr algn="ctr"/>
            <a:r>
              <a:rPr lang="ru-RU" sz="3200" b="1" dirty="0">
                <a:solidFill>
                  <a:srgbClr val="00B0F0"/>
                </a:solidFill>
                <a:cs typeface="Mangal" pitchFamily="18" charset="0"/>
              </a:rPr>
              <a:t>твёрдый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14876" y="3143248"/>
            <a:ext cx="2000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00B0F0"/>
              </a:solidFill>
              <a:cs typeface="Mangal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43438" y="1643050"/>
            <a:ext cx="335758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4A5C2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Звук</a:t>
            </a: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[</a:t>
            </a:r>
            <a:r>
              <a:rPr lang="ru-RU" sz="4000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</a:t>
            </a:r>
            <a:r>
              <a:rPr lang="en-US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`]</a:t>
            </a: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–</a:t>
            </a:r>
            <a:r>
              <a:rPr lang="ru-RU" sz="4000" b="1" dirty="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algn="ctr"/>
            <a:r>
              <a:rPr lang="ru-RU" sz="3200" b="1" dirty="0">
                <a:solidFill>
                  <a:srgbClr val="74903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согласный,</a:t>
            </a:r>
          </a:p>
          <a:p>
            <a:pPr algn="ctr"/>
            <a:r>
              <a:rPr lang="ru-RU" sz="3200" b="1" dirty="0">
                <a:solidFill>
                  <a:srgbClr val="74903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свистящий</a:t>
            </a:r>
          </a:p>
          <a:p>
            <a:pPr algn="ctr"/>
            <a:r>
              <a:rPr lang="ru-RU" sz="3200" b="1" dirty="0">
                <a:solidFill>
                  <a:srgbClr val="74903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парный</a:t>
            </a:r>
          </a:p>
          <a:p>
            <a:pPr algn="ctr"/>
            <a:r>
              <a:rPr lang="ru-RU" sz="3200" b="1" dirty="0">
                <a:solidFill>
                  <a:srgbClr val="74903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звонкий</a:t>
            </a:r>
          </a:p>
          <a:p>
            <a:pPr algn="ctr"/>
            <a:r>
              <a:rPr lang="ru-RU" sz="3200" b="1" dirty="0">
                <a:solidFill>
                  <a:srgbClr val="74903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мягкий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57290" y="5072074"/>
            <a:ext cx="68580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rgbClr val="FF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Объясните,</a:t>
            </a:r>
          </a:p>
          <a:p>
            <a:pPr algn="ctr"/>
            <a:r>
              <a:rPr lang="ru-RU" sz="3200" b="1" i="1" dirty="0">
                <a:solidFill>
                  <a:srgbClr val="FF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почему вы так решили?</a:t>
            </a:r>
            <a:endParaRPr lang="ru-RU" sz="3200" i="1" dirty="0">
              <a:solidFill>
                <a:srgbClr val="FF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00FF"/>
                </a:solidFill>
              </a:rPr>
              <a:t>А вот ещё один житель нашего зоопарка. Вы его узнали? Кто это?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57488" y="5929331"/>
            <a:ext cx="32147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КОЗА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500174"/>
            <a:ext cx="5410200" cy="426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6300000">
            <a:off x="2491333" y="1707357"/>
            <a:ext cx="2363724" cy="194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71448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00FF"/>
                </a:solidFill>
              </a:rPr>
              <a:t>Козочка хочет с вами поиграть и предлагает игру </a:t>
            </a:r>
            <a:r>
              <a:rPr lang="ru-RU" sz="2800" b="1" dirty="0">
                <a:solidFill>
                  <a:srgbClr val="FF0000"/>
                </a:solidFill>
              </a:rPr>
              <a:t>«Поймай звук»</a:t>
            </a:r>
            <a:br>
              <a:rPr lang="ru-RU" sz="2400" dirty="0"/>
            </a:br>
            <a:r>
              <a:rPr lang="ru-RU" sz="2700" b="1" i="1" dirty="0">
                <a:solidFill>
                  <a:srgbClr val="008000"/>
                </a:solidFill>
              </a:rPr>
              <a:t>Хлопни в ладоши, если услышишь звук </a:t>
            </a:r>
            <a:r>
              <a:rPr lang="ru-RU" sz="2700" b="1" i="1" dirty="0">
                <a:solidFill>
                  <a:srgbClr val="FF0000"/>
                </a:solidFill>
              </a:rPr>
              <a:t>З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1857364"/>
            <a:ext cx="200026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892" y="1928802"/>
            <a:ext cx="178595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4942" y="4214818"/>
            <a:ext cx="207170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28" y="2000240"/>
            <a:ext cx="1857388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5984" y="4429132"/>
            <a:ext cx="1785950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0034" y="214291"/>
            <a:ext cx="81439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B1DC5"/>
                </a:solidFill>
                <a:latin typeface="+mj-lt"/>
              </a:rPr>
              <a:t>Пролетая мимо нас, комарик обронил картинки.  Посмотрите на  эти картинки и назовите что на них нарисовано.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14414" y="2071678"/>
            <a:ext cx="1785950" cy="1857388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1785926"/>
            <a:ext cx="286226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Скругленный прямоугольник 12"/>
          <p:cNvSpPr/>
          <p:nvPr/>
        </p:nvSpPr>
        <p:spPr>
          <a:xfrm>
            <a:off x="6500826" y="2000240"/>
            <a:ext cx="1785950" cy="192882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786182" y="2000240"/>
            <a:ext cx="1785950" cy="192882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000100" y="4500570"/>
            <a:ext cx="1785950" cy="192882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929058" y="4429132"/>
            <a:ext cx="1785950" cy="192882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500826" y="4429132"/>
            <a:ext cx="1785950" cy="192882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512" y="1857364"/>
            <a:ext cx="257176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0430" y="4357694"/>
            <a:ext cx="2643206" cy="2290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4429132"/>
            <a:ext cx="2357454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1785926"/>
            <a:ext cx="2643205" cy="2214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74" y="4214818"/>
            <a:ext cx="250033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solidFill>
                  <a:srgbClr val="C00000"/>
                </a:solidFill>
              </a:rPr>
              <a:t>Определите место звука</a:t>
            </a:r>
            <a:r>
              <a:rPr lang="ru-RU" sz="3600" b="1" i="1" dirty="0">
                <a:solidFill>
                  <a:srgbClr val="282B98"/>
                </a:solidFill>
              </a:rPr>
              <a:t> </a:t>
            </a:r>
            <a:r>
              <a:rPr lang="en-US" sz="3600" b="1" i="1" dirty="0">
                <a:solidFill>
                  <a:srgbClr val="282B98"/>
                </a:solidFill>
              </a:rPr>
              <a:t>[</a:t>
            </a:r>
            <a:r>
              <a:rPr lang="ru-RU" sz="3600" b="1" i="1" dirty="0" err="1">
                <a:solidFill>
                  <a:srgbClr val="282B98"/>
                </a:solidFill>
              </a:rPr>
              <a:t>з</a:t>
            </a:r>
            <a:r>
              <a:rPr lang="en-US" sz="3600" b="1" i="1" dirty="0">
                <a:solidFill>
                  <a:srgbClr val="282B98"/>
                </a:solidFill>
              </a:rPr>
              <a:t>]</a:t>
            </a:r>
            <a:r>
              <a:rPr lang="ru-RU" sz="3600" b="1" i="1" dirty="0">
                <a:solidFill>
                  <a:srgbClr val="282B98"/>
                </a:solidFill>
              </a:rPr>
              <a:t> </a:t>
            </a:r>
            <a:r>
              <a:rPr lang="ru-RU" sz="3600" b="1" i="1" dirty="0">
                <a:solidFill>
                  <a:srgbClr val="C00000"/>
                </a:solidFill>
              </a:rPr>
              <a:t>в этих словах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71604" y="1357298"/>
            <a:ext cx="2714644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572132" y="1357298"/>
            <a:ext cx="2786082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571604" y="1357298"/>
            <a:ext cx="914400" cy="9144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500826" y="135729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5286388"/>
            <a:ext cx="1143008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Прямая со стрелкой 10"/>
          <p:cNvCxnSpPr/>
          <p:nvPr/>
        </p:nvCxnSpPr>
        <p:spPr>
          <a:xfrm flipV="1">
            <a:off x="1428728" y="2357430"/>
            <a:ext cx="5143536" cy="2857520"/>
          </a:xfrm>
          <a:prstGeom prst="straightConnector1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5984" y="5286388"/>
            <a:ext cx="1928826" cy="136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" name="Прямая со стрелкой 13"/>
          <p:cNvCxnSpPr/>
          <p:nvPr/>
        </p:nvCxnSpPr>
        <p:spPr>
          <a:xfrm rot="16200000" flipV="1">
            <a:off x="1571604" y="3143248"/>
            <a:ext cx="2928958" cy="1357322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3714744" y="2357430"/>
            <a:ext cx="3143272" cy="3000396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90" y="5143512"/>
            <a:ext cx="1357322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7" name="Прямая со стрелкой 26"/>
          <p:cNvCxnSpPr/>
          <p:nvPr/>
        </p:nvCxnSpPr>
        <p:spPr>
          <a:xfrm rot="5400000" flipH="1" flipV="1">
            <a:off x="5107785" y="3107529"/>
            <a:ext cx="2643206" cy="1285884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6578" y="5214950"/>
            <a:ext cx="1428760" cy="1281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0" name="Прямая со стрелкой 29"/>
          <p:cNvCxnSpPr/>
          <p:nvPr/>
        </p:nvCxnSpPr>
        <p:spPr>
          <a:xfrm rot="10800000">
            <a:off x="2786050" y="2428868"/>
            <a:ext cx="4429156" cy="2643206"/>
          </a:xfrm>
          <a:prstGeom prst="straightConnector1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9454" y="3071810"/>
            <a:ext cx="200026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6" name="Прямая со стрелкой 35"/>
          <p:cNvCxnSpPr/>
          <p:nvPr/>
        </p:nvCxnSpPr>
        <p:spPr>
          <a:xfrm rot="10800000">
            <a:off x="3214678" y="2428868"/>
            <a:ext cx="4286280" cy="121444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3286124"/>
            <a:ext cx="13716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0" name="Прямая со стрелкой 39"/>
          <p:cNvCxnSpPr/>
          <p:nvPr/>
        </p:nvCxnSpPr>
        <p:spPr>
          <a:xfrm rot="5400000" flipH="1" flipV="1">
            <a:off x="1357290" y="2571744"/>
            <a:ext cx="1143008" cy="714380"/>
          </a:xfrm>
          <a:prstGeom prst="straightConnector1">
            <a:avLst/>
          </a:prstGeom>
          <a:ln w="5715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b="1" i="1" dirty="0">
                <a:solidFill>
                  <a:srgbClr val="FF0000"/>
                </a:solidFill>
              </a:rPr>
              <a:t>Игра «Кто больше назовёт слов»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1714488"/>
            <a:ext cx="79296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rgbClr val="008000"/>
                </a:solidFill>
              </a:rPr>
              <a:t>Посмотрите вокруг, найдите или вспомните слова в которых есть</a:t>
            </a:r>
          </a:p>
          <a:p>
            <a:pPr algn="ctr"/>
            <a:r>
              <a:rPr lang="ru-RU" sz="3200" b="1" i="1" dirty="0">
                <a:solidFill>
                  <a:srgbClr val="008000"/>
                </a:solidFill>
              </a:rPr>
              <a:t> звуки</a:t>
            </a:r>
            <a:r>
              <a:rPr lang="en-US" sz="3200" b="1" i="1" dirty="0">
                <a:solidFill>
                  <a:srgbClr val="282B9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[</a:t>
            </a:r>
            <a:r>
              <a:rPr lang="ru-RU" sz="3200" b="1" i="1" dirty="0" err="1">
                <a:solidFill>
                  <a:srgbClr val="282B9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</a:t>
            </a:r>
            <a:r>
              <a:rPr lang="en-US" sz="3200" b="1" i="1" dirty="0">
                <a:solidFill>
                  <a:srgbClr val="282B98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]</a:t>
            </a:r>
            <a:r>
              <a:rPr lang="ru-RU" sz="3200" b="1" i="1" dirty="0">
                <a:solidFill>
                  <a:srgbClr val="008000"/>
                </a:solidFill>
              </a:rPr>
              <a:t> или 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[</a:t>
            </a:r>
            <a:r>
              <a:rPr lang="ru-RU" sz="3200" b="1" i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`]</a:t>
            </a:r>
            <a:r>
              <a:rPr lang="ru-RU" sz="3200" dirty="0"/>
              <a:t> </a:t>
            </a:r>
            <a:r>
              <a:rPr lang="ru-RU" sz="3200" b="1" i="1" dirty="0">
                <a:solidFill>
                  <a:srgbClr val="008000"/>
                </a:solidFill>
              </a:rPr>
              <a:t>. </a:t>
            </a:r>
          </a:p>
          <a:p>
            <a:pPr algn="ctr"/>
            <a:endParaRPr lang="ru-RU" sz="3200" b="1" i="1" dirty="0">
              <a:solidFill>
                <a:srgbClr val="0000FF"/>
              </a:solidFill>
            </a:endParaRPr>
          </a:p>
          <a:p>
            <a:pPr algn="ctr"/>
            <a:r>
              <a:rPr lang="ru-RU" sz="3200" b="1" i="1" dirty="0">
                <a:solidFill>
                  <a:srgbClr val="0000FF"/>
                </a:solidFill>
              </a:rPr>
              <a:t>Победит то, кто последним назовёт слово с одним из этих звуков. </a:t>
            </a:r>
            <a:endParaRPr lang="ru-RU" sz="3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Знакомство с буквой </a:t>
            </a:r>
            <a:r>
              <a:rPr lang="ru-RU" sz="3600" b="1" dirty="0"/>
              <a:t>З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>
            <a:lum contrast="42000"/>
          </a:blip>
          <a:srcRect/>
          <a:stretch>
            <a:fillRect/>
          </a:stretch>
        </p:blipFill>
        <p:spPr bwMode="auto">
          <a:xfrm>
            <a:off x="1714480" y="2143116"/>
            <a:ext cx="5765797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642910" y="5286387"/>
            <a:ext cx="8143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ru-RU" sz="2400" b="1" dirty="0">
                <a:solidFill>
                  <a:srgbClr val="FF6600"/>
                </a:solidFill>
              </a:rPr>
            </a:br>
            <a:endParaRPr lang="ru-RU" sz="2400" b="1" dirty="0">
              <a:solidFill>
                <a:srgbClr val="FF66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1071547"/>
            <a:ext cx="79296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282B98"/>
                </a:solidFill>
              </a:rPr>
              <a:t>На письме звуки </a:t>
            </a:r>
            <a:r>
              <a:rPr lang="ru-RU" sz="2800" b="1" dirty="0">
                <a:solidFill>
                  <a:srgbClr val="0070C0"/>
                </a:solidFill>
              </a:rPr>
              <a:t>[</a:t>
            </a:r>
            <a:r>
              <a:rPr lang="ru-RU" sz="2800" b="1" dirty="0" err="1">
                <a:solidFill>
                  <a:srgbClr val="0070C0"/>
                </a:solidFill>
              </a:rPr>
              <a:t>з</a:t>
            </a:r>
            <a:r>
              <a:rPr lang="ru-RU" sz="2800" b="1" dirty="0">
                <a:solidFill>
                  <a:srgbClr val="0070C0"/>
                </a:solidFill>
              </a:rPr>
              <a:t>]</a:t>
            </a:r>
            <a:r>
              <a:rPr lang="ru-RU" sz="2800" b="1" dirty="0">
                <a:solidFill>
                  <a:srgbClr val="282B98"/>
                </a:solidFill>
              </a:rPr>
              <a:t>, </a:t>
            </a:r>
            <a:r>
              <a:rPr lang="ru-RU" sz="2800" b="1" dirty="0">
                <a:solidFill>
                  <a:srgbClr val="455624"/>
                </a:solidFill>
              </a:rPr>
              <a:t>[</a:t>
            </a:r>
            <a:r>
              <a:rPr lang="ru-RU" sz="2800" b="1" dirty="0" err="1">
                <a:solidFill>
                  <a:srgbClr val="455624"/>
                </a:solidFill>
              </a:rPr>
              <a:t>з</a:t>
            </a:r>
            <a:r>
              <a:rPr lang="ru-RU" sz="2800" b="1" dirty="0">
                <a:solidFill>
                  <a:srgbClr val="455624"/>
                </a:solidFill>
              </a:rPr>
              <a:t>’] </a:t>
            </a:r>
            <a:r>
              <a:rPr lang="ru-RU" sz="2800" b="1" dirty="0">
                <a:solidFill>
                  <a:srgbClr val="282B98"/>
                </a:solidFill>
              </a:rPr>
              <a:t>обозначаются </a:t>
            </a:r>
          </a:p>
          <a:p>
            <a:pPr algn="ctr"/>
            <a:r>
              <a:rPr lang="ru-RU" sz="2800" b="1" dirty="0">
                <a:solidFill>
                  <a:srgbClr val="282B98"/>
                </a:solidFill>
              </a:rPr>
              <a:t>большой и маленькой буквой З, </a:t>
            </a:r>
            <a:r>
              <a:rPr lang="ru-RU" sz="2800" b="1" dirty="0" err="1">
                <a:solidFill>
                  <a:srgbClr val="282B98"/>
                </a:solidFill>
              </a:rPr>
              <a:t>з</a:t>
            </a:r>
            <a:r>
              <a:rPr lang="ru-RU" sz="2800" b="1" dirty="0">
                <a:solidFill>
                  <a:srgbClr val="282B98"/>
                </a:solidFill>
              </a:rPr>
              <a:t>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57224" y="6072206"/>
            <a:ext cx="79296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3399FF"/>
                </a:solidFill>
              </a:rPr>
              <a:t>Ребята посмотрите, какая красивая у нас буква </a:t>
            </a:r>
            <a:r>
              <a:rPr lang="ru-RU" sz="2000" b="1" dirty="0">
                <a:solidFill>
                  <a:srgbClr val="FF0000"/>
                </a:solidFill>
              </a:rPr>
              <a:t>З</a:t>
            </a:r>
            <a:r>
              <a:rPr lang="ru-RU" sz="2000" b="1" dirty="0">
                <a:solidFill>
                  <a:srgbClr val="3399FF"/>
                </a:solidFill>
              </a:rPr>
              <a:t>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28694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00FF"/>
                </a:solidFill>
              </a:rPr>
              <a:t>На что похожа буква </a:t>
            </a:r>
            <a:r>
              <a:rPr lang="ru-RU" sz="3600" b="1" dirty="0">
                <a:solidFill>
                  <a:srgbClr val="FF0000"/>
                </a:solidFill>
              </a:rPr>
              <a:t>З</a:t>
            </a:r>
            <a:r>
              <a:rPr lang="ru-RU" sz="3600" b="1" dirty="0">
                <a:solidFill>
                  <a:srgbClr val="0000FF"/>
                </a:solidFill>
              </a:rPr>
              <a:t>?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28" y="1214422"/>
            <a:ext cx="2357454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0694" y="1214422"/>
            <a:ext cx="2714644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85786" y="4143380"/>
            <a:ext cx="3643338" cy="31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200" dirty="0">
                <a:solidFill>
                  <a:srgbClr val="00800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На эту букву посмотри:</a:t>
            </a:r>
          </a:p>
          <a:p>
            <a:pPr algn="ctr">
              <a:lnSpc>
                <a:spcPct val="150000"/>
              </a:lnSpc>
            </a:pPr>
            <a:r>
              <a:rPr lang="ru-RU" sz="2200" dirty="0">
                <a:solidFill>
                  <a:srgbClr val="00800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Она совсем как цифра три.</a:t>
            </a:r>
          </a:p>
          <a:p>
            <a:pPr algn="ctr">
              <a:lnSpc>
                <a:spcPct val="150000"/>
              </a:lnSpc>
            </a:pPr>
            <a:r>
              <a:rPr lang="ru-RU" sz="2200" dirty="0">
                <a:solidFill>
                  <a:srgbClr val="FF000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З </a:t>
            </a:r>
            <a:r>
              <a:rPr lang="ru-RU" sz="2200" dirty="0">
                <a:solidFill>
                  <a:srgbClr val="00800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-</a:t>
            </a:r>
            <a:r>
              <a:rPr lang="ru-RU" sz="2200" dirty="0">
                <a:solidFill>
                  <a:srgbClr val="FF000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r>
              <a:rPr lang="ru-RU" sz="2200" dirty="0">
                <a:solidFill>
                  <a:srgbClr val="00800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не просто завитушка,</a:t>
            </a:r>
          </a:p>
          <a:p>
            <a:pPr algn="ctr">
              <a:lnSpc>
                <a:spcPct val="150000"/>
              </a:lnSpc>
            </a:pPr>
            <a:r>
              <a:rPr lang="ru-RU" sz="2200" b="1" dirty="0">
                <a:solidFill>
                  <a:srgbClr val="FF000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З</a:t>
            </a:r>
            <a:r>
              <a:rPr lang="ru-RU" sz="2200" dirty="0">
                <a:solidFill>
                  <a:srgbClr val="008000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- пружинка, крендель, стружка.</a:t>
            </a:r>
          </a:p>
          <a:p>
            <a:pPr algn="ctr">
              <a:lnSpc>
                <a:spcPct val="150000"/>
              </a:lnSpc>
            </a:pPr>
            <a:endParaRPr lang="ru-RU" sz="2400" dirty="0">
              <a:solidFill>
                <a:srgbClr val="008000"/>
              </a:solidFill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5429264"/>
            <a:ext cx="4214842" cy="455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>
                <a:solidFill>
                  <a:srgbClr val="008000"/>
                </a:solidFill>
                <a:latin typeface="Gungsuh" pitchFamily="18" charset="-127"/>
                <a:ea typeface="Gungsuh" pitchFamily="18" charset="-127"/>
              </a:rPr>
              <a:t> </a:t>
            </a:r>
            <a:endParaRPr lang="ru-RU" sz="2200" dirty="0">
              <a:solidFill>
                <a:srgbClr val="008000"/>
              </a:solidFill>
              <a:latin typeface="Times New Roman" pitchFamily="18" charset="0"/>
              <a:ea typeface="Gungsuh" pitchFamily="18" charset="-127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4286256"/>
            <a:ext cx="40719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5F45F9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По  белому полю</a:t>
            </a:r>
          </a:p>
          <a:p>
            <a:pPr algn="ctr"/>
            <a:r>
              <a:rPr lang="ru-RU" sz="2400" dirty="0">
                <a:solidFill>
                  <a:srgbClr val="5F45F9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В туман и в снега</a:t>
            </a:r>
          </a:p>
          <a:p>
            <a:pPr algn="ctr"/>
            <a:r>
              <a:rPr lang="ru-RU" sz="2400" dirty="0">
                <a:solidFill>
                  <a:srgbClr val="5F45F9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Бредут  потихоньку</a:t>
            </a:r>
          </a:p>
          <a:p>
            <a:pPr algn="ctr"/>
            <a:r>
              <a:rPr lang="ru-RU" sz="2400" dirty="0">
                <a:solidFill>
                  <a:srgbClr val="5F45F9"/>
                </a:solidFill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Бараньи  рога...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4000" b="1" i="1" dirty="0">
                <a:solidFill>
                  <a:srgbClr val="FF0000"/>
                </a:solidFill>
              </a:rPr>
              <a:t>Определение места буквы </a:t>
            </a:r>
            <a:r>
              <a:rPr lang="ru-RU" sz="4000" b="1" i="1" dirty="0">
                <a:solidFill>
                  <a:srgbClr val="0000FF"/>
                </a:solidFill>
              </a:rPr>
              <a:t>З</a:t>
            </a:r>
            <a:r>
              <a:rPr lang="ru-RU" sz="4000" b="1" i="1" dirty="0">
                <a:solidFill>
                  <a:srgbClr val="FF0000"/>
                </a:solidFill>
              </a:rPr>
              <a:t> </a:t>
            </a:r>
            <a:br>
              <a:rPr lang="ru-RU" sz="4000" b="1" i="1" dirty="0">
                <a:solidFill>
                  <a:srgbClr val="FF0000"/>
                </a:solidFill>
              </a:rPr>
            </a:br>
            <a:r>
              <a:rPr lang="ru-RU" sz="4000" b="1" i="1" dirty="0">
                <a:solidFill>
                  <a:srgbClr val="FF0000"/>
                </a:solidFill>
              </a:rPr>
              <a:t>в алфавите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643050"/>
            <a:ext cx="8001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36600"/>
                </a:solidFill>
                <a:latin typeface="+mj-lt"/>
              </a:rPr>
              <a:t>  </a:t>
            </a:r>
            <a:r>
              <a:rPr lang="ru-RU" sz="2400" b="1" dirty="0">
                <a:solidFill>
                  <a:srgbClr val="336600"/>
                </a:solidFill>
                <a:latin typeface="+mj-lt"/>
                <a:cs typeface="Times New Roman" pitchFamily="18" charset="0"/>
              </a:rPr>
              <a:t>Посмотрите на запись алфавита, найдите там букву </a:t>
            </a:r>
            <a:r>
              <a:rPr lang="ru-RU" sz="2400" b="1" dirty="0">
                <a:solidFill>
                  <a:srgbClr val="0000FF"/>
                </a:solidFill>
                <a:latin typeface="+mj-lt"/>
                <a:cs typeface="Times New Roman" pitchFamily="18" charset="0"/>
              </a:rPr>
              <a:t>З</a:t>
            </a:r>
            <a:r>
              <a:rPr lang="ru-RU" sz="2400" b="1" dirty="0">
                <a:solidFill>
                  <a:srgbClr val="336600"/>
                </a:solidFill>
                <a:latin typeface="+mj-lt"/>
                <a:cs typeface="Times New Roman" pitchFamily="18" charset="0"/>
              </a:rPr>
              <a:t>, </a:t>
            </a:r>
          </a:p>
          <a:p>
            <a:pPr algn="ctr"/>
            <a:r>
              <a:rPr lang="ru-RU" sz="2400" b="1" dirty="0">
                <a:solidFill>
                  <a:srgbClr val="336600"/>
                </a:solidFill>
                <a:latin typeface="+mj-lt"/>
                <a:cs typeface="Times New Roman" pitchFamily="18" charset="0"/>
              </a:rPr>
              <a:t>назовите её соседей справа и слева</a:t>
            </a: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8794" y="2643182"/>
            <a:ext cx="5786478" cy="3714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C00000"/>
                </a:solidFill>
              </a:rPr>
              <a:t>Упражнение </a:t>
            </a:r>
            <a:br>
              <a:rPr lang="ru-RU" sz="3600" b="1" i="1" dirty="0">
                <a:solidFill>
                  <a:srgbClr val="C00000"/>
                </a:solidFill>
              </a:rPr>
            </a:br>
            <a:r>
              <a:rPr lang="ru-RU" sz="3600" b="1" i="1" dirty="0">
                <a:solidFill>
                  <a:srgbClr val="C00000"/>
                </a:solidFill>
              </a:rPr>
              <a:t>«Кто самый внимательный»</a:t>
            </a:r>
          </a:p>
        </p:txBody>
      </p:sp>
      <p:sp>
        <p:nvSpPr>
          <p:cNvPr id="3" name="5-конечная звезда 2"/>
          <p:cNvSpPr/>
          <p:nvPr/>
        </p:nvSpPr>
        <p:spPr>
          <a:xfrm>
            <a:off x="2285984" y="2214554"/>
            <a:ext cx="1785950" cy="1714512"/>
          </a:xfrm>
          <a:prstGeom prst="star5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rgbClr val="C00000"/>
                </a:solidFill>
              </a:rPr>
              <a:t>З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4" name="5-конечная звезда 3"/>
          <p:cNvSpPr/>
          <p:nvPr/>
        </p:nvSpPr>
        <p:spPr>
          <a:xfrm>
            <a:off x="428596" y="3643314"/>
            <a:ext cx="1785950" cy="1714512"/>
          </a:xfrm>
          <a:prstGeom prst="star5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>
                <a:solidFill>
                  <a:srgbClr val="7030A0"/>
                </a:solidFill>
              </a:rPr>
              <a:t>Э</a:t>
            </a:r>
          </a:p>
        </p:txBody>
      </p:sp>
      <p:sp>
        <p:nvSpPr>
          <p:cNvPr id="5" name="5-конечная звезда 4"/>
          <p:cNvSpPr/>
          <p:nvPr/>
        </p:nvSpPr>
        <p:spPr>
          <a:xfrm>
            <a:off x="3214678" y="3714752"/>
            <a:ext cx="1785950" cy="1714512"/>
          </a:xfrm>
          <a:prstGeom prst="star5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0B0F0"/>
                </a:solidFill>
                <a:latin typeface="DejaVu Serif" pitchFamily="18" charset="0"/>
                <a:ea typeface="DejaVu Serif" pitchFamily="18" charset="0"/>
              </a:rPr>
              <a:t>И</a:t>
            </a:r>
            <a:endParaRPr lang="ru-RU" sz="4400" dirty="0">
              <a:solidFill>
                <a:srgbClr val="00B0F0"/>
              </a:solidFill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6" name="5-конечная звезда 5"/>
          <p:cNvSpPr/>
          <p:nvPr/>
        </p:nvSpPr>
        <p:spPr>
          <a:xfrm>
            <a:off x="4786314" y="4857760"/>
            <a:ext cx="1785950" cy="1714512"/>
          </a:xfrm>
          <a:prstGeom prst="star5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rgbClr val="067C0C"/>
                </a:solidFill>
                <a:latin typeface="+mj-lt"/>
                <a:ea typeface="GungsuhChe" pitchFamily="49" charset="-127"/>
              </a:rPr>
              <a:t>А</a:t>
            </a:r>
          </a:p>
        </p:txBody>
      </p:sp>
      <p:sp>
        <p:nvSpPr>
          <p:cNvPr id="7" name="5-конечная звезда 6"/>
          <p:cNvSpPr/>
          <p:nvPr/>
        </p:nvSpPr>
        <p:spPr>
          <a:xfrm>
            <a:off x="6929454" y="4857760"/>
            <a:ext cx="1785950" cy="1714512"/>
          </a:xfrm>
          <a:prstGeom prst="star5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>
                <a:solidFill>
                  <a:schemeClr val="tx1"/>
                </a:solidFill>
                <a:latin typeface="Arial" pitchFamily="34" charset="0"/>
                <a:ea typeface="GungsuhChe" pitchFamily="49" charset="-127"/>
                <a:cs typeface="Arial" pitchFamily="34" charset="0"/>
              </a:rPr>
              <a:t>О</a:t>
            </a:r>
          </a:p>
        </p:txBody>
      </p:sp>
      <p:sp>
        <p:nvSpPr>
          <p:cNvPr id="8" name="5-конечная звезда 7"/>
          <p:cNvSpPr/>
          <p:nvPr/>
        </p:nvSpPr>
        <p:spPr>
          <a:xfrm>
            <a:off x="4714876" y="2428868"/>
            <a:ext cx="1785950" cy="1714512"/>
          </a:xfrm>
          <a:prstGeom prst="star5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rgbClr val="CC6600"/>
                </a:solidFill>
                <a:ea typeface="OpenSymbol" pitchFamily="2" charset="0"/>
              </a:rPr>
              <a:t>Е</a:t>
            </a:r>
            <a:endParaRPr lang="ru-RU" sz="5400" dirty="0">
              <a:solidFill>
                <a:srgbClr val="CC6600"/>
              </a:solidFill>
              <a:ea typeface="OpenSymbol" pitchFamily="2" charset="0"/>
            </a:endParaRPr>
          </a:p>
        </p:txBody>
      </p:sp>
      <p:sp>
        <p:nvSpPr>
          <p:cNvPr id="9" name="5-конечная звезда 8"/>
          <p:cNvSpPr/>
          <p:nvPr/>
        </p:nvSpPr>
        <p:spPr>
          <a:xfrm>
            <a:off x="500034" y="1714488"/>
            <a:ext cx="1785950" cy="1714512"/>
          </a:xfrm>
          <a:prstGeom prst="star5">
            <a:avLst>
              <a:gd name="adj" fmla="val 18524"/>
              <a:gd name="hf" fmla="val 105146"/>
              <a:gd name="vf" fmla="val 11055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>
                <a:solidFill>
                  <a:srgbClr val="4A5C26"/>
                </a:solidFill>
                <a:latin typeface="Monotype Corsiva" pitchFamily="66" charset="0"/>
                <a:ea typeface="DejaVu Sans Mono" pitchFamily="49" charset="0"/>
                <a:cs typeface="Gautami" pitchFamily="34" charset="0"/>
              </a:rPr>
              <a:t>З</a:t>
            </a:r>
            <a:endParaRPr lang="ru-RU" sz="6000" b="1" dirty="0">
              <a:solidFill>
                <a:srgbClr val="4A5C26"/>
              </a:solidFill>
              <a:latin typeface="Monotype Corsiva" pitchFamily="66" charset="0"/>
              <a:ea typeface="DejaVu Sans Mono" pitchFamily="49" charset="0"/>
              <a:cs typeface="Gautami" pitchFamily="34" charset="0"/>
            </a:endParaRPr>
          </a:p>
        </p:txBody>
      </p:sp>
      <p:sp>
        <p:nvSpPr>
          <p:cNvPr id="10" name="5-конечная звезда 9"/>
          <p:cNvSpPr/>
          <p:nvPr/>
        </p:nvSpPr>
        <p:spPr>
          <a:xfrm>
            <a:off x="1571604" y="4929198"/>
            <a:ext cx="1785950" cy="1714512"/>
          </a:xfrm>
          <a:prstGeom prst="star5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solidFill>
                  <a:schemeClr val="accent4">
                    <a:lumMod val="50000"/>
                  </a:schemeClr>
                </a:solidFill>
                <a:latin typeface="GungsuhChe" pitchFamily="49" charset="-127"/>
                <a:ea typeface="GungsuhChe" pitchFamily="49" charset="-127"/>
              </a:rPr>
              <a:t>З</a:t>
            </a:r>
            <a:endParaRPr lang="ru-RU" sz="4000" dirty="0">
              <a:solidFill>
                <a:schemeClr val="accent4">
                  <a:lumMod val="50000"/>
                </a:schemeClr>
              </a:solidFill>
              <a:latin typeface="GungsuhChe" pitchFamily="49" charset="-127"/>
              <a:ea typeface="GungsuhChe" pitchFamily="49" charset="-127"/>
            </a:endParaRPr>
          </a:p>
        </p:txBody>
      </p:sp>
      <p:sp>
        <p:nvSpPr>
          <p:cNvPr id="11" name="5-конечная звезда 10"/>
          <p:cNvSpPr/>
          <p:nvPr/>
        </p:nvSpPr>
        <p:spPr>
          <a:xfrm>
            <a:off x="7143768" y="1428736"/>
            <a:ext cx="1785950" cy="1714512"/>
          </a:xfrm>
          <a:prstGeom prst="star5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rgbClr val="FFC000"/>
                </a:solidFill>
                <a:latin typeface="DejaVu Sans Mono" pitchFamily="49" charset="0"/>
                <a:ea typeface="DejaVu Sans Mono" pitchFamily="49" charset="0"/>
                <a:cs typeface="DejaVu Sans Mono" pitchFamily="49" charset="0"/>
              </a:rPr>
              <a:t>В</a:t>
            </a:r>
            <a:endParaRPr lang="ru-RU" sz="5400" dirty="0">
              <a:solidFill>
                <a:srgbClr val="FFC000"/>
              </a:solidFill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  <p:sp>
        <p:nvSpPr>
          <p:cNvPr id="12" name="5-конечная звезда 11"/>
          <p:cNvSpPr/>
          <p:nvPr/>
        </p:nvSpPr>
        <p:spPr>
          <a:xfrm>
            <a:off x="6286512" y="3000372"/>
            <a:ext cx="1785950" cy="1714512"/>
          </a:xfrm>
          <a:prstGeom prst="star5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rgbClr val="FF33CC"/>
                </a:solidFill>
                <a:latin typeface="Gulim" pitchFamily="34" charset="-127"/>
                <a:ea typeface="Gulim" pitchFamily="34" charset="-127"/>
              </a:rPr>
              <a:t>З</a:t>
            </a:r>
            <a:endParaRPr lang="ru-RU" sz="5400" dirty="0">
              <a:solidFill>
                <a:srgbClr val="FF33CC"/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43109" y="1500174"/>
            <a:ext cx="47149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282B98"/>
                </a:solidFill>
                <a:latin typeface="+mj-lt"/>
                <a:ea typeface="GungsuhChe" pitchFamily="49" charset="-127"/>
              </a:rPr>
              <a:t>Посчитайте, сколько всего букв З полетели на звёздочках в путешествие</a:t>
            </a:r>
            <a:endParaRPr lang="ru-RU" sz="2000" dirty="0">
              <a:solidFill>
                <a:srgbClr val="282B98"/>
              </a:solidFill>
              <a:latin typeface="+mj-lt"/>
              <a:ea typeface="GungsuhChe" pitchFamily="49" charset="-127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Чтение слогов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928671"/>
            <a:ext cx="79296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</a:rPr>
              <a:t>Малышка панда очень любит играть с мячом и кидать его в цветные фонарики. </a:t>
            </a:r>
            <a:endParaRPr lang="ru-RU" sz="2800" i="1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3571876"/>
            <a:ext cx="3357586" cy="2809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8860" y="2928934"/>
            <a:ext cx="1357322" cy="1428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2786050" y="3071810"/>
            <a:ext cx="64294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i="1" dirty="0"/>
              <a:t>З</a:t>
            </a:r>
            <a:endParaRPr lang="ru-RU" sz="6600" dirty="0"/>
          </a:p>
        </p:txBody>
      </p:sp>
      <p:sp>
        <p:nvSpPr>
          <p:cNvPr id="13" name="Овал 12"/>
          <p:cNvSpPr/>
          <p:nvPr/>
        </p:nvSpPr>
        <p:spPr>
          <a:xfrm>
            <a:off x="5000628" y="2071678"/>
            <a:ext cx="914400" cy="9144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4" name="Овал 13"/>
          <p:cNvSpPr/>
          <p:nvPr/>
        </p:nvSpPr>
        <p:spPr>
          <a:xfrm>
            <a:off x="6858016" y="5357826"/>
            <a:ext cx="914400" cy="91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rgbClr val="FF0000"/>
                </a:solidFill>
              </a:rPr>
              <a:t>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929190" y="5357826"/>
            <a:ext cx="914400" cy="9144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rgbClr val="FF0000"/>
                </a:solidFill>
              </a:rPr>
              <a:t>И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6929454" y="2071678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rgbClr val="FF0000"/>
                </a:solidFill>
              </a:rPr>
              <a:t>Ы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7500958" y="3714752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rgbClr val="FF0000"/>
                </a:solidFill>
              </a:rPr>
              <a:t>У</a:t>
            </a:r>
            <a:endParaRPr lang="ru-RU" sz="5400" dirty="0">
              <a:solidFill>
                <a:srgbClr val="FF0000"/>
              </a:solidFill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3786182" y="2928934"/>
            <a:ext cx="1285884" cy="57150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3857620" y="3643314"/>
            <a:ext cx="3143272" cy="178595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3857620" y="2786058"/>
            <a:ext cx="3000396" cy="785818"/>
          </a:xfrm>
          <a:prstGeom prst="straightConnector1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6200000" flipH="1">
            <a:off x="3571868" y="3929066"/>
            <a:ext cx="1643074" cy="1214446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3857620" y="3643314"/>
            <a:ext cx="3429024" cy="428628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0070C0"/>
                </a:solidFill>
              </a:rPr>
              <a:t>Упражнение «Найди мягкий звук </a:t>
            </a:r>
            <a:r>
              <a:rPr lang="en-US" sz="3600" b="1" i="1" dirty="0">
                <a:solidFill>
                  <a:srgbClr val="4A5C26"/>
                </a:solidFill>
              </a:rPr>
              <a:t>[</a:t>
            </a:r>
            <a:r>
              <a:rPr lang="ru-RU" sz="3600" b="1" i="1" dirty="0" err="1">
                <a:solidFill>
                  <a:srgbClr val="4A5C26"/>
                </a:solidFill>
              </a:rPr>
              <a:t>з</a:t>
            </a:r>
            <a:r>
              <a:rPr lang="en-US" sz="3600" b="1" i="1" dirty="0">
                <a:solidFill>
                  <a:srgbClr val="4A5C26"/>
                </a:solidFill>
              </a:rPr>
              <a:t>`]</a:t>
            </a:r>
            <a:r>
              <a:rPr lang="ru-RU" sz="3600" b="1" i="1" dirty="0">
                <a:solidFill>
                  <a:srgbClr val="0070C0"/>
                </a:solidFill>
              </a:rPr>
              <a:t>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357298"/>
            <a:ext cx="8072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i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i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1285860"/>
            <a:ext cx="77153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dirty="0">
                <a:solidFill>
                  <a:srgbClr val="FF0000"/>
                </a:solidFill>
              </a:rPr>
              <a:t>              </a:t>
            </a:r>
            <a:r>
              <a:rPr lang="ru-RU" sz="3600" b="1" i="1" dirty="0">
                <a:solidFill>
                  <a:srgbClr val="FF0000"/>
                </a:solidFill>
              </a:rPr>
              <a:t>      </a:t>
            </a:r>
            <a:r>
              <a:rPr lang="en-US" sz="3600" b="1" i="1" dirty="0">
                <a:solidFill>
                  <a:srgbClr val="FF0000"/>
                </a:solidFill>
              </a:rPr>
              <a:t>     </a:t>
            </a:r>
            <a:r>
              <a:rPr lang="ru-RU" sz="3600" b="1" i="1" dirty="0">
                <a:solidFill>
                  <a:schemeClr val="tx2"/>
                </a:solidFill>
              </a:rPr>
              <a:t>ЗА                                     ИЗ</a:t>
            </a:r>
          </a:p>
          <a:p>
            <a:endParaRPr lang="ru-RU" sz="3600" b="1" i="1" dirty="0">
              <a:solidFill>
                <a:schemeClr val="tx2"/>
              </a:solidFill>
            </a:endParaRPr>
          </a:p>
          <a:p>
            <a:r>
              <a:rPr lang="en-US" sz="3600" b="1" i="1" dirty="0">
                <a:solidFill>
                  <a:schemeClr val="tx2"/>
                </a:solidFill>
              </a:rPr>
              <a:t>       </a:t>
            </a:r>
            <a:r>
              <a:rPr lang="ru-RU" sz="3600" b="1" i="1" dirty="0">
                <a:solidFill>
                  <a:schemeClr val="tx2"/>
                </a:solidFill>
              </a:rPr>
              <a:t>ЗО                      </a:t>
            </a:r>
            <a:r>
              <a:rPr lang="en-US" sz="3600" b="1" i="1" dirty="0">
                <a:solidFill>
                  <a:schemeClr val="tx2"/>
                </a:solidFill>
              </a:rPr>
              <a:t>   </a:t>
            </a:r>
            <a:r>
              <a:rPr lang="ru-RU" sz="3600" b="1" i="1" dirty="0">
                <a:solidFill>
                  <a:schemeClr val="tx2"/>
                </a:solidFill>
              </a:rPr>
              <a:t>ЗЫ</a:t>
            </a:r>
          </a:p>
          <a:p>
            <a:endParaRPr lang="ru-RU" sz="3600" b="1" i="1" dirty="0">
              <a:solidFill>
                <a:schemeClr val="tx2"/>
              </a:solidFill>
            </a:endParaRPr>
          </a:p>
          <a:p>
            <a:r>
              <a:rPr lang="en-US" sz="3600" b="1" i="1" dirty="0">
                <a:solidFill>
                  <a:schemeClr val="tx2"/>
                </a:solidFill>
              </a:rPr>
              <a:t>                      </a:t>
            </a:r>
            <a:r>
              <a:rPr lang="ru-RU" sz="3600" b="1" i="1" dirty="0">
                <a:solidFill>
                  <a:schemeClr val="tx2"/>
                </a:solidFill>
              </a:rPr>
              <a:t>   </a:t>
            </a:r>
            <a:r>
              <a:rPr lang="en-US" sz="3600" b="1" i="1" dirty="0">
                <a:solidFill>
                  <a:schemeClr val="tx2"/>
                </a:solidFill>
              </a:rPr>
              <a:t>   </a:t>
            </a:r>
            <a:r>
              <a:rPr lang="ru-RU" sz="3600" b="1" i="1" dirty="0">
                <a:solidFill>
                  <a:schemeClr val="tx2"/>
                </a:solidFill>
              </a:rPr>
              <a:t>УЗ           </a:t>
            </a:r>
            <a:r>
              <a:rPr lang="en-US" sz="3600" b="1" i="1" dirty="0">
                <a:solidFill>
                  <a:schemeClr val="tx2"/>
                </a:solidFill>
              </a:rPr>
              <a:t>             </a:t>
            </a:r>
            <a:r>
              <a:rPr lang="ru-RU" sz="3600" b="1" i="1" dirty="0">
                <a:solidFill>
                  <a:schemeClr val="tx2"/>
                </a:solidFill>
              </a:rPr>
              <a:t>ОЗ</a:t>
            </a:r>
          </a:p>
          <a:p>
            <a:endParaRPr lang="ru-RU" sz="3600" b="1" i="1" dirty="0">
              <a:solidFill>
                <a:schemeClr val="tx2"/>
              </a:solidFill>
            </a:endParaRPr>
          </a:p>
          <a:p>
            <a:r>
              <a:rPr lang="en-US" sz="3600" b="1" i="1" dirty="0">
                <a:solidFill>
                  <a:schemeClr val="tx2"/>
                </a:solidFill>
              </a:rPr>
              <a:t>        </a:t>
            </a:r>
            <a:r>
              <a:rPr lang="ru-RU" sz="3600" b="1" i="1" dirty="0">
                <a:solidFill>
                  <a:schemeClr val="tx2"/>
                </a:solidFill>
              </a:rPr>
              <a:t>ЗИ                                АЗ</a:t>
            </a:r>
          </a:p>
          <a:p>
            <a:endParaRPr lang="ru-RU" sz="3600" b="1" i="1" dirty="0">
              <a:solidFill>
                <a:schemeClr val="tx2"/>
              </a:solidFill>
            </a:endParaRPr>
          </a:p>
          <a:p>
            <a:r>
              <a:rPr lang="en-US" sz="3600" b="1" i="1" dirty="0">
                <a:solidFill>
                  <a:schemeClr val="tx2"/>
                </a:solidFill>
              </a:rPr>
              <a:t>                 </a:t>
            </a:r>
            <a:r>
              <a:rPr lang="ru-RU" sz="3600" b="1" i="1" dirty="0">
                <a:solidFill>
                  <a:schemeClr val="tx2"/>
                </a:solidFill>
              </a:rPr>
              <a:t>      ЗЕ            </a:t>
            </a:r>
            <a:r>
              <a:rPr lang="en-US" sz="3600" b="1" i="1" dirty="0">
                <a:solidFill>
                  <a:schemeClr val="tx2"/>
                </a:solidFill>
              </a:rPr>
              <a:t>      </a:t>
            </a:r>
            <a:r>
              <a:rPr lang="ru-RU" sz="3600" b="1" i="1" dirty="0">
                <a:solidFill>
                  <a:schemeClr val="tx2"/>
                </a:solidFill>
              </a:rPr>
              <a:t>         </a:t>
            </a:r>
            <a:r>
              <a:rPr lang="en-US" sz="3600" b="1" i="1" dirty="0">
                <a:solidFill>
                  <a:schemeClr val="tx2"/>
                </a:solidFill>
              </a:rPr>
              <a:t>         </a:t>
            </a:r>
            <a:r>
              <a:rPr lang="ru-RU" sz="3600" b="1" i="1" dirty="0">
                <a:solidFill>
                  <a:schemeClr val="tx2"/>
                </a:solidFill>
              </a:rPr>
              <a:t>ЗЮ</a:t>
            </a:r>
            <a:endParaRPr lang="ru-RU" sz="3600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000108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414338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52149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388" y="1071546"/>
            <a:ext cx="1833552" cy="1366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4" y="4714884"/>
            <a:ext cx="1833552" cy="1366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786" y="2071678"/>
            <a:ext cx="1833552" cy="1366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496" y="1928802"/>
            <a:ext cx="1928826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0760" y="2928934"/>
            <a:ext cx="1762114" cy="1304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1736" y="5214950"/>
            <a:ext cx="1762114" cy="1304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1802" y="3286124"/>
            <a:ext cx="1762114" cy="1223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8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00FF"/>
                </a:solidFill>
              </a:rPr>
              <a:t>Ребята, кто это на нас так внимательно смотрит?  Вы её узнали?  Кто это?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4414" y="1428736"/>
            <a:ext cx="6929486" cy="42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286116" y="5929331"/>
            <a:ext cx="28575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ЗЕБРА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Упражнение «Рифмовки»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214422"/>
            <a:ext cx="8215369" cy="7016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67C0C"/>
                </a:solidFill>
              </a:rPr>
              <a:t>Наша зебра – поэтесса. Она пишет стихи и просит помочь ей побрать рифму  к слогам.</a:t>
            </a:r>
          </a:p>
          <a:p>
            <a:pPr algn="ctr"/>
            <a:endParaRPr lang="ru-RU" sz="2400" b="1" dirty="0">
              <a:solidFill>
                <a:srgbClr val="282B98"/>
              </a:solidFill>
            </a:endParaRPr>
          </a:p>
          <a:p>
            <a:pPr algn="ctr"/>
            <a:r>
              <a:rPr lang="ru-RU" sz="2800" b="1" dirty="0">
                <a:solidFill>
                  <a:srgbClr val="282B98"/>
                </a:solidFill>
              </a:rPr>
              <a:t>ЗА-ЗА-ЗА,   ЗА-ЗА-ЗА   –   У   ВОВЫ   КАРИЕ … 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</a:rPr>
              <a:t>ГЛАЗА</a:t>
            </a:r>
            <a:endParaRPr lang="ru-RU" sz="2800" b="1" dirty="0">
              <a:solidFill>
                <a:srgbClr val="282B98"/>
              </a:solidFill>
            </a:endParaRPr>
          </a:p>
          <a:p>
            <a:pPr algn="ctr"/>
            <a:endParaRPr lang="ru-RU" sz="2800" b="1" dirty="0">
              <a:solidFill>
                <a:srgbClr val="282B98"/>
              </a:solidFill>
            </a:endParaRPr>
          </a:p>
          <a:p>
            <a:pPr algn="ctr"/>
            <a:r>
              <a:rPr lang="ru-RU" sz="2800" b="1" dirty="0">
                <a:solidFill>
                  <a:srgbClr val="282B98"/>
                </a:solidFill>
              </a:rPr>
              <a:t>ЗУ-ЗУ-ЗУ – ЗУ-ЗУ-ЗУ -  МЫ ПОЙМАЛИ</a:t>
            </a:r>
            <a:r>
              <a:rPr lang="en-US" sz="2800" b="1" dirty="0">
                <a:solidFill>
                  <a:srgbClr val="282B98"/>
                </a:solidFill>
              </a:rPr>
              <a:t> </a:t>
            </a:r>
            <a:r>
              <a:rPr lang="ru-RU" sz="2800" b="1" dirty="0">
                <a:solidFill>
                  <a:srgbClr val="282B98"/>
                </a:solidFill>
              </a:rPr>
              <a:t>…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</a:rPr>
              <a:t>СТРЕКОЗУ</a:t>
            </a:r>
          </a:p>
          <a:p>
            <a:pPr algn="ctr"/>
            <a:endParaRPr lang="ru-RU" sz="2800" b="1" dirty="0">
              <a:solidFill>
                <a:srgbClr val="FF0000"/>
              </a:solidFill>
            </a:endParaRPr>
          </a:p>
          <a:p>
            <a:pPr algn="ctr"/>
            <a:r>
              <a:rPr lang="ru-RU" sz="2800" b="1" dirty="0">
                <a:solidFill>
                  <a:srgbClr val="282B98"/>
                </a:solidFill>
              </a:rPr>
              <a:t>ЗЕ-ЗЕ-ЗЕ – ЗЕ-ЗЕ-ЗЕ – ТРАВКУ ДАЛИ МЫ …</a:t>
            </a:r>
            <a:endParaRPr lang="en-US" sz="2800" b="1" dirty="0">
              <a:solidFill>
                <a:srgbClr val="282B98"/>
              </a:solidFill>
            </a:endParaRPr>
          </a:p>
          <a:p>
            <a:pPr algn="ctr"/>
            <a:r>
              <a:rPr lang="ru-RU" sz="2800" b="1" dirty="0">
                <a:solidFill>
                  <a:srgbClr val="282B98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КОЗЕ</a:t>
            </a:r>
          </a:p>
          <a:p>
            <a:pPr algn="ctr"/>
            <a:endParaRPr lang="ru-RU" sz="2800" b="1" dirty="0">
              <a:solidFill>
                <a:srgbClr val="FF0000"/>
              </a:solidFill>
            </a:endParaRPr>
          </a:p>
          <a:p>
            <a:pPr algn="ctr"/>
            <a:endParaRPr lang="en-US" sz="2800" b="1" dirty="0">
              <a:solidFill>
                <a:srgbClr val="FF0000"/>
              </a:solidFill>
            </a:endParaRPr>
          </a:p>
          <a:p>
            <a:pPr algn="ctr"/>
            <a:endParaRPr lang="en-US" sz="2800" b="1" dirty="0">
              <a:solidFill>
                <a:srgbClr val="FF0000"/>
              </a:solidFill>
            </a:endParaRPr>
          </a:p>
          <a:p>
            <a:pPr algn="ctr"/>
            <a:endParaRPr lang="ru-RU" sz="2800" b="1" dirty="0">
              <a:solidFill>
                <a:srgbClr val="FF0000"/>
              </a:solidFill>
            </a:endParaRPr>
          </a:p>
          <a:p>
            <a:pPr algn="ctr"/>
            <a:endParaRPr lang="ru-RU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Упражнение «Придумай слово»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1214422"/>
            <a:ext cx="82153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067C0C"/>
                </a:solidFill>
              </a:rPr>
              <a:t>Прочитайте слог и придумайте слово с этим слогом</a:t>
            </a:r>
            <a:endParaRPr lang="ru-RU" sz="2400" dirty="0">
              <a:solidFill>
                <a:srgbClr val="067C0C"/>
              </a:solidFill>
            </a:endParaRPr>
          </a:p>
        </p:txBody>
      </p:sp>
      <p:sp>
        <p:nvSpPr>
          <p:cNvPr id="21" name="Выноска-облако 20"/>
          <p:cNvSpPr/>
          <p:nvPr/>
        </p:nvSpPr>
        <p:spPr>
          <a:xfrm>
            <a:off x="1428728" y="3286124"/>
            <a:ext cx="1714512" cy="1469904"/>
          </a:xfrm>
          <a:prstGeom prst="cloudCallout">
            <a:avLst>
              <a:gd name="adj1" fmla="val 10120"/>
              <a:gd name="adj2" fmla="val 1807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ЗО</a:t>
            </a:r>
            <a:endParaRPr lang="ru-RU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Выноска-облако 21"/>
          <p:cNvSpPr/>
          <p:nvPr/>
        </p:nvSpPr>
        <p:spPr>
          <a:xfrm>
            <a:off x="357158" y="5000636"/>
            <a:ext cx="2000264" cy="1469904"/>
          </a:xfrm>
          <a:prstGeom prst="cloudCallout">
            <a:avLst>
              <a:gd name="adj1" fmla="val 10120"/>
              <a:gd name="adj2" fmla="val 1807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МА</a:t>
            </a:r>
            <a:endParaRPr lang="ru-RU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Выноска-облако 22"/>
          <p:cNvSpPr/>
          <p:nvPr/>
        </p:nvSpPr>
        <p:spPr>
          <a:xfrm>
            <a:off x="2786050" y="5143512"/>
            <a:ext cx="1714512" cy="1469904"/>
          </a:xfrm>
          <a:prstGeom prst="cloudCallout">
            <a:avLst>
              <a:gd name="adj1" fmla="val 10120"/>
              <a:gd name="adj2" fmla="val 1807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БЫ</a:t>
            </a:r>
            <a:endParaRPr lang="ru-RU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Выноска-облако 23"/>
          <p:cNvSpPr/>
          <p:nvPr/>
        </p:nvSpPr>
        <p:spPr>
          <a:xfrm>
            <a:off x="2571736" y="1785926"/>
            <a:ext cx="2000264" cy="1469904"/>
          </a:xfrm>
          <a:prstGeom prst="cloudCallout">
            <a:avLst>
              <a:gd name="adj1" fmla="val 10120"/>
              <a:gd name="adj2" fmla="val 1807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ЗИ</a:t>
            </a:r>
            <a:endParaRPr lang="ru-RU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Выноска-облако 24"/>
          <p:cNvSpPr/>
          <p:nvPr/>
        </p:nvSpPr>
        <p:spPr>
          <a:xfrm>
            <a:off x="4857752" y="1785926"/>
            <a:ext cx="2071702" cy="1469904"/>
          </a:xfrm>
          <a:prstGeom prst="cloudCallout">
            <a:avLst>
              <a:gd name="adj1" fmla="val 10120"/>
              <a:gd name="adj2" fmla="val 1807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РО</a:t>
            </a:r>
            <a:endParaRPr lang="ru-RU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Выноска-облако 26"/>
          <p:cNvSpPr/>
          <p:nvPr/>
        </p:nvSpPr>
        <p:spPr>
          <a:xfrm>
            <a:off x="7143768" y="1714488"/>
            <a:ext cx="1714512" cy="1469904"/>
          </a:xfrm>
          <a:prstGeom prst="cloudCallout">
            <a:avLst>
              <a:gd name="adj1" fmla="val 10120"/>
              <a:gd name="adj2" fmla="val 1807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ЗУ</a:t>
            </a:r>
          </a:p>
        </p:txBody>
      </p:sp>
      <p:sp>
        <p:nvSpPr>
          <p:cNvPr id="28" name="Выноска-облако 27"/>
          <p:cNvSpPr/>
          <p:nvPr/>
        </p:nvSpPr>
        <p:spPr>
          <a:xfrm>
            <a:off x="357158" y="1785926"/>
            <a:ext cx="1714512" cy="1469904"/>
          </a:xfrm>
          <a:prstGeom prst="cloudCallout">
            <a:avLst>
              <a:gd name="adj1" fmla="val 10120"/>
              <a:gd name="adj2" fmla="val 1807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ЗА</a:t>
            </a:r>
            <a:endParaRPr lang="ru-RU" sz="5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0" name="Выноска-облако 29"/>
          <p:cNvSpPr/>
          <p:nvPr/>
        </p:nvSpPr>
        <p:spPr>
          <a:xfrm>
            <a:off x="5000628" y="5143512"/>
            <a:ext cx="1714512" cy="1469904"/>
          </a:xfrm>
          <a:prstGeom prst="cloudCallout">
            <a:avLst>
              <a:gd name="adj1" fmla="val 10120"/>
              <a:gd name="adj2" fmla="val 1807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ЛИ</a:t>
            </a:r>
            <a:endParaRPr lang="ru-RU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Выноска-облако 30"/>
          <p:cNvSpPr/>
          <p:nvPr/>
        </p:nvSpPr>
        <p:spPr>
          <a:xfrm>
            <a:off x="7215206" y="5072074"/>
            <a:ext cx="1714512" cy="1469904"/>
          </a:xfrm>
          <a:prstGeom prst="cloudCallout">
            <a:avLst>
              <a:gd name="adj1" fmla="val 10120"/>
              <a:gd name="adj2" fmla="val 1807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ЗЫ</a:t>
            </a:r>
            <a:endParaRPr lang="ru-RU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Выноска-облако 31"/>
          <p:cNvSpPr/>
          <p:nvPr/>
        </p:nvSpPr>
        <p:spPr>
          <a:xfrm>
            <a:off x="6429388" y="3286124"/>
            <a:ext cx="1714512" cy="1469904"/>
          </a:xfrm>
          <a:prstGeom prst="cloudCallout">
            <a:avLst>
              <a:gd name="adj1" fmla="val 10120"/>
              <a:gd name="adj2" fmla="val 1807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ЛА</a:t>
            </a:r>
            <a:endParaRPr lang="ru-RU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Солнце 35"/>
          <p:cNvSpPr/>
          <p:nvPr/>
        </p:nvSpPr>
        <p:spPr>
          <a:xfrm>
            <a:off x="3929058" y="3357562"/>
            <a:ext cx="1714512" cy="1714512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Упражнение «Один-много»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285860"/>
            <a:ext cx="8215370" cy="7448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3399"/>
                </a:solidFill>
              </a:rPr>
              <a:t>                      Ро-за -  </a:t>
            </a:r>
          </a:p>
          <a:p>
            <a:pPr algn="ctr"/>
            <a:endParaRPr lang="ru-RU" sz="1000" b="1" dirty="0">
              <a:solidFill>
                <a:srgbClr val="003399"/>
              </a:solidFill>
            </a:endParaRPr>
          </a:p>
          <a:p>
            <a:r>
              <a:rPr lang="ru-RU" sz="4000" b="1" dirty="0">
                <a:solidFill>
                  <a:srgbClr val="003399"/>
                </a:solidFill>
              </a:rPr>
              <a:t>                      Ко-за - </a:t>
            </a:r>
          </a:p>
          <a:p>
            <a:pPr algn="ctr"/>
            <a:endParaRPr lang="ru-RU" sz="1000" b="1" dirty="0">
              <a:solidFill>
                <a:srgbClr val="003399"/>
              </a:solidFill>
            </a:endParaRPr>
          </a:p>
          <a:p>
            <a:r>
              <a:rPr lang="ru-RU" sz="1000" b="1" dirty="0">
                <a:solidFill>
                  <a:srgbClr val="003399"/>
                </a:solidFill>
              </a:rPr>
              <a:t>                                                                                       </a:t>
            </a:r>
            <a:r>
              <a:rPr lang="ru-RU" sz="4000" b="1" dirty="0">
                <a:solidFill>
                  <a:srgbClr val="003399"/>
                </a:solidFill>
              </a:rPr>
              <a:t>Ва-за -</a:t>
            </a:r>
          </a:p>
          <a:p>
            <a:pPr algn="ctr"/>
            <a:endParaRPr lang="ru-RU" sz="1000" b="1" dirty="0">
              <a:solidFill>
                <a:srgbClr val="003399"/>
              </a:solidFill>
            </a:endParaRPr>
          </a:p>
          <a:p>
            <a:r>
              <a:rPr lang="ru-RU" sz="1000" b="1" dirty="0">
                <a:solidFill>
                  <a:srgbClr val="003399"/>
                </a:solidFill>
              </a:rPr>
              <a:t>                                                                                     </a:t>
            </a:r>
            <a:r>
              <a:rPr lang="ru-RU" sz="4000" b="1" dirty="0">
                <a:solidFill>
                  <a:srgbClr val="003399"/>
                </a:solidFill>
              </a:rPr>
              <a:t>У-зор -</a:t>
            </a:r>
          </a:p>
          <a:p>
            <a:pPr algn="ctr"/>
            <a:endParaRPr lang="ru-RU" sz="1000" b="1" dirty="0">
              <a:solidFill>
                <a:srgbClr val="003399"/>
              </a:solidFill>
            </a:endParaRPr>
          </a:p>
          <a:p>
            <a:r>
              <a:rPr lang="ru-RU" sz="4000" b="1" dirty="0">
                <a:solidFill>
                  <a:srgbClr val="003399"/>
                </a:solidFill>
              </a:rPr>
              <a:t>             Ми-мо-за - </a:t>
            </a:r>
          </a:p>
          <a:p>
            <a:pPr algn="ctr"/>
            <a:endParaRPr lang="ru-RU" sz="1000" b="1" dirty="0">
              <a:solidFill>
                <a:srgbClr val="003399"/>
              </a:solidFill>
            </a:endParaRPr>
          </a:p>
          <a:p>
            <a:r>
              <a:rPr lang="ru-RU" sz="1000" b="1" dirty="0">
                <a:solidFill>
                  <a:srgbClr val="003399"/>
                </a:solidFill>
              </a:rPr>
              <a:t>                                                                             </a:t>
            </a:r>
            <a:r>
              <a:rPr lang="ru-RU" sz="4000" b="1" dirty="0">
                <a:solidFill>
                  <a:srgbClr val="003399"/>
                </a:solidFill>
              </a:rPr>
              <a:t>Мо-роз -</a:t>
            </a:r>
          </a:p>
          <a:p>
            <a:r>
              <a:rPr lang="ru-RU" sz="1000" b="1" dirty="0">
                <a:solidFill>
                  <a:srgbClr val="003399"/>
                </a:solidFill>
              </a:rPr>
              <a:t>       </a:t>
            </a:r>
          </a:p>
          <a:p>
            <a:r>
              <a:rPr lang="ru-RU" sz="1000" b="1" dirty="0">
                <a:solidFill>
                  <a:srgbClr val="003399"/>
                </a:solidFill>
              </a:rPr>
              <a:t>                                                                                  </a:t>
            </a:r>
            <a:r>
              <a:rPr lang="ru-RU" sz="4000" b="1" dirty="0">
                <a:solidFill>
                  <a:srgbClr val="003399"/>
                </a:solidFill>
              </a:rPr>
              <a:t>Зеб-ра -</a:t>
            </a:r>
          </a:p>
          <a:p>
            <a:pPr algn="ctr"/>
            <a:endParaRPr lang="ru-RU" sz="4000" b="1" dirty="0"/>
          </a:p>
          <a:p>
            <a:pPr algn="ctr"/>
            <a:endParaRPr lang="ru-RU" sz="4000" b="1" dirty="0"/>
          </a:p>
          <a:p>
            <a:endParaRPr lang="ru-RU" sz="4000" b="1" dirty="0"/>
          </a:p>
          <a:p>
            <a:r>
              <a:rPr lang="ru-RU" b="1" dirty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86314" y="1500174"/>
            <a:ext cx="2857520" cy="4286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336600"/>
                </a:solidFill>
              </a:rPr>
              <a:t>розы</a:t>
            </a:r>
            <a:endParaRPr lang="ru-RU" sz="4000" dirty="0">
              <a:solidFill>
                <a:srgbClr val="3366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314" y="2214554"/>
            <a:ext cx="2857520" cy="5000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336600"/>
                </a:solidFill>
              </a:rPr>
              <a:t>козы</a:t>
            </a:r>
            <a:endParaRPr lang="ru-RU" sz="4000" dirty="0">
              <a:solidFill>
                <a:srgbClr val="3366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3000372"/>
            <a:ext cx="2857520" cy="5000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336600"/>
                </a:solidFill>
              </a:rPr>
              <a:t>вазы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3714752"/>
            <a:ext cx="2857520" cy="5000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336600"/>
                </a:solidFill>
              </a:rPr>
              <a:t>узоры</a:t>
            </a:r>
            <a:endParaRPr lang="ru-RU" sz="4000" dirty="0">
              <a:solidFill>
                <a:srgbClr val="3366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4500570"/>
            <a:ext cx="2786082" cy="5000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336600"/>
                </a:solidFill>
              </a:rPr>
              <a:t>мимозы</a:t>
            </a:r>
            <a:endParaRPr lang="ru-RU" sz="4000" dirty="0">
              <a:solidFill>
                <a:srgbClr val="3366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5214950"/>
            <a:ext cx="2857520" cy="5000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336600"/>
                </a:solidFill>
              </a:rPr>
              <a:t>морозы</a:t>
            </a:r>
            <a:endParaRPr lang="ru-RU" sz="4000" dirty="0">
              <a:solidFill>
                <a:srgbClr val="3366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6000768"/>
            <a:ext cx="2857520" cy="5000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336600"/>
                </a:solidFill>
              </a:rPr>
              <a:t>зебры</a:t>
            </a:r>
            <a:endParaRPr lang="ru-RU" sz="4000" dirty="0">
              <a:solidFill>
                <a:srgbClr val="3366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FF0000"/>
                </a:solidFill>
              </a:rPr>
              <a:t>Упражнение </a:t>
            </a:r>
            <a:br>
              <a:rPr lang="ru-RU" sz="3600" b="1" i="1" dirty="0">
                <a:solidFill>
                  <a:srgbClr val="FF0000"/>
                </a:solidFill>
              </a:rPr>
            </a:br>
            <a:r>
              <a:rPr lang="ru-RU" sz="3600" b="1" i="1" dirty="0">
                <a:solidFill>
                  <a:srgbClr val="FF0000"/>
                </a:solidFill>
              </a:rPr>
              <a:t>«Буква потерялась»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2071678"/>
            <a:ext cx="8286808" cy="7683402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…</a:t>
            </a:r>
            <a:r>
              <a:rPr lang="ru-RU" sz="4400" b="1" dirty="0" err="1">
                <a:solidFill>
                  <a:srgbClr val="282B98"/>
                </a:solidFill>
              </a:rPr>
              <a:t>авод</a:t>
            </a:r>
            <a:endParaRPr lang="ru-RU" sz="4400" b="1" dirty="0">
              <a:solidFill>
                <a:srgbClr val="282B98"/>
              </a:solidFill>
            </a:endParaRPr>
          </a:p>
          <a:p>
            <a:pPr algn="ctr"/>
            <a:r>
              <a:rPr lang="ru-RU" sz="4400" b="1" dirty="0">
                <a:solidFill>
                  <a:srgbClr val="FF0000"/>
                </a:solidFill>
              </a:rPr>
              <a:t>…</a:t>
            </a:r>
            <a:r>
              <a:rPr lang="ru-RU" sz="4400" b="1" dirty="0" err="1">
                <a:solidFill>
                  <a:srgbClr val="282B98"/>
                </a:solidFill>
              </a:rPr>
              <a:t>акат</a:t>
            </a:r>
            <a:endParaRPr lang="ru-RU" sz="4400" b="1" dirty="0">
              <a:solidFill>
                <a:srgbClr val="282B98"/>
              </a:solidFill>
            </a:endParaRPr>
          </a:p>
          <a:p>
            <a:pPr algn="ctr"/>
            <a:r>
              <a:rPr lang="ru-RU" sz="4400" b="1" dirty="0">
                <a:solidFill>
                  <a:srgbClr val="FF0000"/>
                </a:solidFill>
              </a:rPr>
              <a:t>…</a:t>
            </a:r>
            <a:r>
              <a:rPr lang="ru-RU" sz="4400" b="1" dirty="0">
                <a:solidFill>
                  <a:srgbClr val="282B98"/>
                </a:solidFill>
              </a:rPr>
              <a:t>убы</a:t>
            </a:r>
          </a:p>
          <a:p>
            <a:pPr algn="ctr"/>
            <a:r>
              <a:rPr lang="ru-RU" sz="4400" b="1" dirty="0">
                <a:solidFill>
                  <a:srgbClr val="FF0000"/>
                </a:solidFill>
              </a:rPr>
              <a:t>…</a:t>
            </a:r>
            <a:r>
              <a:rPr lang="ru-RU" sz="4400" b="1" dirty="0">
                <a:solidFill>
                  <a:srgbClr val="282B98"/>
                </a:solidFill>
              </a:rPr>
              <a:t>има</a:t>
            </a:r>
          </a:p>
          <a:p>
            <a:pPr algn="ctr"/>
            <a:r>
              <a:rPr lang="ru-RU" sz="4400" b="1" dirty="0">
                <a:solidFill>
                  <a:srgbClr val="FF0000"/>
                </a:solidFill>
              </a:rPr>
              <a:t>…</a:t>
            </a:r>
            <a:r>
              <a:rPr lang="ru-RU" sz="4400" b="1" dirty="0">
                <a:solidFill>
                  <a:srgbClr val="282B98"/>
                </a:solidFill>
              </a:rPr>
              <a:t>ебра</a:t>
            </a:r>
          </a:p>
          <a:p>
            <a:pPr algn="ctr"/>
            <a:endParaRPr lang="ru-RU" sz="4400" b="1" dirty="0">
              <a:solidFill>
                <a:srgbClr val="282B98"/>
              </a:solidFill>
            </a:endParaRPr>
          </a:p>
          <a:p>
            <a:pPr algn="ctr"/>
            <a:endParaRPr lang="ru-RU" sz="4400" b="1" dirty="0">
              <a:solidFill>
                <a:srgbClr val="282B98"/>
              </a:solidFill>
            </a:endParaRPr>
          </a:p>
          <a:p>
            <a:pPr algn="ctr"/>
            <a:endParaRPr lang="ru-RU" sz="4400" b="1" dirty="0">
              <a:solidFill>
                <a:srgbClr val="282B98"/>
              </a:solidFill>
            </a:endParaRPr>
          </a:p>
          <a:p>
            <a:pPr algn="ctr"/>
            <a:endParaRPr lang="ru-RU" sz="4400" b="1" dirty="0">
              <a:solidFill>
                <a:srgbClr val="282B98"/>
              </a:solidFill>
            </a:endParaRPr>
          </a:p>
          <a:p>
            <a:pPr algn="ctr"/>
            <a:endParaRPr lang="ru-RU" sz="4400" b="1" dirty="0">
              <a:solidFill>
                <a:srgbClr val="282B98"/>
              </a:solidFill>
            </a:endParaRPr>
          </a:p>
          <a:p>
            <a:pPr algn="ctr"/>
            <a:endParaRPr lang="ru-RU" sz="4400" b="1" dirty="0">
              <a:solidFill>
                <a:srgbClr val="282B98"/>
              </a:solidFill>
            </a:endParaRPr>
          </a:p>
          <a:p>
            <a:pPr algn="ctr"/>
            <a:r>
              <a:rPr lang="ru-RU" sz="4400" b="1" dirty="0">
                <a:solidFill>
                  <a:srgbClr val="282B98"/>
                </a:solidFill>
              </a:rPr>
              <a:t>Берё</a:t>
            </a:r>
            <a:r>
              <a:rPr lang="ru-RU" sz="4400" b="1" dirty="0">
                <a:solidFill>
                  <a:srgbClr val="FF0000"/>
                </a:solidFill>
              </a:rPr>
              <a:t>…</a:t>
            </a:r>
            <a:r>
              <a:rPr lang="ru-RU" sz="4400" b="1" dirty="0">
                <a:solidFill>
                  <a:srgbClr val="282B98"/>
                </a:solidFill>
              </a:rPr>
              <a:t>а</a:t>
            </a:r>
          </a:p>
          <a:p>
            <a:pPr algn="ctr"/>
            <a:r>
              <a:rPr lang="ru-RU" sz="4400" b="1" dirty="0">
                <a:solidFill>
                  <a:srgbClr val="282B98"/>
                </a:solidFill>
              </a:rPr>
              <a:t>Кор</a:t>
            </a:r>
            <a:r>
              <a:rPr lang="ru-RU" sz="4400" b="1" dirty="0">
                <a:solidFill>
                  <a:srgbClr val="FF0000"/>
                </a:solidFill>
              </a:rPr>
              <a:t>…</a:t>
            </a:r>
            <a:r>
              <a:rPr lang="ru-RU" sz="4400" b="1" dirty="0" err="1">
                <a:solidFill>
                  <a:srgbClr val="282B98"/>
                </a:solidFill>
              </a:rPr>
              <a:t>ина</a:t>
            </a:r>
            <a:endParaRPr lang="ru-RU" sz="4400" b="1" dirty="0">
              <a:solidFill>
                <a:srgbClr val="282B98"/>
              </a:solidFill>
            </a:endParaRPr>
          </a:p>
          <a:p>
            <a:pPr algn="ctr"/>
            <a:r>
              <a:rPr lang="ru-RU" sz="4400" b="1" dirty="0">
                <a:solidFill>
                  <a:srgbClr val="282B98"/>
                </a:solidFill>
              </a:rPr>
              <a:t>Кукуру</a:t>
            </a:r>
            <a:r>
              <a:rPr lang="ru-RU" sz="4400" b="1" dirty="0">
                <a:solidFill>
                  <a:srgbClr val="FF0000"/>
                </a:solidFill>
              </a:rPr>
              <a:t>…</a:t>
            </a:r>
            <a:r>
              <a:rPr lang="ru-RU" sz="4400" b="1" dirty="0">
                <a:solidFill>
                  <a:srgbClr val="282B98"/>
                </a:solidFill>
              </a:rPr>
              <a:t>а</a:t>
            </a:r>
          </a:p>
          <a:p>
            <a:pPr algn="ctr"/>
            <a:r>
              <a:rPr lang="ru-RU" sz="4400" b="1" dirty="0">
                <a:solidFill>
                  <a:srgbClr val="282B98"/>
                </a:solidFill>
              </a:rPr>
              <a:t>Мага</a:t>
            </a:r>
            <a:r>
              <a:rPr lang="ru-RU" sz="4400" b="1" dirty="0">
                <a:solidFill>
                  <a:srgbClr val="FF0000"/>
                </a:solidFill>
              </a:rPr>
              <a:t>…</a:t>
            </a:r>
            <a:r>
              <a:rPr lang="ru-RU" sz="4400" b="1" dirty="0">
                <a:solidFill>
                  <a:srgbClr val="282B98"/>
                </a:solidFill>
              </a:rPr>
              <a:t>ин</a:t>
            </a:r>
          </a:p>
          <a:p>
            <a:pPr algn="ctr"/>
            <a:r>
              <a:rPr lang="ru-RU" sz="4400" b="1" dirty="0">
                <a:solidFill>
                  <a:srgbClr val="282B98"/>
                </a:solidFill>
              </a:rPr>
              <a:t>Мимо</a:t>
            </a:r>
            <a:r>
              <a:rPr lang="ru-RU" sz="4400" b="1" dirty="0">
                <a:solidFill>
                  <a:srgbClr val="FF0000"/>
                </a:solidFill>
              </a:rPr>
              <a:t>…</a:t>
            </a:r>
            <a:r>
              <a:rPr lang="ru-RU" sz="4400" b="1" dirty="0">
                <a:solidFill>
                  <a:srgbClr val="282B98"/>
                </a:solidFill>
              </a:rPr>
              <a:t>а</a:t>
            </a:r>
          </a:p>
          <a:p>
            <a:endParaRPr lang="ru-RU" sz="3600" b="1" dirty="0">
              <a:solidFill>
                <a:srgbClr val="282B98"/>
              </a:solidFill>
            </a:endParaRPr>
          </a:p>
          <a:p>
            <a:endParaRPr lang="ru-RU" sz="3600" b="1" dirty="0">
              <a:solidFill>
                <a:srgbClr val="282B98"/>
              </a:solidFill>
            </a:endParaRPr>
          </a:p>
          <a:p>
            <a:endParaRPr lang="ru-RU" sz="3600" b="1" dirty="0">
              <a:solidFill>
                <a:srgbClr val="282B98"/>
              </a:solidFill>
            </a:endParaRPr>
          </a:p>
          <a:p>
            <a:endParaRPr lang="ru-RU" sz="3600" b="1" dirty="0">
              <a:solidFill>
                <a:srgbClr val="282B98"/>
              </a:solidFill>
            </a:endParaRPr>
          </a:p>
          <a:p>
            <a:endParaRPr lang="ru-RU" sz="3600" b="1" dirty="0">
              <a:solidFill>
                <a:srgbClr val="282B98"/>
              </a:solidFill>
            </a:endParaRPr>
          </a:p>
          <a:p>
            <a:endParaRPr lang="ru-RU" sz="3600" dirty="0">
              <a:solidFill>
                <a:srgbClr val="282B98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500174"/>
            <a:ext cx="8286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067C0C"/>
                </a:solidFill>
              </a:rPr>
              <a:t>Прочитайте слова, вставляя в них пропущенную букву </a:t>
            </a:r>
            <a:r>
              <a:rPr lang="ru-RU" sz="2400" b="1" i="1" dirty="0"/>
              <a:t>З</a:t>
            </a:r>
            <a:endParaRPr lang="ru-RU" sz="2400" dirty="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214291"/>
            <a:ext cx="52149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>
                <a:solidFill>
                  <a:srgbClr val="3333CC"/>
                </a:solidFill>
              </a:rPr>
              <a:t>Физминутка</a:t>
            </a:r>
            <a:endParaRPr lang="ru-RU" sz="3600" b="1" dirty="0"/>
          </a:p>
        </p:txBody>
      </p:sp>
      <p:sp>
        <p:nvSpPr>
          <p:cNvPr id="3" name="AutoShape 9"/>
          <p:cNvSpPr>
            <a:spLocks noChangeArrowheads="1"/>
          </p:cNvSpPr>
          <p:nvPr/>
        </p:nvSpPr>
        <p:spPr bwMode="auto">
          <a:xfrm>
            <a:off x="0" y="785794"/>
            <a:ext cx="7215206" cy="4714908"/>
          </a:xfrm>
          <a:prstGeom prst="cloudCallout">
            <a:avLst>
              <a:gd name="adj1" fmla="val 73036"/>
              <a:gd name="adj2" fmla="val 74265"/>
            </a:avLst>
          </a:prstGeom>
          <a:solidFill>
            <a:srgbClr val="00FFFF"/>
          </a:solidFill>
          <a:ln w="952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r>
              <a:rPr lang="ru-RU" dirty="0">
                <a:solidFill>
                  <a:srgbClr val="0000FF"/>
                </a:solidFill>
              </a:rPr>
              <a:t>Зайка  серенький сидит</a:t>
            </a:r>
          </a:p>
          <a:p>
            <a:r>
              <a:rPr lang="ru-RU" dirty="0">
                <a:solidFill>
                  <a:srgbClr val="0000FF"/>
                </a:solidFill>
              </a:rPr>
              <a:t>И ушами  шевелит (дети показывают).</a:t>
            </a:r>
          </a:p>
          <a:p>
            <a:r>
              <a:rPr lang="ru-RU" dirty="0">
                <a:solidFill>
                  <a:srgbClr val="0000FF"/>
                </a:solidFill>
              </a:rPr>
              <a:t>Зайке холодно сидеть,</a:t>
            </a:r>
          </a:p>
          <a:p>
            <a:r>
              <a:rPr lang="ru-RU" dirty="0">
                <a:solidFill>
                  <a:srgbClr val="0000FF"/>
                </a:solidFill>
              </a:rPr>
              <a:t>Надо  лапочки погреть (дети показывают).</a:t>
            </a:r>
          </a:p>
          <a:p>
            <a:r>
              <a:rPr lang="ru-RU" dirty="0">
                <a:solidFill>
                  <a:srgbClr val="0000FF"/>
                </a:solidFill>
              </a:rPr>
              <a:t>Раз - два, надо лапочки погреть.</a:t>
            </a:r>
          </a:p>
          <a:p>
            <a:r>
              <a:rPr lang="ru-RU" dirty="0">
                <a:solidFill>
                  <a:srgbClr val="0000FF"/>
                </a:solidFill>
              </a:rPr>
              <a:t>Зайке холодно стоять,</a:t>
            </a:r>
          </a:p>
          <a:p>
            <a:r>
              <a:rPr lang="ru-RU" dirty="0">
                <a:solidFill>
                  <a:srgbClr val="0000FF"/>
                </a:solidFill>
              </a:rPr>
              <a:t>Надо зайке поскакать (дети скачут).</a:t>
            </a:r>
          </a:p>
          <a:p>
            <a:r>
              <a:rPr lang="ru-RU" dirty="0">
                <a:solidFill>
                  <a:srgbClr val="0000FF"/>
                </a:solidFill>
              </a:rPr>
              <a:t>Кто-то зайку напугал —</a:t>
            </a:r>
          </a:p>
          <a:p>
            <a:r>
              <a:rPr lang="ru-RU" dirty="0">
                <a:solidFill>
                  <a:srgbClr val="0000FF"/>
                </a:solidFill>
              </a:rPr>
              <a:t>Зайка — прыг — и убежал (дети садятся).</a:t>
            </a:r>
          </a:p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5074" y="4500546"/>
            <a:ext cx="2928926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6" descr="j029976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486650" y="0"/>
            <a:ext cx="1657350" cy="1365250"/>
          </a:xfrm>
          <a:prstGeom prst="rect">
            <a:avLst/>
          </a:prstGeom>
          <a:noFill/>
        </p:spPr>
      </p:pic>
    </p:spTree>
  </p:cSld>
  <p:clrMapOvr>
    <a:masterClrMapping/>
  </p:clrMapOvr>
  <p:transition advTm="41345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81481E-6 C -0.00087 0.01829 -0.00034 0.03658 -0.00556 0.05371 C -0.00678 0.06389 -0.00955 0.06968 -0.01111 0.07963 C -0.01042 0.09398 -0.01215 0.12014 -0.00556 0.13334 C -0.00504 0.1382 -0.00607 0.14398 -0.00417 0.14815 C -0.00329 0.15 -0.00209 0.14468 -0.00139 0.14259 C -0.0007 0.14028 -0.0007 0.1375 5.55556E-7 0.13519 C 0.0007 0.1331 0.00208 0.13148 0.00278 0.12963 C 0.00781 0.11435 0.00973 0.09792 0.01528 0.08334 C 0.01771 0.05486 0.0198 0.01644 0.00695 -0.00926 C -0.00225 0.02732 0.00017 0.12107 5.55556E-7 0.12384 C -0.00053 0.13796 -0.00261 0.15278 -0.00417 0.16667 C -0.00452 0.16968 -0.00504 0.17292 -0.00556 0.17593 C -0.0059 0.17778 -0.00764 0.1831 -0.00695 0.18148 C 0.00173 0.16204 0.00642 0.14051 0.00973 0.11829 C 0.01232 0.08056 0.02934 0.00185 0.00416 -0.00926 C 5.55556E-7 0.00741 -0.00382 0.02384 -0.00695 0.04074 C -0.00573 0.06921 -0.00382 0.09607 0.00138 0.12384 C 0.00191 0.13334 0.00034 0.14306 0.00278 0.15185 C 0.004 0.15602 0.00486 0.14329 0.00555 0.13889 C 0.01058 0.11019 0.00659 0.13056 0.00973 0.10371 C 0.01285 0.07685 0.01528 0.04838 0.02084 0.02222 C 0.02171 0.00486 0.02518 -0.0081 0.01806 -0.02222 C 0.01006 -0.01157 0.0092 0.00509 0.00416 0.01852 C 0.0033 0.02477 0.00208 0.03079 0.00138 0.03704 C 0.00017 0.04676 -0.00139 0.06667 -0.00139 0.06667 C -0.00053 0.09699 -0.00329 0.11435 0.00416 0.13889 C 0.01268 0.11597 0.00973 0.08449 0.01389 0.05926 C 0.01546 0.0382 0.01858 0.01736 0.02084 -0.0037 C 0.02031 -0.01111 0.02048 -0.01875 0.01945 -0.02592 C 0.0191 -0.02801 0.01823 -0.03194 0.01667 -0.03148 C 0.01441 -0.03079 0.01389 -0.02662 0.0125 -0.02407 C 0.0099 -0.01157 0.00833 0.00023 0.00695 0.01296 C 0.00869 0.05185 0.00886 0.09097 0.0125 0.12963 C 0.02084 0.07384 0.02726 0.01736 0.03334 -0.03889 C 0.03282 -0.0419 0.03403 -0.04954 0.03195 -0.04815 C 0.02934 -0.04653 0.0316 -0.04051 0.03055 -0.03704 C 0.02882 -0.03055 0.02587 -0.02477 0.02361 -0.01852 C 0.02205 -0.01458 0.02205 -0.00972 0.02084 -0.00555 C 0.01458 0.01551 0.01025 0.03727 0.00555 0.05926 C 0.00433 0.07778 0.00503 0.09421 0.00695 0.11296 C 0.01128 0.1044 0.0132 0.09421 0.01667 0.08519 C 0.01928 0.06991 0.02171 0.05625 0.02778 0.04259 C 0.02987 0.0331 0.03246 0.02408 0.03473 0.01482 C 0.03421 0.01111 0.03612 0.00278 0.03334 0.00371 C 0.03073 0.00463 0.02882 0.01991 0.02778 0.02408 C 0.02605 0.03148 0.02223 0.0463 0.02223 0.0463 C 0.02084 0.05857 0.01893 0.06968 0.01667 0.08148 C 0.01406 0.0632 0.01355 0.02894 0.00555 0.01296 C 0.0026 -0.00324 0.00625 -0.00416 5.55556E-7 -4.81481E-6 Z " pathEditMode="relative" ptsTypes="ffffffffffffffffffffffffffffffffffffffffffffffffff">
                                      <p:cBhvr>
                                        <p:cTn id="4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rgbClr val="0000FF"/>
                </a:solidFill>
              </a:rPr>
              <a:t>Ну вот, наконец - то, нас встречает последний обитатель зоопарка.</a:t>
            </a:r>
            <a:br>
              <a:rPr lang="ru-RU" sz="2800" b="1" dirty="0">
                <a:solidFill>
                  <a:srgbClr val="0000FF"/>
                </a:solidFill>
              </a:rPr>
            </a:br>
            <a:r>
              <a:rPr lang="ru-RU" sz="2800" b="1" dirty="0">
                <a:solidFill>
                  <a:srgbClr val="0000FF"/>
                </a:solidFill>
              </a:rPr>
              <a:t> Вы с ним уже знакомы?  Кто он?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700213"/>
            <a:ext cx="7215238" cy="4157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285984" y="6000768"/>
            <a:ext cx="44291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КРОКОДИЛ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560406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00FF"/>
                </a:solidFill>
              </a:rPr>
              <a:t>Крокодилы живут в жарких странах и не знают, что такое зима. Давайте  покажем  нашему новому знакомому картинку про зимние забавы и прочитаем текст, который называется </a:t>
            </a:r>
            <a:br>
              <a:rPr lang="ru-RU" sz="2800" b="1" dirty="0">
                <a:solidFill>
                  <a:srgbClr val="0000FF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«Зима»</a:t>
            </a:r>
            <a:r>
              <a:rPr lang="ru-RU" sz="2800" b="1" dirty="0"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976" y="2500306"/>
            <a:ext cx="7000924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00FF"/>
                </a:solidFill>
              </a:rPr>
              <a:t>ЗИМА.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28728" y="1142984"/>
            <a:ext cx="664373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 – </a:t>
            </a: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сту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– пи – </a:t>
            </a: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ла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зи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– </a:t>
            </a: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Ста – </a:t>
            </a: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ло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мо – роз- но.  </a:t>
            </a:r>
          </a:p>
          <a:p>
            <a:pPr algn="ctr">
              <a:lnSpc>
                <a:spcPct val="150000"/>
              </a:lnSpc>
            </a:pP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  Ли – </a:t>
            </a: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зы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сан – </a:t>
            </a: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ки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 </a:t>
            </a:r>
          </a:p>
          <a:p>
            <a:pPr algn="ctr">
              <a:lnSpc>
                <a:spcPct val="150000"/>
              </a:lnSpc>
            </a:pP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  сан – </a:t>
            </a: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ках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ru-RU" sz="3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Зи-на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 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00FF"/>
                </a:solidFill>
              </a:rPr>
              <a:t>К сожалению крокодил пока ещё не совсем хорошо понял, что такое зима. Он хочет задать вам несколько вопросов по тексту: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2071678"/>
            <a:ext cx="7858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8000"/>
                </a:solidFill>
              </a:rPr>
              <a:t>1.   Какое время года наступило? </a:t>
            </a:r>
            <a:endParaRPr lang="ru-RU" sz="2400" dirty="0">
              <a:solidFill>
                <a:srgbClr val="008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571744"/>
            <a:ext cx="8572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FF"/>
                </a:solidFill>
              </a:rPr>
              <a:t>         </a:t>
            </a:r>
            <a:r>
              <a:rPr lang="ru-RU" sz="2400" b="1" dirty="0">
                <a:solidFill>
                  <a:srgbClr val="008000"/>
                </a:solidFill>
              </a:rPr>
              <a:t>2.  У кого санки?</a:t>
            </a:r>
            <a:endParaRPr lang="ru-RU" sz="2400" dirty="0">
              <a:solidFill>
                <a:srgbClr val="008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3071810"/>
            <a:ext cx="79296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8000"/>
                </a:solidFill>
              </a:rPr>
              <a:t>3. Кто катается на санках?</a:t>
            </a:r>
            <a:endParaRPr lang="ru-RU" sz="2400" dirty="0">
              <a:solidFill>
                <a:srgbClr val="008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1538" y="3571876"/>
            <a:ext cx="73581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8000"/>
                </a:solidFill>
              </a:rPr>
              <a:t>4.  Почему слова  </a:t>
            </a:r>
            <a:r>
              <a:rPr lang="ru-RU" sz="2400" b="1" dirty="0">
                <a:solidFill>
                  <a:srgbClr val="FF6600"/>
                </a:solidFill>
              </a:rPr>
              <a:t>Лиза</a:t>
            </a:r>
            <a:r>
              <a:rPr lang="ru-RU" sz="2400" b="1" dirty="0">
                <a:solidFill>
                  <a:srgbClr val="008000"/>
                </a:solidFill>
              </a:rPr>
              <a:t> и </a:t>
            </a:r>
            <a:r>
              <a:rPr lang="ru-RU" sz="2400" b="1" dirty="0">
                <a:solidFill>
                  <a:srgbClr val="FF6600"/>
                </a:solidFill>
              </a:rPr>
              <a:t>Зина</a:t>
            </a:r>
            <a:r>
              <a:rPr lang="ru-RU" sz="2400" b="1" dirty="0">
                <a:solidFill>
                  <a:srgbClr val="008000"/>
                </a:solidFill>
              </a:rPr>
              <a:t> пишутся с большой буквы, это же не начало предложения?</a:t>
            </a:r>
            <a:endParaRPr lang="ru-RU" sz="2400" dirty="0">
              <a:solidFill>
                <a:srgbClr val="008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rgbClr val="0000FF"/>
                </a:solidFill>
              </a:rPr>
              <a:t>Ну вот наше путешествие по зоопарку подошло к концу. Давайте вспомним с какими животными и насекомыми мы сегодня повстречались?</a:t>
            </a: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48" y="1714488"/>
            <a:ext cx="2214578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16" y="1714488"/>
            <a:ext cx="2500329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538" y="4286256"/>
            <a:ext cx="3214710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90" y="4357694"/>
            <a:ext cx="3357586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512" y="1785926"/>
            <a:ext cx="2252999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571480"/>
            <a:ext cx="792961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67C0C"/>
                </a:solidFill>
              </a:rPr>
              <a:t>Ребята, животные говорят вам</a:t>
            </a:r>
          </a:p>
          <a:p>
            <a:pPr algn="ctr"/>
            <a:r>
              <a:rPr lang="ru-RU" sz="4000" b="1" dirty="0">
                <a:solidFill>
                  <a:srgbClr val="067C0C"/>
                </a:solidFill>
              </a:rPr>
              <a:t> до свидания и очень хотят, что вы писали им письма. </a:t>
            </a:r>
          </a:p>
          <a:p>
            <a:pPr algn="ctr"/>
            <a:endParaRPr lang="ru-RU" sz="1100" b="1" dirty="0">
              <a:solidFill>
                <a:srgbClr val="067C0C"/>
              </a:solidFill>
            </a:endParaRPr>
          </a:p>
          <a:p>
            <a:pPr algn="ctr"/>
            <a:r>
              <a:rPr lang="ru-RU" sz="4000" b="1" dirty="0">
                <a:solidFill>
                  <a:srgbClr val="067C0C"/>
                </a:solidFill>
              </a:rPr>
              <a:t>Будете писать?</a:t>
            </a:r>
          </a:p>
          <a:p>
            <a:pPr algn="ctr"/>
            <a:endParaRPr lang="ru-RU" sz="1100" b="1" dirty="0">
              <a:solidFill>
                <a:srgbClr val="067C0C"/>
              </a:solidFill>
            </a:endParaRPr>
          </a:p>
          <a:p>
            <a:pPr algn="ctr"/>
            <a:r>
              <a:rPr lang="ru-RU" sz="4000" b="1" dirty="0">
                <a:solidFill>
                  <a:srgbClr val="067C0C"/>
                </a:solidFill>
              </a:rPr>
              <a:t> А сегодня нам просто необходимо научиться правильно и красиво научиться писать</a:t>
            </a:r>
          </a:p>
          <a:p>
            <a:pPr algn="ctr"/>
            <a:r>
              <a:rPr lang="ru-RU" sz="4000" b="1" dirty="0">
                <a:solidFill>
                  <a:srgbClr val="067C0C"/>
                </a:solidFill>
              </a:rPr>
              <a:t> букву </a:t>
            </a:r>
            <a:r>
              <a:rPr lang="ru-RU" sz="4000" b="1" dirty="0">
                <a:solidFill>
                  <a:srgbClr val="282B98"/>
                </a:solidFill>
              </a:rPr>
              <a:t>З</a:t>
            </a:r>
            <a:endParaRPr lang="ru-RU" sz="4000" dirty="0">
              <a:solidFill>
                <a:srgbClr val="282B98"/>
              </a:solidFill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Пальчиковая гимнастика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071546"/>
            <a:ext cx="757242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282B98"/>
                </a:solidFill>
              </a:rPr>
              <a:t>                                  </a:t>
            </a:r>
            <a:r>
              <a:rPr lang="ru-RU" sz="1650" b="1" dirty="0">
                <a:solidFill>
                  <a:srgbClr val="282B98"/>
                </a:solidFill>
              </a:rPr>
              <a:t>Жил-был зайчик -</a:t>
            </a:r>
          </a:p>
          <a:p>
            <a:r>
              <a:rPr lang="ru-RU" sz="1650" b="1" i="1" dirty="0">
                <a:solidFill>
                  <a:srgbClr val="067C0C"/>
                </a:solidFill>
              </a:rPr>
              <a:t>                            (хлопают в ладоши)</a:t>
            </a:r>
          </a:p>
          <a:p>
            <a:r>
              <a:rPr lang="ru-RU" sz="1650" b="1" dirty="0">
                <a:solidFill>
                  <a:srgbClr val="282B98"/>
                </a:solidFill>
              </a:rPr>
              <a:t>                                  Длинные ушки</a:t>
            </a:r>
          </a:p>
          <a:p>
            <a:r>
              <a:rPr lang="ru-RU" sz="1650" b="1" dirty="0">
                <a:solidFill>
                  <a:srgbClr val="282B98"/>
                </a:solidFill>
              </a:rPr>
              <a:t>                               Отморозил зайчик</a:t>
            </a:r>
          </a:p>
          <a:p>
            <a:r>
              <a:rPr lang="ru-RU" sz="1650" b="1" i="1" dirty="0">
                <a:solidFill>
                  <a:srgbClr val="067C0C"/>
                </a:solidFill>
              </a:rPr>
              <a:t>    (сжимают и разжимают пальцы обеих рук)</a:t>
            </a:r>
          </a:p>
          <a:p>
            <a:r>
              <a:rPr lang="ru-RU" sz="1650" b="1" dirty="0">
                <a:solidFill>
                  <a:srgbClr val="282B98"/>
                </a:solidFill>
              </a:rPr>
              <a:t>                                Носик на опушке</a:t>
            </a:r>
          </a:p>
          <a:p>
            <a:r>
              <a:rPr lang="ru-RU" sz="1650" b="1" i="1" dirty="0">
                <a:solidFill>
                  <a:srgbClr val="067C0C"/>
                </a:solidFill>
              </a:rPr>
              <a:t>                                    (трут нос).</a:t>
            </a:r>
          </a:p>
          <a:p>
            <a:r>
              <a:rPr lang="ru-RU" sz="1650" b="1" dirty="0">
                <a:solidFill>
                  <a:srgbClr val="282B98"/>
                </a:solidFill>
              </a:rPr>
              <a:t>                              Отморозил носик</a:t>
            </a:r>
          </a:p>
          <a:p>
            <a:r>
              <a:rPr lang="ru-RU" sz="1650" b="1" i="1" dirty="0">
                <a:solidFill>
                  <a:srgbClr val="067C0C"/>
                </a:solidFill>
              </a:rPr>
              <a:t>        (сжимают и разжимают пальцы обеих рук),</a:t>
            </a:r>
          </a:p>
          <a:p>
            <a:r>
              <a:rPr lang="ru-RU" sz="1650" b="1" dirty="0">
                <a:solidFill>
                  <a:srgbClr val="282B98"/>
                </a:solidFill>
              </a:rPr>
              <a:t>                                Отморозил хвостик</a:t>
            </a:r>
          </a:p>
          <a:p>
            <a:r>
              <a:rPr lang="ru-RU" sz="1650" b="1" i="1" dirty="0">
                <a:solidFill>
                  <a:srgbClr val="067C0C"/>
                </a:solidFill>
              </a:rPr>
              <a:t>                                    (гладят копчик)</a:t>
            </a:r>
          </a:p>
          <a:p>
            <a:r>
              <a:rPr lang="ru-RU" sz="1650" b="1" dirty="0">
                <a:solidFill>
                  <a:srgbClr val="282B98"/>
                </a:solidFill>
              </a:rPr>
              <a:t>                                  И поехал греться</a:t>
            </a:r>
          </a:p>
          <a:p>
            <a:r>
              <a:rPr lang="ru-RU" sz="1650" b="1" i="1" dirty="0">
                <a:solidFill>
                  <a:srgbClr val="067C0C"/>
                </a:solidFill>
              </a:rPr>
              <a:t>                                     (крутят руль)</a:t>
            </a:r>
          </a:p>
          <a:p>
            <a:r>
              <a:rPr lang="ru-RU" sz="1650" b="1" dirty="0">
                <a:solidFill>
                  <a:srgbClr val="282B98"/>
                </a:solidFill>
              </a:rPr>
              <a:t>                             К ребятишкам в гости.</a:t>
            </a:r>
          </a:p>
          <a:p>
            <a:r>
              <a:rPr lang="ru-RU" sz="1650" b="1" dirty="0">
                <a:solidFill>
                  <a:srgbClr val="282B98"/>
                </a:solidFill>
              </a:rPr>
              <a:t>                                Там тепло и тихо</a:t>
            </a:r>
            <a:endParaRPr lang="ru-RU" sz="1650" b="1" i="1" dirty="0">
              <a:solidFill>
                <a:srgbClr val="067C0C"/>
              </a:solidFill>
            </a:endParaRPr>
          </a:p>
          <a:p>
            <a:r>
              <a:rPr lang="ru-RU" sz="1650" b="1" dirty="0">
                <a:solidFill>
                  <a:srgbClr val="282B98"/>
                </a:solidFill>
              </a:rPr>
              <a:t>                                       Волка нет</a:t>
            </a:r>
          </a:p>
          <a:p>
            <a:r>
              <a:rPr lang="ru-RU" sz="1650" b="1" i="1" dirty="0">
                <a:solidFill>
                  <a:srgbClr val="067C0C"/>
                </a:solidFill>
              </a:rPr>
              <a:t>                              (хлопают в ладоши),</a:t>
            </a:r>
          </a:p>
          <a:p>
            <a:r>
              <a:rPr lang="ru-RU" sz="1650" b="1" dirty="0">
                <a:solidFill>
                  <a:srgbClr val="282B98"/>
                </a:solidFill>
              </a:rPr>
              <a:t>                         И дают морковку на обед</a:t>
            </a:r>
          </a:p>
          <a:p>
            <a:r>
              <a:rPr lang="ru-RU" sz="1650" b="1" dirty="0">
                <a:solidFill>
                  <a:srgbClr val="067C0C"/>
                </a:solidFill>
              </a:rPr>
              <a:t>       (поглаживают живот ладонью ведущей руки </a:t>
            </a:r>
          </a:p>
          <a:p>
            <a:r>
              <a:rPr lang="ru-RU" sz="1650" b="1" dirty="0">
                <a:solidFill>
                  <a:srgbClr val="067C0C"/>
                </a:solidFill>
              </a:rPr>
              <a:t>                              по часовой стрелке)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1285860"/>
            <a:ext cx="3571900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Письмо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1071547"/>
            <a:ext cx="814393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99"/>
                </a:solidFill>
              </a:rPr>
              <a:t>А теперь приступаем к письму букв и слогов</a:t>
            </a:r>
          </a:p>
          <a:p>
            <a:pPr algn="ctr"/>
            <a:endParaRPr lang="ru-RU" sz="1000" b="1" dirty="0"/>
          </a:p>
          <a:p>
            <a:pPr algn="ctr"/>
            <a:r>
              <a:rPr lang="ru-RU" sz="2800" b="1" dirty="0"/>
              <a:t>     Тетрадь с наклоном положу-</a:t>
            </a:r>
          </a:p>
          <a:p>
            <a:pPr algn="ctr"/>
            <a:r>
              <a:rPr lang="ru-RU" sz="2800" b="1" dirty="0"/>
              <a:t>  Ручку правильно держу.</a:t>
            </a:r>
          </a:p>
          <a:p>
            <a:pPr algn="ctr"/>
            <a:r>
              <a:rPr lang="ru-RU" sz="2800" b="1" dirty="0"/>
              <a:t>  Сяду прямо, не согнусь,</a:t>
            </a:r>
          </a:p>
          <a:p>
            <a:pPr algn="ctr"/>
            <a:r>
              <a:rPr lang="ru-RU" sz="2800" b="1" dirty="0"/>
              <a:t> За работу я возьмусь.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3857628"/>
            <a:ext cx="2500330" cy="167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0430" y="4000504"/>
            <a:ext cx="2690819" cy="2552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3214678" y="5286388"/>
            <a:ext cx="3071834" cy="1428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8" descr="DSC00873"/>
          <p:cNvPicPr>
            <a:picLocks noChangeAspect="1" noChangeArrowheads="1"/>
          </p:cNvPicPr>
          <p:nvPr/>
        </p:nvPicPr>
        <p:blipFill>
          <a:blip r:embed="rId4" cstate="email">
            <a:lum bright="6000" contrast="7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00826" y="3571876"/>
            <a:ext cx="2428862" cy="26622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14290"/>
            <a:ext cx="8215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>
                <a:solidFill>
                  <a:srgbClr val="336600"/>
                </a:solidFill>
              </a:rPr>
              <a:t>Посмотрите внимательно на эти буквы, как они называются?</a:t>
            </a:r>
          </a:p>
          <a:p>
            <a:pPr algn="ctr"/>
            <a:endParaRPr lang="ru-RU" sz="2400" b="1" i="1" dirty="0">
              <a:solidFill>
                <a:srgbClr val="3366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000100" y="1285860"/>
            <a:ext cx="2928958" cy="714380"/>
          </a:xfrm>
          <a:prstGeom prst="ellipse">
            <a:avLst/>
          </a:prstGeom>
          <a:solidFill>
            <a:srgbClr val="FFED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</a:rPr>
              <a:t>Прописные</a:t>
            </a:r>
            <a:r>
              <a:rPr lang="ru-RU" sz="2800" b="1" i="1" dirty="0">
                <a:solidFill>
                  <a:srgbClr val="336600"/>
                </a:solidFill>
              </a:rPr>
              <a:t> </a:t>
            </a:r>
            <a:endParaRPr lang="ru-RU" sz="2800" dirty="0"/>
          </a:p>
        </p:txBody>
      </p:sp>
      <p:sp>
        <p:nvSpPr>
          <p:cNvPr id="7" name="Овал 6"/>
          <p:cNvSpPr/>
          <p:nvPr/>
        </p:nvSpPr>
        <p:spPr>
          <a:xfrm>
            <a:off x="5357818" y="1285860"/>
            <a:ext cx="2928958" cy="714380"/>
          </a:xfrm>
          <a:prstGeom prst="ellipse">
            <a:avLst/>
          </a:prstGeom>
          <a:solidFill>
            <a:srgbClr val="FFED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</a:rPr>
              <a:t>Печатные 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000100" y="5572140"/>
            <a:ext cx="2928958" cy="714380"/>
          </a:xfrm>
          <a:prstGeom prst="ellipse">
            <a:avLst/>
          </a:prstGeom>
          <a:solidFill>
            <a:srgbClr val="FFED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</a:rPr>
              <a:t>Заглавные 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143504" y="5572140"/>
            <a:ext cx="2928958" cy="714380"/>
          </a:xfrm>
          <a:prstGeom prst="ellipse">
            <a:avLst/>
          </a:prstGeom>
          <a:solidFill>
            <a:srgbClr val="FFED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</a:rPr>
              <a:t>Строчные 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071678"/>
            <a:ext cx="5500726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357167"/>
            <a:ext cx="814393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i="1" dirty="0">
                <a:solidFill>
                  <a:srgbClr val="C00000"/>
                </a:solidFill>
                <a:ea typeface="Times New Roman" pitchFamily="18" charset="0"/>
                <a:cs typeface="Arial" pitchFamily="34" charset="0"/>
              </a:rPr>
              <a:t>Чтобы научиться писать букву </a:t>
            </a:r>
            <a:r>
              <a:rPr lang="ru-RU" sz="2600" b="1" i="1" dirty="0">
                <a:solidFill>
                  <a:srgbClr val="003399"/>
                </a:solidFill>
                <a:ea typeface="Times New Roman" pitchFamily="18" charset="0"/>
                <a:cs typeface="Arial" pitchFamily="34" charset="0"/>
              </a:rPr>
              <a:t>З</a:t>
            </a:r>
            <a:r>
              <a:rPr lang="ru-RU" sz="2600" b="1" i="1" dirty="0">
                <a:solidFill>
                  <a:srgbClr val="C00000"/>
                </a:solidFill>
                <a:ea typeface="Times New Roman" pitchFamily="18" charset="0"/>
                <a:cs typeface="Arial" pitchFamily="34" charset="0"/>
              </a:rPr>
              <a:t>, </a:t>
            </a:r>
          </a:p>
          <a:p>
            <a:pPr algn="ctr"/>
            <a:r>
              <a:rPr lang="ru-RU" sz="2600" b="1" i="1" dirty="0">
                <a:solidFill>
                  <a:srgbClr val="C00000"/>
                </a:solidFill>
                <a:ea typeface="Times New Roman" pitchFamily="18" charset="0"/>
                <a:cs typeface="Arial" pitchFamily="34" charset="0"/>
              </a:rPr>
              <a:t>мы должны знать из каких элементов она состоит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4143380"/>
            <a:ext cx="8286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i="1" dirty="0">
              <a:solidFill>
                <a:srgbClr val="3366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2643182"/>
            <a:ext cx="4071966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2" y="2714620"/>
            <a:ext cx="3633795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785786" y="1500174"/>
            <a:ext cx="7715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336600"/>
                </a:solidFill>
                <a:ea typeface="Times New Roman" pitchFamily="18" charset="0"/>
                <a:cs typeface="Arial" pitchFamily="34" charset="0"/>
              </a:rPr>
              <a:t>Рассмотрите  внимательно эти буквы и скажите на какие из изученных раннее они похожи?</a:t>
            </a:r>
            <a:endParaRPr lang="ru-RU" sz="2400" b="1" i="1" dirty="0">
              <a:solidFill>
                <a:srgbClr val="3366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14290"/>
            <a:ext cx="828680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>
                <a:solidFill>
                  <a:srgbClr val="FF0000"/>
                </a:solidFill>
                <a:latin typeface="+mj-lt"/>
              </a:rPr>
              <a:t>Письмо строчной буквы </a:t>
            </a:r>
            <a:r>
              <a:rPr lang="ru-RU" sz="4400" b="1" i="1" dirty="0">
                <a:solidFill>
                  <a:srgbClr val="282B98"/>
                </a:solidFill>
                <a:latin typeface="+mj-lt"/>
              </a:rPr>
              <a:t>З</a:t>
            </a:r>
          </a:p>
          <a:p>
            <a:pPr algn="ctr"/>
            <a:endParaRPr lang="ru-RU" sz="1400" b="1" i="1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1400" b="1" i="1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1400" b="1" i="1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1400" b="1" i="1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1400" b="1" i="1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1400" b="1" i="1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1400" b="1" i="1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1400" b="1" i="1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1400" b="1" i="1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1400" b="1" i="1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1400" b="1" i="1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1400" b="1" i="1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1400" b="1" i="1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1400" b="1" i="1" dirty="0">
              <a:solidFill>
                <a:srgbClr val="FF0000"/>
              </a:solidFill>
              <a:latin typeface="+mj-lt"/>
            </a:endParaRPr>
          </a:p>
          <a:p>
            <a:pPr algn="ctr"/>
            <a:endParaRPr lang="ru-RU" sz="1400" b="1" i="1" dirty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ru-RU" sz="3200" b="1" i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Назовите элементы, из которых состоит </a:t>
            </a:r>
          </a:p>
          <a:p>
            <a:pPr algn="ctr"/>
            <a:r>
              <a:rPr lang="ru-RU" sz="3200" b="1" i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строчная буква </a:t>
            </a:r>
            <a:r>
              <a:rPr lang="ru-RU" sz="3200" b="1" i="1" dirty="0">
                <a:solidFill>
                  <a:srgbClr val="003399"/>
                </a:solidFill>
                <a:latin typeface="+mj-lt"/>
              </a:rPr>
              <a:t>З</a:t>
            </a:r>
            <a:r>
              <a:rPr lang="ru-RU" sz="3200" b="1" i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. 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Сколько их? </a:t>
            </a:r>
            <a:endParaRPr lang="ru-RU" sz="3200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5500702"/>
            <a:ext cx="82153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dirty="0">
              <a:solidFill>
                <a:srgbClr val="003399"/>
              </a:solidFill>
            </a:endParaRPr>
          </a:p>
          <a:p>
            <a:pPr algn="ctr"/>
            <a:endParaRPr lang="ru-RU" sz="1200" b="1" i="1" dirty="0">
              <a:solidFill>
                <a:srgbClr val="003399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8926" y="1142984"/>
            <a:ext cx="3633795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email">
            <a:lum bright="6000" contrast="4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496" y="5286388"/>
            <a:ext cx="1368425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500174"/>
            <a:ext cx="80010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b="1" i="1" dirty="0">
                <a:solidFill>
                  <a:srgbClr val="003399"/>
                </a:solidFill>
              </a:rPr>
              <a:t> </a:t>
            </a:r>
            <a:r>
              <a:rPr lang="ru-RU" sz="2800" b="1" i="1" dirty="0">
                <a:solidFill>
                  <a:srgbClr val="003399"/>
                </a:solidFill>
              </a:rPr>
              <a:t>Показ алгоритма написания буквы учителем на доске;</a:t>
            </a:r>
          </a:p>
          <a:p>
            <a:pPr algn="ctr"/>
            <a:endParaRPr lang="ru-RU" sz="2800" b="1" i="1" dirty="0">
              <a:solidFill>
                <a:srgbClr val="008000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800" b="1" i="1" dirty="0">
                <a:solidFill>
                  <a:srgbClr val="003399"/>
                </a:solidFill>
              </a:rPr>
              <a:t> письмо в воздухе под счёт, на ладошке;</a:t>
            </a:r>
          </a:p>
          <a:p>
            <a:pPr algn="ctr">
              <a:buFont typeface="Arial" pitchFamily="34" charset="0"/>
              <a:buChar char="•"/>
            </a:pPr>
            <a:endParaRPr lang="ru-RU" sz="2800" b="1" i="1" dirty="0">
              <a:solidFill>
                <a:srgbClr val="336600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800" b="1" i="1" dirty="0">
                <a:solidFill>
                  <a:srgbClr val="003399"/>
                </a:solidFill>
              </a:rPr>
              <a:t> письмо на  спине соседа;</a:t>
            </a:r>
          </a:p>
          <a:p>
            <a:pPr algn="ctr">
              <a:buFont typeface="Arial" pitchFamily="34" charset="0"/>
              <a:buChar char="•"/>
            </a:pPr>
            <a:endParaRPr lang="ru-RU" sz="2800" b="1" i="1" dirty="0">
              <a:solidFill>
                <a:srgbClr val="336600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800" b="1" i="1" dirty="0">
                <a:solidFill>
                  <a:srgbClr val="003399"/>
                </a:solidFill>
              </a:rPr>
              <a:t> самостоятельное письмо буквы в прописях.</a:t>
            </a:r>
            <a:endParaRPr lang="ru-RU" sz="2800" b="1" dirty="0">
              <a:solidFill>
                <a:srgbClr val="003399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Работа со строчной буквой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428628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Письмо заглавной буквы </a:t>
            </a:r>
            <a:r>
              <a:rPr lang="ru-RU" b="1" i="1" dirty="0">
                <a:solidFill>
                  <a:srgbClr val="282B98"/>
                </a:solidFill>
              </a:rPr>
              <a:t>З</a:t>
            </a:r>
            <a:br>
              <a:rPr lang="ru-RU" b="1" i="1" dirty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4143380"/>
            <a:ext cx="828680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99"/>
                </a:solidFill>
              </a:rPr>
              <a:t>А для чего нам необходимы заглавные буквы?</a:t>
            </a:r>
          </a:p>
          <a:p>
            <a:pPr algn="ctr"/>
            <a:endParaRPr lang="ru-RU" sz="800" b="1" dirty="0">
              <a:solidFill>
                <a:srgbClr val="003399"/>
              </a:solidFill>
            </a:endParaRPr>
          </a:p>
          <a:p>
            <a:pPr algn="ctr"/>
            <a:r>
              <a:rPr lang="ru-RU" sz="2800" b="1" dirty="0">
                <a:solidFill>
                  <a:srgbClr val="008000"/>
                </a:solidFill>
              </a:rPr>
              <a:t>Назовите элементы из которых состоит заглавная буква </a:t>
            </a:r>
            <a:r>
              <a:rPr lang="ru-RU" sz="2800" b="1" i="1" dirty="0">
                <a:solidFill>
                  <a:srgbClr val="282B98"/>
                </a:solidFill>
              </a:rPr>
              <a:t>З</a:t>
            </a:r>
            <a:r>
              <a:rPr lang="ru-RU" sz="2800" b="1" dirty="0">
                <a:solidFill>
                  <a:srgbClr val="008000"/>
                </a:solidFill>
              </a:rPr>
              <a:t> </a:t>
            </a:r>
            <a:endParaRPr lang="ru-RU" sz="2800" dirty="0">
              <a:solidFill>
                <a:srgbClr val="008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0298" y="1071546"/>
            <a:ext cx="4071966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email">
            <a:lum bright="18000" contrast="7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9322" y="5214950"/>
            <a:ext cx="1643074" cy="1357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8662" y="1428736"/>
            <a:ext cx="7572428" cy="4544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800" b="1" i="1" dirty="0">
                <a:solidFill>
                  <a:srgbClr val="003399"/>
                </a:solidFill>
              </a:rPr>
              <a:t>Показ алгоритма написания буквы учителем на доске;</a:t>
            </a:r>
          </a:p>
          <a:p>
            <a:pPr algn="ctr">
              <a:buFont typeface="Arial" pitchFamily="34" charset="0"/>
              <a:buChar char="•"/>
            </a:pPr>
            <a:endParaRPr lang="ru-RU" sz="2800" b="1" i="1" dirty="0">
              <a:solidFill>
                <a:srgbClr val="003399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800" b="1" i="1" dirty="0">
                <a:solidFill>
                  <a:srgbClr val="003399"/>
                </a:solidFill>
              </a:rPr>
              <a:t> прощупывание буквы на шершавом фоне;</a:t>
            </a:r>
          </a:p>
          <a:p>
            <a:pPr algn="ctr"/>
            <a:endParaRPr lang="ru-RU" sz="2800" b="1" i="1" dirty="0">
              <a:solidFill>
                <a:srgbClr val="008000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800" b="1" i="1" dirty="0">
                <a:solidFill>
                  <a:srgbClr val="003399"/>
                </a:solidFill>
              </a:rPr>
              <a:t> письмо в воздухе под счёт, на ладошке;</a:t>
            </a:r>
          </a:p>
          <a:p>
            <a:pPr algn="ctr"/>
            <a:endParaRPr lang="ru-RU" sz="2800" b="1" i="1" dirty="0">
              <a:solidFill>
                <a:srgbClr val="003399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800" b="1" i="1" dirty="0">
                <a:solidFill>
                  <a:srgbClr val="003399"/>
                </a:solidFill>
              </a:rPr>
              <a:t> обведение по контуру;</a:t>
            </a:r>
          </a:p>
          <a:p>
            <a:pPr algn="ctr"/>
            <a:endParaRPr lang="ru-RU" sz="2800" b="1" i="1" dirty="0">
              <a:solidFill>
                <a:srgbClr val="336600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800" b="1" i="1" dirty="0">
                <a:solidFill>
                  <a:srgbClr val="003399"/>
                </a:solidFill>
              </a:rPr>
              <a:t> самостоятельное письмо в прописях.</a:t>
            </a:r>
            <a:endParaRPr lang="ru-RU" sz="2800" b="1" dirty="0">
              <a:solidFill>
                <a:srgbClr val="003399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Работа с заглавной буквой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39784"/>
          </a:xfrm>
        </p:spPr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Упражнение «Собери слово»</a:t>
            </a:r>
          </a:p>
        </p:txBody>
      </p:sp>
      <p:grpSp>
        <p:nvGrpSpPr>
          <p:cNvPr id="3" name="Группа 140"/>
          <p:cNvGrpSpPr>
            <a:grpSpLocks/>
          </p:cNvGrpSpPr>
          <p:nvPr/>
        </p:nvGrpSpPr>
        <p:grpSpPr bwMode="auto">
          <a:xfrm>
            <a:off x="2428860" y="2928934"/>
            <a:ext cx="4937128" cy="3603623"/>
            <a:chOff x="5364087" y="2060848"/>
            <a:chExt cx="3357606" cy="3888184"/>
          </a:xfrm>
        </p:grpSpPr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5736999" y="2060848"/>
              <a:ext cx="2984691" cy="1581150"/>
              <a:chOff x="975" y="890"/>
              <a:chExt cx="2177" cy="996"/>
            </a:xfrm>
          </p:grpSpPr>
          <p:sp>
            <p:nvSpPr>
              <p:cNvPr id="85" name="AutoShape 4"/>
              <p:cNvSpPr>
                <a:spLocks noChangeArrowheads="1"/>
              </p:cNvSpPr>
              <p:nvPr/>
            </p:nvSpPr>
            <p:spPr bwMode="auto">
              <a:xfrm>
                <a:off x="1646" y="1614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ru-RU" sz="3200" b="1">
                  <a:solidFill>
                    <a:srgbClr val="FF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86" name="AutoShape 5"/>
              <p:cNvSpPr>
                <a:spLocks noChangeArrowheads="1"/>
              </p:cNvSpPr>
              <p:nvPr/>
            </p:nvSpPr>
            <p:spPr bwMode="auto">
              <a:xfrm>
                <a:off x="975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 dirty="0">
                    <a:solidFill>
                      <a:srgbClr val="00823B"/>
                    </a:solidFill>
                    <a:latin typeface="Calibri" pitchFamily="34" charset="0"/>
                  </a:rPr>
                  <a:t>А</a:t>
                </a:r>
              </a:p>
            </p:txBody>
          </p:sp>
          <p:sp>
            <p:nvSpPr>
              <p:cNvPr id="87" name="AutoShape 6"/>
              <p:cNvSpPr>
                <a:spLocks noChangeArrowheads="1"/>
              </p:cNvSpPr>
              <p:nvPr/>
            </p:nvSpPr>
            <p:spPr bwMode="auto">
              <a:xfrm>
                <a:off x="1247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>
                    <a:solidFill>
                      <a:srgbClr val="00823B"/>
                    </a:solidFill>
                    <a:latin typeface="Calibri" pitchFamily="34" charset="0"/>
                  </a:rPr>
                  <a:t>Б</a:t>
                </a:r>
              </a:p>
            </p:txBody>
          </p:sp>
          <p:sp>
            <p:nvSpPr>
              <p:cNvPr id="88" name="AutoShape 7"/>
              <p:cNvSpPr>
                <a:spLocks noChangeArrowheads="1"/>
              </p:cNvSpPr>
              <p:nvPr/>
            </p:nvSpPr>
            <p:spPr bwMode="auto">
              <a:xfrm>
                <a:off x="1520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>
                    <a:solidFill>
                      <a:srgbClr val="00823B"/>
                    </a:solidFill>
                    <a:latin typeface="Calibri" pitchFamily="34" charset="0"/>
                  </a:rPr>
                  <a:t>В</a:t>
                </a:r>
              </a:p>
            </p:txBody>
          </p:sp>
          <p:sp>
            <p:nvSpPr>
              <p:cNvPr id="89" name="AutoShape 8"/>
              <p:cNvSpPr>
                <a:spLocks noChangeArrowheads="1"/>
              </p:cNvSpPr>
              <p:nvPr/>
            </p:nvSpPr>
            <p:spPr bwMode="auto">
              <a:xfrm>
                <a:off x="1792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 dirty="0">
                    <a:solidFill>
                      <a:srgbClr val="00823B"/>
                    </a:solidFill>
                    <a:latin typeface="Calibri" pitchFamily="34" charset="0"/>
                  </a:rPr>
                  <a:t>Г</a:t>
                </a:r>
              </a:p>
            </p:txBody>
          </p:sp>
          <p:sp>
            <p:nvSpPr>
              <p:cNvPr id="90" name="AutoShape 9"/>
              <p:cNvSpPr>
                <a:spLocks noChangeArrowheads="1"/>
              </p:cNvSpPr>
              <p:nvPr/>
            </p:nvSpPr>
            <p:spPr bwMode="auto">
              <a:xfrm>
                <a:off x="2064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>
                    <a:solidFill>
                      <a:srgbClr val="00823B"/>
                    </a:solidFill>
                    <a:latin typeface="Calibri" pitchFamily="34" charset="0"/>
                  </a:rPr>
                  <a:t>Д</a:t>
                </a:r>
              </a:p>
            </p:txBody>
          </p:sp>
          <p:sp>
            <p:nvSpPr>
              <p:cNvPr id="91" name="AutoShape 10"/>
              <p:cNvSpPr>
                <a:spLocks noChangeArrowheads="1"/>
              </p:cNvSpPr>
              <p:nvPr/>
            </p:nvSpPr>
            <p:spPr bwMode="auto">
              <a:xfrm>
                <a:off x="2336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>
                    <a:solidFill>
                      <a:srgbClr val="00823B"/>
                    </a:solidFill>
                    <a:latin typeface="Calibri" pitchFamily="34" charset="0"/>
                  </a:rPr>
                  <a:t>Е</a:t>
                </a:r>
              </a:p>
            </p:txBody>
          </p:sp>
          <p:sp>
            <p:nvSpPr>
              <p:cNvPr id="92" name="AutoShape 11"/>
              <p:cNvSpPr>
                <a:spLocks noChangeArrowheads="1"/>
              </p:cNvSpPr>
              <p:nvPr/>
            </p:nvSpPr>
            <p:spPr bwMode="auto">
              <a:xfrm>
                <a:off x="2608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>
                    <a:solidFill>
                      <a:srgbClr val="00823B"/>
                    </a:solidFill>
                    <a:latin typeface="Calibri" pitchFamily="34" charset="0"/>
                  </a:rPr>
                  <a:t>Ж</a:t>
                </a:r>
              </a:p>
            </p:txBody>
          </p:sp>
          <p:sp>
            <p:nvSpPr>
              <p:cNvPr id="93" name="AutoShape 12"/>
              <p:cNvSpPr>
                <a:spLocks noChangeArrowheads="1"/>
              </p:cNvSpPr>
              <p:nvPr/>
            </p:nvSpPr>
            <p:spPr bwMode="auto">
              <a:xfrm>
                <a:off x="2880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>
                    <a:solidFill>
                      <a:srgbClr val="00823B"/>
                    </a:solidFill>
                    <a:latin typeface="Calibri" pitchFamily="34" charset="0"/>
                  </a:rPr>
                  <a:t>З</a:t>
                </a:r>
              </a:p>
            </p:txBody>
          </p:sp>
        </p:grp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5364087" y="4221088"/>
              <a:ext cx="3357606" cy="431800"/>
              <a:chOff x="703" y="890"/>
              <a:chExt cx="2449" cy="272"/>
            </a:xfrm>
          </p:grpSpPr>
          <p:sp>
            <p:nvSpPr>
              <p:cNvPr id="76" name="AutoShape 4"/>
              <p:cNvSpPr>
                <a:spLocks noChangeArrowheads="1"/>
              </p:cNvSpPr>
              <p:nvPr/>
            </p:nvSpPr>
            <p:spPr bwMode="auto">
              <a:xfrm>
                <a:off x="703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>
                    <a:solidFill>
                      <a:srgbClr val="FF0000"/>
                    </a:solidFill>
                    <a:latin typeface="Calibri" pitchFamily="34" charset="0"/>
                  </a:rPr>
                  <a:t>5</a:t>
                </a:r>
              </a:p>
            </p:txBody>
          </p:sp>
          <p:sp>
            <p:nvSpPr>
              <p:cNvPr id="77" name="AutoShape 5"/>
              <p:cNvSpPr>
                <a:spLocks noChangeArrowheads="1"/>
              </p:cNvSpPr>
              <p:nvPr/>
            </p:nvSpPr>
            <p:spPr bwMode="auto">
              <a:xfrm>
                <a:off x="975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д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8" name="AutoShape 6"/>
              <p:cNvSpPr>
                <a:spLocks noChangeArrowheads="1"/>
              </p:cNvSpPr>
              <p:nvPr/>
            </p:nvSpPr>
            <p:spPr bwMode="auto">
              <a:xfrm>
                <a:off x="1247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н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9" name="AutoShape 7"/>
              <p:cNvSpPr>
                <a:spLocks noChangeArrowheads="1"/>
              </p:cNvSpPr>
              <p:nvPr/>
            </p:nvSpPr>
            <p:spPr bwMode="auto">
              <a:xfrm>
                <a:off x="1520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х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0" name="AutoShape 8"/>
              <p:cNvSpPr>
                <a:spLocks noChangeArrowheads="1"/>
              </p:cNvSpPr>
              <p:nvPr/>
            </p:nvSpPr>
            <p:spPr bwMode="auto">
              <a:xfrm>
                <a:off x="1792" y="890"/>
                <a:ext cx="273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а</a:t>
                </a:r>
              </a:p>
            </p:txBody>
          </p:sp>
          <p:sp>
            <p:nvSpPr>
              <p:cNvPr id="81" name="AutoShape 9"/>
              <p:cNvSpPr>
                <a:spLocks noChangeArrowheads="1"/>
              </p:cNvSpPr>
              <p:nvPr/>
            </p:nvSpPr>
            <p:spPr bwMode="auto">
              <a:xfrm>
                <a:off x="2065" y="890"/>
                <a:ext cx="274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и</a:t>
                </a:r>
              </a:p>
            </p:txBody>
          </p:sp>
          <p:sp>
            <p:nvSpPr>
              <p:cNvPr id="82" name="AutoShape 10"/>
              <p:cNvSpPr>
                <a:spLocks noChangeArrowheads="1"/>
              </p:cNvSpPr>
              <p:nvPr/>
            </p:nvSpPr>
            <p:spPr bwMode="auto">
              <a:xfrm>
                <a:off x="2336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с</a:t>
                </a:r>
              </a:p>
            </p:txBody>
          </p:sp>
          <p:sp>
            <p:nvSpPr>
              <p:cNvPr id="83" name="AutoShape 11"/>
              <p:cNvSpPr>
                <a:spLocks noChangeArrowheads="1"/>
              </p:cNvSpPr>
              <p:nvPr/>
            </p:nvSpPr>
            <p:spPr bwMode="auto">
              <a:xfrm>
                <a:off x="2608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щ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4" name="AutoShape 12"/>
              <p:cNvSpPr>
                <a:spLocks noChangeArrowheads="1"/>
              </p:cNvSpPr>
              <p:nvPr/>
            </p:nvSpPr>
            <p:spPr bwMode="auto">
              <a:xfrm>
                <a:off x="2880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д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5364087" y="2924946"/>
              <a:ext cx="3357606" cy="442913"/>
              <a:chOff x="703" y="890"/>
              <a:chExt cx="2449" cy="279"/>
            </a:xfrm>
          </p:grpSpPr>
          <p:sp>
            <p:nvSpPr>
              <p:cNvPr id="67" name="AutoShape 4"/>
              <p:cNvSpPr>
                <a:spLocks noChangeArrowheads="1"/>
              </p:cNvSpPr>
              <p:nvPr/>
            </p:nvSpPr>
            <p:spPr bwMode="auto">
              <a:xfrm>
                <a:off x="703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>
                    <a:solidFill>
                      <a:srgbClr val="FF0000"/>
                    </a:solidFill>
                    <a:latin typeface="Calibri" pitchFamily="34" charset="0"/>
                  </a:rPr>
                  <a:t>2</a:t>
                </a:r>
              </a:p>
            </p:txBody>
          </p:sp>
          <p:sp>
            <p:nvSpPr>
              <p:cNvPr id="68" name="AutoShape 5"/>
              <p:cNvSpPr>
                <a:spLocks noChangeArrowheads="1"/>
              </p:cNvSpPr>
              <p:nvPr/>
            </p:nvSpPr>
            <p:spPr bwMode="auto">
              <a:xfrm>
                <a:off x="975" y="890"/>
                <a:ext cx="272" cy="27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б</a:t>
                </a:r>
              </a:p>
            </p:txBody>
          </p:sp>
          <p:sp>
            <p:nvSpPr>
              <p:cNvPr id="69" name="AutoShape 6"/>
              <p:cNvSpPr>
                <a:spLocks noChangeArrowheads="1"/>
              </p:cNvSpPr>
              <p:nvPr/>
            </p:nvSpPr>
            <p:spPr bwMode="auto">
              <a:xfrm>
                <a:off x="1247" y="890"/>
                <a:ext cx="272" cy="27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к</a:t>
                </a:r>
              </a:p>
            </p:txBody>
          </p:sp>
          <p:sp>
            <p:nvSpPr>
              <p:cNvPr id="70" name="AutoShape 7"/>
              <p:cNvSpPr>
                <a:spLocks noChangeArrowheads="1"/>
              </p:cNvSpPr>
              <p:nvPr/>
            </p:nvSpPr>
            <p:spPr bwMode="auto">
              <a:xfrm>
                <a:off x="1520" y="890"/>
                <a:ext cx="272" cy="27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т</a:t>
                </a:r>
              </a:p>
            </p:txBody>
          </p:sp>
          <p:sp>
            <p:nvSpPr>
              <p:cNvPr id="71" name="AutoShape 8"/>
              <p:cNvSpPr>
                <a:spLocks noChangeArrowheads="1"/>
              </p:cNvSpPr>
              <p:nvPr/>
            </p:nvSpPr>
            <p:spPr bwMode="auto">
              <a:xfrm>
                <a:off x="1792" y="890"/>
                <a:ext cx="273" cy="27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э</a:t>
                </a:r>
              </a:p>
            </p:txBody>
          </p:sp>
          <p:sp>
            <p:nvSpPr>
              <p:cNvPr id="72" name="AutoShape 9"/>
              <p:cNvSpPr>
                <a:spLocks noChangeArrowheads="1"/>
              </p:cNvSpPr>
              <p:nvPr/>
            </p:nvSpPr>
            <p:spPr bwMode="auto">
              <a:xfrm>
                <a:off x="2065" y="890"/>
                <a:ext cx="274" cy="27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е</a:t>
                </a:r>
              </a:p>
            </p:txBody>
          </p:sp>
          <p:sp>
            <p:nvSpPr>
              <p:cNvPr id="73" name="AutoShape 10"/>
              <p:cNvSpPr>
                <a:spLocks noChangeArrowheads="1"/>
              </p:cNvSpPr>
              <p:nvPr/>
            </p:nvSpPr>
            <p:spPr bwMode="auto">
              <a:xfrm>
                <a:off x="2336" y="890"/>
                <a:ext cx="272" cy="27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о</a:t>
                </a:r>
              </a:p>
            </p:txBody>
          </p:sp>
          <p:sp>
            <p:nvSpPr>
              <p:cNvPr id="74" name="AutoShape 11"/>
              <p:cNvSpPr>
                <a:spLocks noChangeArrowheads="1"/>
              </p:cNvSpPr>
              <p:nvPr/>
            </p:nvSpPr>
            <p:spPr bwMode="auto">
              <a:xfrm>
                <a:off x="2608" y="890"/>
                <a:ext cx="272" cy="27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ц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75" name="AutoShape 12"/>
              <p:cNvSpPr>
                <a:spLocks noChangeArrowheads="1"/>
              </p:cNvSpPr>
              <p:nvPr/>
            </p:nvSpPr>
            <p:spPr bwMode="auto">
              <a:xfrm>
                <a:off x="2880" y="890"/>
                <a:ext cx="272" cy="27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б</a:t>
                </a:r>
              </a:p>
            </p:txBody>
          </p:sp>
        </p:grpSp>
        <p:grpSp>
          <p:nvGrpSpPr>
            <p:cNvPr id="7" name="Group 13"/>
            <p:cNvGrpSpPr>
              <a:grpSpLocks/>
            </p:cNvGrpSpPr>
            <p:nvPr/>
          </p:nvGrpSpPr>
          <p:grpSpPr bwMode="auto">
            <a:xfrm>
              <a:off x="5364087" y="3356992"/>
              <a:ext cx="3357606" cy="431800"/>
              <a:chOff x="703" y="890"/>
              <a:chExt cx="2449" cy="272"/>
            </a:xfrm>
          </p:grpSpPr>
          <p:sp>
            <p:nvSpPr>
              <p:cNvPr id="58" name="AutoShape 4"/>
              <p:cNvSpPr>
                <a:spLocks noChangeArrowheads="1"/>
              </p:cNvSpPr>
              <p:nvPr/>
            </p:nvSpPr>
            <p:spPr bwMode="auto">
              <a:xfrm>
                <a:off x="703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>
                    <a:solidFill>
                      <a:srgbClr val="FF0000"/>
                    </a:solidFill>
                    <a:latin typeface="Calibri" pitchFamily="34" charset="0"/>
                  </a:rPr>
                  <a:t>3</a:t>
                </a:r>
              </a:p>
            </p:txBody>
          </p:sp>
          <p:sp>
            <p:nvSpPr>
              <p:cNvPr id="59" name="AutoShape 5"/>
              <p:cNvSpPr>
                <a:spLocks noChangeArrowheads="1"/>
              </p:cNvSpPr>
              <p:nvPr/>
            </p:nvSpPr>
            <p:spPr bwMode="auto">
              <a:xfrm>
                <a:off x="975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в</a:t>
                </a:r>
              </a:p>
            </p:txBody>
          </p:sp>
          <p:sp>
            <p:nvSpPr>
              <p:cNvPr id="60" name="AutoShape 6"/>
              <p:cNvSpPr>
                <a:spLocks noChangeArrowheads="1"/>
              </p:cNvSpPr>
              <p:nvPr/>
            </p:nvSpPr>
            <p:spPr bwMode="auto">
              <a:xfrm>
                <a:off x="1247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л</a:t>
                </a:r>
              </a:p>
            </p:txBody>
          </p:sp>
          <p:sp>
            <p:nvSpPr>
              <p:cNvPr id="61" name="AutoShape 7"/>
              <p:cNvSpPr>
                <a:spLocks noChangeArrowheads="1"/>
              </p:cNvSpPr>
              <p:nvPr/>
            </p:nvSpPr>
            <p:spPr bwMode="auto">
              <a:xfrm>
                <a:off x="1520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у</a:t>
                </a:r>
              </a:p>
            </p:txBody>
          </p:sp>
          <p:sp>
            <p:nvSpPr>
              <p:cNvPr id="62" name="AutoShape 8"/>
              <p:cNvSpPr>
                <a:spLocks noChangeArrowheads="1"/>
              </p:cNvSpPr>
              <p:nvPr/>
            </p:nvSpPr>
            <p:spPr bwMode="auto">
              <a:xfrm>
                <a:off x="1792" y="890"/>
                <a:ext cx="273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ю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3" name="AutoShape 9"/>
              <p:cNvSpPr>
                <a:spLocks noChangeArrowheads="1"/>
              </p:cNvSpPr>
              <p:nvPr/>
            </p:nvSpPr>
            <p:spPr bwMode="auto">
              <a:xfrm>
                <a:off x="2065" y="890"/>
                <a:ext cx="274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ж</a:t>
                </a:r>
              </a:p>
            </p:txBody>
          </p:sp>
          <p:sp>
            <p:nvSpPr>
              <p:cNvPr id="64" name="AutoShape 10"/>
              <p:cNvSpPr>
                <a:spLocks noChangeArrowheads="1"/>
              </p:cNvSpPr>
              <p:nvPr/>
            </p:nvSpPr>
            <p:spPr bwMode="auto">
              <a:xfrm>
                <a:off x="2336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п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5" name="AutoShape 11"/>
              <p:cNvSpPr>
                <a:spLocks noChangeArrowheads="1"/>
              </p:cNvSpPr>
              <p:nvPr/>
            </p:nvSpPr>
            <p:spPr bwMode="auto">
              <a:xfrm>
                <a:off x="2608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ч</a:t>
                </a:r>
              </a:p>
            </p:txBody>
          </p:sp>
          <p:sp>
            <p:nvSpPr>
              <p:cNvPr id="66" name="AutoShape 12"/>
              <p:cNvSpPr>
                <a:spLocks noChangeArrowheads="1"/>
              </p:cNvSpPr>
              <p:nvPr/>
            </p:nvSpPr>
            <p:spPr bwMode="auto">
              <a:xfrm>
                <a:off x="2880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в</a:t>
                </a:r>
              </a:p>
            </p:txBody>
          </p:sp>
        </p:grpSp>
        <p:grpSp>
          <p:nvGrpSpPr>
            <p:cNvPr id="8" name="Group 13"/>
            <p:cNvGrpSpPr>
              <a:grpSpLocks/>
            </p:cNvGrpSpPr>
            <p:nvPr/>
          </p:nvGrpSpPr>
          <p:grpSpPr bwMode="auto">
            <a:xfrm>
              <a:off x="5364087" y="3789040"/>
              <a:ext cx="3357606" cy="431800"/>
              <a:chOff x="703" y="890"/>
              <a:chExt cx="2449" cy="272"/>
            </a:xfrm>
          </p:grpSpPr>
          <p:sp>
            <p:nvSpPr>
              <p:cNvPr id="49" name="AutoShape 4"/>
              <p:cNvSpPr>
                <a:spLocks noChangeArrowheads="1"/>
              </p:cNvSpPr>
              <p:nvPr/>
            </p:nvSpPr>
            <p:spPr bwMode="auto">
              <a:xfrm>
                <a:off x="703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>
                    <a:solidFill>
                      <a:srgbClr val="FF0000"/>
                    </a:solidFill>
                    <a:latin typeface="Calibri" pitchFamily="34" charset="0"/>
                  </a:rPr>
                  <a:t>4</a:t>
                </a:r>
              </a:p>
            </p:txBody>
          </p:sp>
          <p:sp>
            <p:nvSpPr>
              <p:cNvPr id="50" name="AutoShape 5"/>
              <p:cNvSpPr>
                <a:spLocks noChangeArrowheads="1"/>
              </p:cNvSpPr>
              <p:nvPr/>
            </p:nvSpPr>
            <p:spPr bwMode="auto">
              <a:xfrm>
                <a:off x="975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г</a:t>
                </a:r>
              </a:p>
            </p:txBody>
          </p:sp>
          <p:sp>
            <p:nvSpPr>
              <p:cNvPr id="51" name="AutoShape 6"/>
              <p:cNvSpPr>
                <a:spLocks noChangeArrowheads="1"/>
              </p:cNvSpPr>
              <p:nvPr/>
            </p:nvSpPr>
            <p:spPr bwMode="auto">
              <a:xfrm>
                <a:off x="1247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м</a:t>
                </a:r>
              </a:p>
            </p:txBody>
          </p:sp>
          <p:sp>
            <p:nvSpPr>
              <p:cNvPr id="52" name="AutoShape 7"/>
              <p:cNvSpPr>
                <a:spLocks noChangeArrowheads="1"/>
              </p:cNvSpPr>
              <p:nvPr/>
            </p:nvSpPr>
            <p:spPr bwMode="auto">
              <a:xfrm>
                <a:off x="1520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ф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3" name="AutoShape 8"/>
              <p:cNvSpPr>
                <a:spLocks noChangeArrowheads="1"/>
              </p:cNvSpPr>
              <p:nvPr/>
            </p:nvSpPr>
            <p:spPr bwMode="auto">
              <a:xfrm>
                <a:off x="1792" y="890"/>
                <a:ext cx="273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я</a:t>
                </a:r>
              </a:p>
            </p:txBody>
          </p:sp>
          <p:sp>
            <p:nvSpPr>
              <p:cNvPr id="54" name="AutoShape 9"/>
              <p:cNvSpPr>
                <a:spLocks noChangeArrowheads="1"/>
              </p:cNvSpPr>
              <p:nvPr/>
            </p:nvSpPr>
            <p:spPr bwMode="auto">
              <a:xfrm>
                <a:off x="2065" y="890"/>
                <a:ext cx="274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з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5" name="AutoShape 10"/>
              <p:cNvSpPr>
                <a:spLocks noChangeArrowheads="1"/>
              </p:cNvSpPr>
              <p:nvPr/>
            </p:nvSpPr>
            <p:spPr bwMode="auto">
              <a:xfrm>
                <a:off x="2336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р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6" name="AutoShape 11"/>
              <p:cNvSpPr>
                <a:spLocks noChangeArrowheads="1"/>
              </p:cNvSpPr>
              <p:nvPr/>
            </p:nvSpPr>
            <p:spPr bwMode="auto">
              <a:xfrm>
                <a:off x="2608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ш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7" name="AutoShape 12"/>
              <p:cNvSpPr>
                <a:spLocks noChangeArrowheads="1"/>
              </p:cNvSpPr>
              <p:nvPr/>
            </p:nvSpPr>
            <p:spPr bwMode="auto">
              <a:xfrm>
                <a:off x="2880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г</a:t>
                </a:r>
              </a:p>
            </p:txBody>
          </p:sp>
        </p:grpSp>
        <p:grpSp>
          <p:nvGrpSpPr>
            <p:cNvPr id="9" name="Group 13"/>
            <p:cNvGrpSpPr>
              <a:grpSpLocks/>
            </p:cNvGrpSpPr>
            <p:nvPr/>
          </p:nvGrpSpPr>
          <p:grpSpPr bwMode="auto">
            <a:xfrm>
              <a:off x="5364087" y="2492896"/>
              <a:ext cx="3357606" cy="431800"/>
              <a:chOff x="703" y="890"/>
              <a:chExt cx="2449" cy="272"/>
            </a:xfrm>
          </p:grpSpPr>
          <p:sp>
            <p:nvSpPr>
              <p:cNvPr id="40" name="AutoShape 4"/>
              <p:cNvSpPr>
                <a:spLocks noChangeArrowheads="1"/>
              </p:cNvSpPr>
              <p:nvPr/>
            </p:nvSpPr>
            <p:spPr bwMode="auto">
              <a:xfrm>
                <a:off x="703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>
                    <a:solidFill>
                      <a:srgbClr val="FF0000"/>
                    </a:solidFill>
                    <a:latin typeface="Calibri" pitchFamily="34" charset="0"/>
                  </a:rPr>
                  <a:t>1</a:t>
                </a:r>
              </a:p>
            </p:txBody>
          </p:sp>
          <p:sp>
            <p:nvSpPr>
              <p:cNvPr id="41" name="AutoShape 5"/>
              <p:cNvSpPr>
                <a:spLocks noChangeArrowheads="1"/>
              </p:cNvSpPr>
              <p:nvPr/>
            </p:nvSpPr>
            <p:spPr bwMode="auto">
              <a:xfrm>
                <a:off x="975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а</a:t>
                </a:r>
              </a:p>
            </p:txBody>
          </p:sp>
          <p:sp>
            <p:nvSpPr>
              <p:cNvPr id="42" name="AutoShape 6"/>
              <p:cNvSpPr>
                <a:spLocks noChangeArrowheads="1"/>
              </p:cNvSpPr>
              <p:nvPr/>
            </p:nvSpPr>
            <p:spPr bwMode="auto">
              <a:xfrm>
                <a:off x="1247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и</a:t>
                </a:r>
              </a:p>
            </p:txBody>
          </p:sp>
          <p:sp>
            <p:nvSpPr>
              <p:cNvPr id="43" name="AutoShape 7"/>
              <p:cNvSpPr>
                <a:spLocks noChangeArrowheads="1"/>
              </p:cNvSpPr>
              <p:nvPr/>
            </p:nvSpPr>
            <p:spPr bwMode="auto">
              <a:xfrm>
                <a:off x="1520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с</a:t>
                </a:r>
              </a:p>
            </p:txBody>
          </p:sp>
          <p:sp>
            <p:nvSpPr>
              <p:cNvPr id="44" name="AutoShape 8"/>
              <p:cNvSpPr>
                <a:spLocks noChangeArrowheads="1"/>
              </p:cNvSpPr>
              <p:nvPr/>
            </p:nvSpPr>
            <p:spPr bwMode="auto">
              <a:xfrm>
                <a:off x="1792" y="890"/>
                <a:ext cx="273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щ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5" name="AutoShape 9"/>
              <p:cNvSpPr>
                <a:spLocks noChangeArrowheads="1"/>
              </p:cNvSpPr>
              <p:nvPr/>
            </p:nvSpPr>
            <p:spPr bwMode="auto">
              <a:xfrm>
                <a:off x="2065" y="890"/>
                <a:ext cx="274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д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6" name="AutoShape 10"/>
              <p:cNvSpPr>
                <a:spLocks noChangeArrowheads="1"/>
              </p:cNvSpPr>
              <p:nvPr/>
            </p:nvSpPr>
            <p:spPr bwMode="auto">
              <a:xfrm>
                <a:off x="2336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н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7" name="AutoShape 11"/>
              <p:cNvSpPr>
                <a:spLocks noChangeArrowheads="1"/>
              </p:cNvSpPr>
              <p:nvPr/>
            </p:nvSpPr>
            <p:spPr bwMode="auto">
              <a:xfrm>
                <a:off x="2608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х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8" name="AutoShape 12"/>
              <p:cNvSpPr>
                <a:spLocks noChangeArrowheads="1"/>
              </p:cNvSpPr>
              <p:nvPr/>
            </p:nvSpPr>
            <p:spPr bwMode="auto">
              <a:xfrm>
                <a:off x="2880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а</a:t>
                </a:r>
              </a:p>
            </p:txBody>
          </p:sp>
        </p:grpSp>
        <p:grpSp>
          <p:nvGrpSpPr>
            <p:cNvPr id="10" name="Group 13"/>
            <p:cNvGrpSpPr>
              <a:grpSpLocks/>
            </p:cNvGrpSpPr>
            <p:nvPr/>
          </p:nvGrpSpPr>
          <p:grpSpPr bwMode="auto">
            <a:xfrm>
              <a:off x="5364087" y="4653138"/>
              <a:ext cx="3357606" cy="442913"/>
              <a:chOff x="703" y="890"/>
              <a:chExt cx="2449" cy="279"/>
            </a:xfrm>
          </p:grpSpPr>
          <p:sp>
            <p:nvSpPr>
              <p:cNvPr id="31" name="AutoShape 4"/>
              <p:cNvSpPr>
                <a:spLocks noChangeArrowheads="1"/>
              </p:cNvSpPr>
              <p:nvPr/>
            </p:nvSpPr>
            <p:spPr bwMode="auto">
              <a:xfrm>
                <a:off x="703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>
                    <a:solidFill>
                      <a:srgbClr val="FF0000"/>
                    </a:solidFill>
                    <a:latin typeface="Calibri" pitchFamily="34" charset="0"/>
                  </a:rPr>
                  <a:t>6</a:t>
                </a:r>
              </a:p>
            </p:txBody>
          </p:sp>
          <p:sp>
            <p:nvSpPr>
              <p:cNvPr id="32" name="AutoShape 5"/>
              <p:cNvSpPr>
                <a:spLocks noChangeArrowheads="1"/>
              </p:cNvSpPr>
              <p:nvPr/>
            </p:nvSpPr>
            <p:spPr bwMode="auto">
              <a:xfrm>
                <a:off x="975" y="890"/>
                <a:ext cx="272" cy="27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е</a:t>
                </a:r>
              </a:p>
            </p:txBody>
          </p:sp>
          <p:sp>
            <p:nvSpPr>
              <p:cNvPr id="33" name="AutoShape 6"/>
              <p:cNvSpPr>
                <a:spLocks noChangeArrowheads="1"/>
              </p:cNvSpPr>
              <p:nvPr/>
            </p:nvSpPr>
            <p:spPr bwMode="auto">
              <a:xfrm>
                <a:off x="1247" y="890"/>
                <a:ext cx="272" cy="27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о</a:t>
                </a:r>
              </a:p>
            </p:txBody>
          </p:sp>
          <p:sp>
            <p:nvSpPr>
              <p:cNvPr id="34" name="AutoShape 7"/>
              <p:cNvSpPr>
                <a:spLocks noChangeArrowheads="1"/>
              </p:cNvSpPr>
              <p:nvPr/>
            </p:nvSpPr>
            <p:spPr bwMode="auto">
              <a:xfrm>
                <a:off x="1520" y="890"/>
                <a:ext cx="272" cy="27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ц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5" name="AutoShape 8"/>
              <p:cNvSpPr>
                <a:spLocks noChangeArrowheads="1"/>
              </p:cNvSpPr>
              <p:nvPr/>
            </p:nvSpPr>
            <p:spPr bwMode="auto">
              <a:xfrm>
                <a:off x="1792" y="890"/>
                <a:ext cx="273" cy="27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б</a:t>
                </a:r>
              </a:p>
            </p:txBody>
          </p:sp>
          <p:sp>
            <p:nvSpPr>
              <p:cNvPr id="36" name="AutoShape 9"/>
              <p:cNvSpPr>
                <a:spLocks noChangeArrowheads="1"/>
              </p:cNvSpPr>
              <p:nvPr/>
            </p:nvSpPr>
            <p:spPr bwMode="auto">
              <a:xfrm>
                <a:off x="2065" y="890"/>
                <a:ext cx="274" cy="27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к</a:t>
                </a:r>
              </a:p>
            </p:txBody>
          </p:sp>
          <p:sp>
            <p:nvSpPr>
              <p:cNvPr id="37" name="AutoShape 10"/>
              <p:cNvSpPr>
                <a:spLocks noChangeArrowheads="1"/>
              </p:cNvSpPr>
              <p:nvPr/>
            </p:nvSpPr>
            <p:spPr bwMode="auto">
              <a:xfrm>
                <a:off x="2336" y="890"/>
                <a:ext cx="272" cy="27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т</a:t>
                </a:r>
              </a:p>
            </p:txBody>
          </p:sp>
          <p:sp>
            <p:nvSpPr>
              <p:cNvPr id="38" name="AutoShape 11"/>
              <p:cNvSpPr>
                <a:spLocks noChangeArrowheads="1"/>
              </p:cNvSpPr>
              <p:nvPr/>
            </p:nvSpPr>
            <p:spPr bwMode="auto">
              <a:xfrm>
                <a:off x="2608" y="890"/>
                <a:ext cx="272" cy="27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э</a:t>
                </a:r>
              </a:p>
            </p:txBody>
          </p:sp>
          <p:sp>
            <p:nvSpPr>
              <p:cNvPr id="39" name="AutoShape 12"/>
              <p:cNvSpPr>
                <a:spLocks noChangeArrowheads="1"/>
              </p:cNvSpPr>
              <p:nvPr/>
            </p:nvSpPr>
            <p:spPr bwMode="auto">
              <a:xfrm>
                <a:off x="2880" y="890"/>
                <a:ext cx="272" cy="279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е</a:t>
                </a:r>
              </a:p>
            </p:txBody>
          </p:sp>
        </p:grpSp>
        <p:grpSp>
          <p:nvGrpSpPr>
            <p:cNvPr id="11" name="Group 13"/>
            <p:cNvGrpSpPr>
              <a:grpSpLocks/>
            </p:cNvGrpSpPr>
            <p:nvPr/>
          </p:nvGrpSpPr>
          <p:grpSpPr bwMode="auto">
            <a:xfrm>
              <a:off x="5364087" y="5085184"/>
              <a:ext cx="3357606" cy="431800"/>
              <a:chOff x="703" y="890"/>
              <a:chExt cx="2449" cy="272"/>
            </a:xfrm>
          </p:grpSpPr>
          <p:sp>
            <p:nvSpPr>
              <p:cNvPr id="22" name="AutoShape 4"/>
              <p:cNvSpPr>
                <a:spLocks noChangeArrowheads="1"/>
              </p:cNvSpPr>
              <p:nvPr/>
            </p:nvSpPr>
            <p:spPr bwMode="auto">
              <a:xfrm>
                <a:off x="703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>
                    <a:solidFill>
                      <a:srgbClr val="FF0000"/>
                    </a:solidFill>
                    <a:latin typeface="Calibri" pitchFamily="34" charset="0"/>
                  </a:rPr>
                  <a:t>7</a:t>
                </a:r>
              </a:p>
            </p:txBody>
          </p:sp>
          <p:sp>
            <p:nvSpPr>
              <p:cNvPr id="23" name="AutoShape 5"/>
              <p:cNvSpPr>
                <a:spLocks noChangeArrowheads="1"/>
              </p:cNvSpPr>
              <p:nvPr/>
            </p:nvSpPr>
            <p:spPr bwMode="auto">
              <a:xfrm>
                <a:off x="975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ж</a:t>
                </a:r>
              </a:p>
            </p:txBody>
          </p:sp>
          <p:sp>
            <p:nvSpPr>
              <p:cNvPr id="24" name="AutoShape 6"/>
              <p:cNvSpPr>
                <a:spLocks noChangeArrowheads="1"/>
              </p:cNvSpPr>
              <p:nvPr/>
            </p:nvSpPr>
            <p:spPr bwMode="auto">
              <a:xfrm>
                <a:off x="1247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п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5" name="AutoShape 7"/>
              <p:cNvSpPr>
                <a:spLocks noChangeArrowheads="1"/>
              </p:cNvSpPr>
              <p:nvPr/>
            </p:nvSpPr>
            <p:spPr bwMode="auto">
              <a:xfrm>
                <a:off x="1520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ч</a:t>
                </a:r>
              </a:p>
            </p:txBody>
          </p:sp>
          <p:sp>
            <p:nvSpPr>
              <p:cNvPr id="26" name="AutoShape 8"/>
              <p:cNvSpPr>
                <a:spLocks noChangeArrowheads="1"/>
              </p:cNvSpPr>
              <p:nvPr/>
            </p:nvSpPr>
            <p:spPr bwMode="auto">
              <a:xfrm>
                <a:off x="1792" y="890"/>
                <a:ext cx="273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в</a:t>
                </a:r>
              </a:p>
            </p:txBody>
          </p:sp>
          <p:sp>
            <p:nvSpPr>
              <p:cNvPr id="27" name="AutoShape 9"/>
              <p:cNvSpPr>
                <a:spLocks noChangeArrowheads="1"/>
              </p:cNvSpPr>
              <p:nvPr/>
            </p:nvSpPr>
            <p:spPr bwMode="auto">
              <a:xfrm>
                <a:off x="2065" y="890"/>
                <a:ext cx="274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л</a:t>
                </a:r>
              </a:p>
            </p:txBody>
          </p:sp>
          <p:sp>
            <p:nvSpPr>
              <p:cNvPr id="28" name="AutoShape 10"/>
              <p:cNvSpPr>
                <a:spLocks noChangeArrowheads="1"/>
              </p:cNvSpPr>
              <p:nvPr/>
            </p:nvSpPr>
            <p:spPr bwMode="auto">
              <a:xfrm>
                <a:off x="2336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у</a:t>
                </a:r>
              </a:p>
            </p:txBody>
          </p:sp>
          <p:sp>
            <p:nvSpPr>
              <p:cNvPr id="29" name="AutoShape 11"/>
              <p:cNvSpPr>
                <a:spLocks noChangeArrowheads="1"/>
              </p:cNvSpPr>
              <p:nvPr/>
            </p:nvSpPr>
            <p:spPr bwMode="auto">
              <a:xfrm>
                <a:off x="2608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ю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0" name="AutoShape 12"/>
              <p:cNvSpPr>
                <a:spLocks noChangeArrowheads="1"/>
              </p:cNvSpPr>
              <p:nvPr/>
            </p:nvSpPr>
            <p:spPr bwMode="auto">
              <a:xfrm>
                <a:off x="2880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ж</a:t>
                </a:r>
              </a:p>
            </p:txBody>
          </p:sp>
        </p:grpSp>
        <p:grpSp>
          <p:nvGrpSpPr>
            <p:cNvPr id="12" name="Group 13"/>
            <p:cNvGrpSpPr>
              <a:grpSpLocks/>
            </p:cNvGrpSpPr>
            <p:nvPr/>
          </p:nvGrpSpPr>
          <p:grpSpPr bwMode="auto">
            <a:xfrm>
              <a:off x="5364087" y="5517232"/>
              <a:ext cx="3357606" cy="431800"/>
              <a:chOff x="703" y="890"/>
              <a:chExt cx="2449" cy="272"/>
            </a:xfrm>
          </p:grpSpPr>
          <p:sp>
            <p:nvSpPr>
              <p:cNvPr id="13" name="AutoShape 4"/>
              <p:cNvSpPr>
                <a:spLocks noChangeArrowheads="1"/>
              </p:cNvSpPr>
              <p:nvPr/>
            </p:nvSpPr>
            <p:spPr bwMode="auto">
              <a:xfrm>
                <a:off x="703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>
                    <a:solidFill>
                      <a:srgbClr val="FF0000"/>
                    </a:solidFill>
                    <a:latin typeface="Calibri" pitchFamily="34" charset="0"/>
                  </a:rPr>
                  <a:t>8</a:t>
                </a:r>
              </a:p>
            </p:txBody>
          </p:sp>
          <p:sp>
            <p:nvSpPr>
              <p:cNvPr id="14" name="AutoShape 5"/>
              <p:cNvSpPr>
                <a:spLocks noChangeArrowheads="1"/>
              </p:cNvSpPr>
              <p:nvPr/>
            </p:nvSpPr>
            <p:spPr bwMode="auto">
              <a:xfrm>
                <a:off x="975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з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5" name="AutoShape 6"/>
              <p:cNvSpPr>
                <a:spLocks noChangeArrowheads="1"/>
              </p:cNvSpPr>
              <p:nvPr/>
            </p:nvSpPr>
            <p:spPr bwMode="auto">
              <a:xfrm>
                <a:off x="1247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р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6" name="AutoShape 7"/>
              <p:cNvSpPr>
                <a:spLocks noChangeArrowheads="1"/>
              </p:cNvSpPr>
              <p:nvPr/>
            </p:nvSpPr>
            <p:spPr bwMode="auto">
              <a:xfrm>
                <a:off x="1520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ш</a:t>
                </a:r>
              </a:p>
            </p:txBody>
          </p:sp>
          <p:sp>
            <p:nvSpPr>
              <p:cNvPr id="17" name="AutoShape 8"/>
              <p:cNvSpPr>
                <a:spLocks noChangeArrowheads="1"/>
              </p:cNvSpPr>
              <p:nvPr/>
            </p:nvSpPr>
            <p:spPr bwMode="auto">
              <a:xfrm>
                <a:off x="1792" y="890"/>
                <a:ext cx="273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г</a:t>
                </a:r>
              </a:p>
            </p:txBody>
          </p:sp>
          <p:sp>
            <p:nvSpPr>
              <p:cNvPr id="18" name="AutoShape 9"/>
              <p:cNvSpPr>
                <a:spLocks noChangeArrowheads="1"/>
              </p:cNvSpPr>
              <p:nvPr/>
            </p:nvSpPr>
            <p:spPr bwMode="auto">
              <a:xfrm>
                <a:off x="2065" y="890"/>
                <a:ext cx="274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м</a:t>
                </a:r>
              </a:p>
            </p:txBody>
          </p:sp>
          <p:sp>
            <p:nvSpPr>
              <p:cNvPr id="19" name="AutoShape 10"/>
              <p:cNvSpPr>
                <a:spLocks noChangeArrowheads="1"/>
              </p:cNvSpPr>
              <p:nvPr/>
            </p:nvSpPr>
            <p:spPr bwMode="auto">
              <a:xfrm>
                <a:off x="2336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ф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0" name="AutoShape 11"/>
              <p:cNvSpPr>
                <a:spLocks noChangeArrowheads="1"/>
              </p:cNvSpPr>
              <p:nvPr/>
            </p:nvSpPr>
            <p:spPr bwMode="auto">
              <a:xfrm>
                <a:off x="2608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я</a:t>
                </a:r>
              </a:p>
            </p:txBody>
          </p:sp>
          <p:sp>
            <p:nvSpPr>
              <p:cNvPr id="21" name="AutoShape 12"/>
              <p:cNvSpPr>
                <a:spLocks noChangeArrowheads="1"/>
              </p:cNvSpPr>
              <p:nvPr/>
            </p:nvSpPr>
            <p:spPr bwMode="auto">
              <a:xfrm>
                <a:off x="2880" y="890"/>
                <a:ext cx="272" cy="272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CCCC">
                      <a:alpha val="75000"/>
                    </a:srgbClr>
                  </a:gs>
                  <a:gs pos="100000">
                    <a:srgbClr val="E0D8D8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200" b="1" dirty="0" err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cs typeface="+mn-cs"/>
                  </a:rPr>
                  <a:t>з</a:t>
                </a:r>
                <a:endParaRPr lang="ru-RU" sz="3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  <a:cs typeface="+mn-cs"/>
                </a:endParaRPr>
              </a:p>
            </p:txBody>
          </p:sp>
        </p:grpSp>
      </p:grpSp>
      <p:sp>
        <p:nvSpPr>
          <p:cNvPr id="94" name="Скругленный прямоугольник 93"/>
          <p:cNvSpPr/>
          <p:nvPr/>
        </p:nvSpPr>
        <p:spPr>
          <a:xfrm>
            <a:off x="571472" y="1357298"/>
            <a:ext cx="914400" cy="914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solidFill>
                  <a:srgbClr val="282B98"/>
                </a:solidFill>
              </a:rPr>
              <a:t>4 е</a:t>
            </a:r>
            <a:endParaRPr lang="ru-RU" sz="4000" dirty="0">
              <a:solidFill>
                <a:srgbClr val="282B98"/>
              </a:solidFill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2428860" y="1357298"/>
            <a:ext cx="914400" cy="914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solidFill>
                  <a:srgbClr val="282B98"/>
                </a:solidFill>
              </a:rPr>
              <a:t>8 </a:t>
            </a:r>
            <a:r>
              <a:rPr lang="ru-RU" sz="4000" b="1" i="1" dirty="0" err="1">
                <a:solidFill>
                  <a:srgbClr val="FF0000"/>
                </a:solidFill>
              </a:rPr>
              <a:t>з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1500166" y="1357298"/>
            <a:ext cx="914400" cy="914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solidFill>
                  <a:srgbClr val="282B98"/>
                </a:solidFill>
              </a:rPr>
              <a:t>6 </a:t>
            </a:r>
            <a:r>
              <a:rPr lang="ru-RU" sz="4000" b="1" i="1" dirty="0">
                <a:solidFill>
                  <a:srgbClr val="FF0000"/>
                </a:solidFill>
              </a:rPr>
              <a:t>б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3357554" y="1357298"/>
            <a:ext cx="914400" cy="914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solidFill>
                  <a:srgbClr val="282B98"/>
                </a:solidFill>
              </a:rPr>
              <a:t>1 </a:t>
            </a:r>
            <a:r>
              <a:rPr lang="ru-RU" sz="4000" b="1" i="1" dirty="0">
                <a:solidFill>
                  <a:srgbClr val="FF0000"/>
                </a:solidFill>
              </a:rPr>
              <a:t>а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7500958" y="1357298"/>
            <a:ext cx="914400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solidFill>
                  <a:srgbClr val="282B98"/>
                </a:solidFill>
              </a:rPr>
              <a:t>1 </a:t>
            </a:r>
            <a:r>
              <a:rPr lang="ru-RU" sz="4000" b="1" i="1" dirty="0" err="1">
                <a:solidFill>
                  <a:srgbClr val="FF0000"/>
                </a:solidFill>
              </a:rPr>
              <a:t>з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6572264" y="1357298"/>
            <a:ext cx="914400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solidFill>
                  <a:srgbClr val="282B98"/>
                </a:solidFill>
              </a:rPr>
              <a:t>5 </a:t>
            </a:r>
            <a:r>
              <a:rPr lang="ru-RU" sz="4000" b="1" i="1" dirty="0">
                <a:solidFill>
                  <a:srgbClr val="FF0000"/>
                </a:solidFill>
              </a:rPr>
              <a:t>б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5643570" y="1357298"/>
            <a:ext cx="914400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solidFill>
                  <a:srgbClr val="282B98"/>
                </a:solidFill>
              </a:rPr>
              <a:t>1 </a:t>
            </a:r>
            <a:r>
              <a:rPr lang="ru-RU" sz="4000" b="1" i="1" dirty="0">
                <a:solidFill>
                  <a:srgbClr val="FF0000"/>
                </a:solidFill>
              </a:rPr>
              <a:t>б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4714876" y="1357298"/>
            <a:ext cx="914400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solidFill>
                  <a:srgbClr val="282B98"/>
                </a:solidFill>
              </a:rPr>
              <a:t>8</a:t>
            </a:r>
            <a:r>
              <a:rPr lang="ru-RU" sz="4000" b="1" i="1" dirty="0">
                <a:solidFill>
                  <a:srgbClr val="FF0000"/>
                </a:solidFill>
              </a:rPr>
              <a:t> а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282B98"/>
                </a:solidFill>
              </a:rPr>
              <a:t>Звуковой анализ получившихся слов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85786" y="1428736"/>
            <a:ext cx="9144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Р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14480" y="1428736"/>
            <a:ext cx="9144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О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0628" y="1428736"/>
            <a:ext cx="914400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З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71868" y="1428736"/>
            <a:ext cx="9144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А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43174" y="1428736"/>
            <a:ext cx="9144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З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929322" y="1428736"/>
            <a:ext cx="914400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И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858016" y="1428736"/>
            <a:ext cx="914400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Н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786710" y="1428736"/>
            <a:ext cx="914400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А</a:t>
            </a:r>
            <a:endParaRPr lang="ru-RU" sz="4400" dirty="0">
              <a:solidFill>
                <a:schemeClr val="tx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 flipH="1" flipV="1">
            <a:off x="2285984" y="1000108"/>
            <a:ext cx="285752" cy="2857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642910" y="2786058"/>
            <a:ext cx="9144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Р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71604" y="2786058"/>
            <a:ext cx="9144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О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786182" y="2786058"/>
            <a:ext cx="9144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А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857488" y="2786058"/>
            <a:ext cx="9144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З</a:t>
            </a:r>
            <a:endParaRPr lang="ru-RU" sz="4400" dirty="0">
              <a:solidFill>
                <a:schemeClr val="tx1"/>
              </a:solidFill>
            </a:endParaRPr>
          </a:p>
        </p:txBody>
      </p:sp>
      <p:cxnSp>
        <p:nvCxnSpPr>
          <p:cNvPr id="18" name="Прямая соединительная линия 17"/>
          <p:cNvCxnSpPr>
            <a:stCxn id="14" idx="3"/>
            <a:endCxn id="16" idx="1"/>
          </p:cNvCxnSpPr>
          <p:nvPr/>
        </p:nvCxnSpPr>
        <p:spPr>
          <a:xfrm>
            <a:off x="2486004" y="3243258"/>
            <a:ext cx="371484" cy="1588"/>
          </a:xfrm>
          <a:prstGeom prst="line">
            <a:avLst/>
          </a:prstGeom>
          <a:ln w="57150">
            <a:solidFill>
              <a:srgbClr val="282B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3714744" y="4071942"/>
            <a:ext cx="914400" cy="914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714612" y="4071942"/>
            <a:ext cx="914400" cy="914400"/>
          </a:xfrm>
          <a:prstGeom prst="roundRect">
            <a:avLst/>
          </a:prstGeom>
          <a:solidFill>
            <a:srgbClr val="282B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714480" y="4071942"/>
            <a:ext cx="914400" cy="914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14348" y="4071942"/>
            <a:ext cx="914400" cy="914400"/>
          </a:xfrm>
          <a:prstGeom prst="roundRect">
            <a:avLst/>
          </a:prstGeom>
          <a:solidFill>
            <a:srgbClr val="282B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71472" y="5460326"/>
            <a:ext cx="42667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/>
              <a:t>2 слога, 4 буквы, 4 звука</a:t>
            </a:r>
            <a:endParaRPr lang="ru-RU" sz="2800" dirty="0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714348" y="5286388"/>
            <a:ext cx="3857652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5400000">
            <a:off x="6322231" y="1035827"/>
            <a:ext cx="285752" cy="21431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Скругленный прямоугольник 36"/>
          <p:cNvSpPr/>
          <p:nvPr/>
        </p:nvSpPr>
        <p:spPr>
          <a:xfrm>
            <a:off x="5000628" y="2786058"/>
            <a:ext cx="914400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З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929322" y="2786058"/>
            <a:ext cx="914400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И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143768" y="2786058"/>
            <a:ext cx="914400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Н 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8072462" y="2786058"/>
            <a:ext cx="914400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А</a:t>
            </a:r>
            <a:endParaRPr lang="ru-RU" sz="4400" dirty="0">
              <a:solidFill>
                <a:schemeClr val="tx1"/>
              </a:solidFill>
            </a:endParaRPr>
          </a:p>
        </p:txBody>
      </p:sp>
      <p:cxnSp>
        <p:nvCxnSpPr>
          <p:cNvPr id="42" name="Прямая соединительная линия 41"/>
          <p:cNvCxnSpPr>
            <a:stCxn id="38" idx="3"/>
            <a:endCxn id="39" idx="1"/>
          </p:cNvCxnSpPr>
          <p:nvPr/>
        </p:nvCxnSpPr>
        <p:spPr>
          <a:xfrm>
            <a:off x="6843722" y="3243258"/>
            <a:ext cx="300046" cy="1588"/>
          </a:xfrm>
          <a:prstGeom prst="line">
            <a:avLst/>
          </a:prstGeom>
          <a:ln w="57150">
            <a:solidFill>
              <a:srgbClr val="282B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43"/>
          <p:cNvSpPr/>
          <p:nvPr/>
        </p:nvSpPr>
        <p:spPr>
          <a:xfrm>
            <a:off x="8001024" y="4071942"/>
            <a:ext cx="914400" cy="914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000892" y="4071942"/>
            <a:ext cx="914400" cy="914400"/>
          </a:xfrm>
          <a:prstGeom prst="roundRect">
            <a:avLst/>
          </a:prstGeom>
          <a:solidFill>
            <a:srgbClr val="282B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6000760" y="4071942"/>
            <a:ext cx="914400" cy="914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5000628" y="4071942"/>
            <a:ext cx="914400" cy="914400"/>
          </a:xfrm>
          <a:prstGeom prst="roundRect">
            <a:avLst/>
          </a:prstGeom>
          <a:solidFill>
            <a:srgbClr val="067C0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tx1"/>
              </a:solidFill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4929190" y="5286388"/>
            <a:ext cx="392909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4857752" y="5429264"/>
            <a:ext cx="40005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/>
              <a:t>2слога, 4 буквы, 4 звука</a:t>
            </a: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25" grpId="0" animBg="1"/>
      <p:bldP spid="26" grpId="0" animBg="1"/>
      <p:bldP spid="27" grpId="0" animBg="1"/>
      <p:bldP spid="28" grpId="0" animBg="1"/>
      <p:bldP spid="37" grpId="0" animBg="1"/>
      <p:bldP spid="38" grpId="0" animBg="1"/>
      <p:bldP spid="39" grpId="0" animBg="1"/>
      <p:bldP spid="40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428736"/>
            <a:ext cx="850112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400" b="1" i="1" dirty="0">
              <a:solidFill>
                <a:srgbClr val="FF0000"/>
              </a:solidFill>
            </a:endParaRPr>
          </a:p>
          <a:p>
            <a:pPr algn="ctr"/>
            <a:r>
              <a:rPr lang="ru-RU" sz="4400" b="1" i="1" dirty="0">
                <a:solidFill>
                  <a:srgbClr val="FF0000"/>
                </a:solidFill>
              </a:rPr>
              <a:t>МОЛОДЦЫ!!!! </a:t>
            </a:r>
          </a:p>
          <a:p>
            <a:pPr algn="ctr"/>
            <a:endParaRPr lang="ru-RU" sz="4400" b="1" i="1" dirty="0">
              <a:solidFill>
                <a:srgbClr val="FF0000"/>
              </a:solidFill>
            </a:endParaRPr>
          </a:p>
          <a:p>
            <a:pPr algn="ctr"/>
            <a:r>
              <a:rPr lang="ru-RU" sz="6600" b="1" i="1" dirty="0">
                <a:solidFill>
                  <a:srgbClr val="003399"/>
                </a:solidFill>
              </a:rPr>
              <a:t>Спасибо за работу!</a:t>
            </a:r>
            <a:endParaRPr lang="ru-RU" sz="6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6.7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5.2|4.4"/>
</p:tagLst>
</file>

<file path=ppt/theme/theme1.xml><?xml version="1.0" encoding="utf-8"?>
<a:theme xmlns:a="http://schemas.openxmlformats.org/drawingml/2006/main" name="Тема Office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562</TotalTime>
  <Words>1466</Words>
  <Application>Microsoft Office PowerPoint</Application>
  <PresentationFormat>Экран (4:3)</PresentationFormat>
  <Paragraphs>409</Paragraphs>
  <Slides>44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7" baseType="lpstr">
      <vt:lpstr>Gulim</vt:lpstr>
      <vt:lpstr>Gungsuh</vt:lpstr>
      <vt:lpstr>GungsuhChe</vt:lpstr>
      <vt:lpstr>Arial</vt:lpstr>
      <vt:lpstr>Calibri</vt:lpstr>
      <vt:lpstr>DejaVu Sans Mono</vt:lpstr>
      <vt:lpstr>DejaVu Serif</vt:lpstr>
      <vt:lpstr>Mangal</vt:lpstr>
      <vt:lpstr>Monotype Corsiva</vt:lpstr>
      <vt:lpstr>OpenSymbol</vt:lpstr>
      <vt:lpstr>Times New Roman</vt:lpstr>
      <vt:lpstr>Vrinda</vt:lpstr>
      <vt:lpstr>Тема Office</vt:lpstr>
      <vt:lpstr> </vt:lpstr>
      <vt:lpstr>Цели и задачи</vt:lpstr>
      <vt:lpstr>Организационный момент</vt:lpstr>
      <vt:lpstr>Сегодня мы будем путешествовать  по зоопарку</vt:lpstr>
      <vt:lpstr>А вот и его первый обитатель.  Кто это?</vt:lpstr>
      <vt:lpstr>Артикуляционная гимнастика</vt:lpstr>
      <vt:lpstr>Посмотрите кто это к нам летит?</vt:lpstr>
      <vt:lpstr>Кто знает как поют комарики?</vt:lpstr>
      <vt:lpstr>Сегодня на занятии мы вспомним всё, что знаем о согласных звуках [з] - [з`] и познакомимся с  буквой З</vt:lpstr>
      <vt:lpstr>Характеристика звуков [з] - [з`] </vt:lpstr>
      <vt:lpstr>А вот ещё один житель нашего зоопарка. Вы его узнали? Кто это?</vt:lpstr>
      <vt:lpstr>Козочка хочет с вами поиграть и предлагает игру «Поймай звук» Хлопни в ладоши, если услышишь звук З</vt:lpstr>
      <vt:lpstr>Презентация PowerPoint</vt:lpstr>
      <vt:lpstr>Определите место звука [з] в этих словах</vt:lpstr>
      <vt:lpstr> Игра «Кто больше назовёт слов» </vt:lpstr>
      <vt:lpstr>Знакомство с буквой З</vt:lpstr>
      <vt:lpstr>На что похожа буква З?</vt:lpstr>
      <vt:lpstr> Определение места буквы З  в алфавите</vt:lpstr>
      <vt:lpstr>Упражнение  «Кто самый внимательный»</vt:lpstr>
      <vt:lpstr>Чтение слогов</vt:lpstr>
      <vt:lpstr>Упражнение «Найди мягкий звук [з`]»</vt:lpstr>
      <vt:lpstr>Ребята, кто это на нас так внимательно смотрит?  Вы её узнали?  Кто это?</vt:lpstr>
      <vt:lpstr>Упражнение «Рифмовки»</vt:lpstr>
      <vt:lpstr>Упражнение «Придумай слово»</vt:lpstr>
      <vt:lpstr>Упражнение «Один-много»</vt:lpstr>
      <vt:lpstr>Упражнение  «Буква потерялась»</vt:lpstr>
      <vt:lpstr>Презентация PowerPoint</vt:lpstr>
      <vt:lpstr>Ну вот, наконец - то, нас встречает последний обитатель зоопарка.  Вы с ним уже знакомы?  Кто он? </vt:lpstr>
      <vt:lpstr>Крокодилы живут в жарких странах и не знают, что такое зима. Давайте  покажем  нашему новому знакомому картинку про зимние забавы и прочитаем текст, который называется  «Зима».</vt:lpstr>
      <vt:lpstr>ЗИМА. </vt:lpstr>
      <vt:lpstr>К сожалению крокодил пока ещё не совсем хорошо понял, что такое зима. Он хочет задать вам несколько вопросов по тексту:</vt:lpstr>
      <vt:lpstr>Ну вот наше путешествие по зоопарку подошло к концу. Давайте вспомним с какими животными и насекомыми мы сегодня повстречались?</vt:lpstr>
      <vt:lpstr>Презентация PowerPoint</vt:lpstr>
      <vt:lpstr>Пальчиковая гимнастика</vt:lpstr>
      <vt:lpstr>Письмо</vt:lpstr>
      <vt:lpstr>Презентация PowerPoint</vt:lpstr>
      <vt:lpstr>Презентация PowerPoint</vt:lpstr>
      <vt:lpstr>Презентация PowerPoint</vt:lpstr>
      <vt:lpstr>Работа со строчной буквой </vt:lpstr>
      <vt:lpstr>Письмо заглавной буквы З </vt:lpstr>
      <vt:lpstr>Работа с заглавной буквой</vt:lpstr>
      <vt:lpstr>Упражнение «Собери слово»</vt:lpstr>
      <vt:lpstr>Звуковой анализ получившихся слов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Федеральное агентство по образованию ГОУ высшего профессионального образования «Поволжская государственная социально-гуманитарная академия» Факультет специального образования Кафедра русского языка и литературы</dc:title>
  <dc:creator>Пользователь</dc:creator>
  <cp:lastModifiedBy>Екатерина Чимутова</cp:lastModifiedBy>
  <cp:revision>77</cp:revision>
  <dcterms:created xsi:type="dcterms:W3CDTF">2012-06-22T15:19:51Z</dcterms:created>
  <dcterms:modified xsi:type="dcterms:W3CDTF">2026-07-21T07:26:15Z</dcterms:modified>
</cp:coreProperties>
</file>