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84" r:id="rId2"/>
    <p:sldId id="285" r:id="rId3"/>
    <p:sldId id="286" r:id="rId4"/>
    <p:sldId id="260" r:id="rId5"/>
    <p:sldId id="257" r:id="rId6"/>
    <p:sldId id="268" r:id="rId7"/>
    <p:sldId id="283" r:id="rId8"/>
    <p:sldId id="269" r:id="rId9"/>
    <p:sldId id="258" r:id="rId10"/>
    <p:sldId id="263" r:id="rId11"/>
    <p:sldId id="262" r:id="rId12"/>
    <p:sldId id="288" r:id="rId13"/>
    <p:sldId id="289" r:id="rId14"/>
    <p:sldId id="281" r:id="rId15"/>
    <p:sldId id="290" r:id="rId16"/>
    <p:sldId id="291" r:id="rId17"/>
    <p:sldId id="292" r:id="rId18"/>
    <p:sldId id="293" r:id="rId19"/>
    <p:sldId id="266" r:id="rId20"/>
    <p:sldId id="275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99"/>
    <a:srgbClr val="000000"/>
    <a:srgbClr val="000066"/>
    <a:srgbClr val="FFFFFF"/>
    <a:srgbClr val="FFFF00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C68ADD-4058-4E41-BAC2-602C8145091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69ADA1-09F7-4800-BBE6-8E892DCF04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F5D331-21EE-40FB-A931-D4325B0FD88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0FE358-9A5A-4964-8C6C-72164A14A1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462C50-397B-49D1-A3F9-C07433DB30C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855E91-8F6D-48AA-837E-1E01165205D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45F314-34DC-45B8-99CF-D568E974B4E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1A16C4-9003-4744-B2E8-A03DFC8D1D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CE01E9D0-54FB-41E3-9CE8-8DA9B93557A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F6D732-60B1-4256-AFA3-BDF6DB958E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B43AF-E6A0-4805-8B0E-93382B096E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BE46B729-12AC-461E-A5EA-16DB032342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0" grpId="0" build="p"/>
    </p:bld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92469" y="1097943"/>
            <a:ext cx="7650813" cy="310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5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«Мы — соседи: учимся </a:t>
            </a:r>
            <a:endParaRPr lang="en-US" sz="5400" b="1" dirty="0">
              <a:solidFill>
                <a:srgbClr val="0F111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5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жить без конфликтов»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http://pav.socdep.adm44.ru/i/u/konflikt2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3212976"/>
            <a:ext cx="6552728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692696"/>
            <a:ext cx="8748464" cy="6283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66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 группы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5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Здесь и сейчас</a:t>
            </a:r>
            <a:r>
              <a:rPr lang="ru-RU" sz="5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5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 оценок.</a:t>
            </a:r>
            <a:endParaRPr lang="ru-RU" sz="5400" dirty="0">
              <a:solidFill>
                <a:srgbClr val="0F1115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5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Активность.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5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Конфиденциальность.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5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Поддержка.</a:t>
            </a:r>
            <a:r>
              <a:rPr lang="ru-RU" sz="5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4" y="0"/>
            <a:ext cx="93208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97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im0-tub-ua.yandex.net/i?id=75f78862b8a9b5b1944aa4556c70074d&amp;n=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404813"/>
            <a:ext cx="7772400" cy="1368425"/>
          </a:xfrm>
        </p:spPr>
        <p:txBody>
          <a:bodyPr/>
          <a:lstStyle/>
          <a:p>
            <a:pPr eaLnBrk="1" hangingPunct="1">
              <a:defRPr/>
            </a:pPr>
            <a:r>
              <a:rPr lang="ru-RU" sz="6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Конфликт -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11188" y="1844675"/>
            <a:ext cx="8064500" cy="4392613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это столкновение отдельных людей (социальных групп), выражающих различные,</a:t>
            </a:r>
            <a:r>
              <a:rPr lang="en-US" sz="4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а нередко и противоположные цели, интересы и взгляды.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67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Конфликты бывают: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040560"/>
          </a:xfrm>
        </p:spPr>
        <p:txBody>
          <a:bodyPr>
            <a:normAutofit/>
          </a:bodyPr>
          <a:lstStyle/>
          <a:p>
            <a:pPr lvl="0"/>
            <a:r>
              <a:rPr lang="ru-RU" sz="5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Межгрупповые.</a:t>
            </a:r>
          </a:p>
          <a:p>
            <a:pPr lvl="0"/>
            <a:r>
              <a:rPr lang="ru-RU" sz="5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Межличностные.</a:t>
            </a:r>
          </a:p>
          <a:p>
            <a:pPr lvl="0"/>
            <a:r>
              <a:rPr lang="ru-RU" sz="54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Внутриличностные</a:t>
            </a:r>
            <a:r>
              <a:rPr lang="ru-RU" sz="5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/>
            <a:r>
              <a:rPr lang="ru-RU" sz="5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Между личностью и группой.</a:t>
            </a:r>
          </a:p>
          <a:p>
            <a:endParaRPr lang="ru-RU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676456" cy="6817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5400" b="1" kern="50" dirty="0">
                <a:latin typeface="Times New Roman" panose="02020603050405020304" pitchFamily="18" charset="0"/>
                <a:ea typeface="Liberation Serif"/>
                <a:cs typeface="Times New Roman" panose="02020603050405020304" pitchFamily="18" charset="0"/>
              </a:rPr>
              <a:t>Причины возникновения конфликтов:</a:t>
            </a:r>
            <a:endParaRPr lang="ru-RU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4800" b="1" u="sng" kern="50" dirty="0" err="1">
                <a:solidFill>
                  <a:srgbClr val="0000CC"/>
                </a:solidFill>
                <a:latin typeface="Times New Roman" panose="02020603050405020304" pitchFamily="18" charset="0"/>
                <a:ea typeface="Liberation Serif"/>
                <a:cs typeface="Times New Roman" panose="02020603050405020304" pitchFamily="18" charset="0"/>
              </a:rPr>
              <a:t>Конфликтогены</a:t>
            </a:r>
            <a:r>
              <a:rPr lang="ru-RU" sz="4800" b="1" kern="50" dirty="0">
                <a:solidFill>
                  <a:srgbClr val="0000CC"/>
                </a:solidFill>
                <a:latin typeface="Times New Roman" panose="02020603050405020304" pitchFamily="18" charset="0"/>
                <a:ea typeface="Liberation Serif"/>
                <a:cs typeface="Times New Roman" panose="02020603050405020304" pitchFamily="18" charset="0"/>
              </a:rPr>
              <a:t> - </a:t>
            </a:r>
            <a:r>
              <a:rPr lang="ru-RU" sz="4800" kern="50" dirty="0">
                <a:latin typeface="Times New Roman" panose="02020603050405020304" pitchFamily="18" charset="0"/>
                <a:ea typeface="Liberation Serif"/>
                <a:cs typeface="Times New Roman" panose="02020603050405020304" pitchFamily="18" charset="0"/>
              </a:rPr>
              <a:t>слова, действия, поступки, которые могут привести к конфликту и на слова в наш адрес мы отвечаем более сильным словом или действием.</a:t>
            </a: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980728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ru-RU" sz="8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Формула конфликта</a:t>
            </a:r>
            <a:r>
              <a:rPr lang="ru-RU" sz="73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438912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7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конфликтная ситуация 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7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>
              <a:buNone/>
            </a:pPr>
            <a:r>
              <a:rPr lang="ru-RU" sz="72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инцидент</a:t>
            </a:r>
          </a:p>
          <a:p>
            <a:pPr algn="ctr">
              <a:buNone/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ru-RU" sz="7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конфликт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9512" y="0"/>
            <a:ext cx="8785225" cy="15843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6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Конфликтная</a:t>
            </a:r>
            <a:r>
              <a:rPr lang="ru-RU" sz="6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ситуация -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556792"/>
            <a:ext cx="8301038" cy="5112568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4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это наличие противоречивых позиций, разногласий сторон по какому-либо вопросу.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6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Инцидент –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4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это стечение обстоятельств, являющихся поводом для начала непосредственного столкновения сторон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764704"/>
            <a:ext cx="91440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6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Пути разрешения </a:t>
            </a:r>
            <a:br>
              <a:rPr lang="ru-RU" sz="6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конфликта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0" y="2060848"/>
            <a:ext cx="4507037" cy="4525962"/>
          </a:xfrm>
        </p:spPr>
        <p:txBody>
          <a:bodyPr>
            <a:normAutofit lnSpcReduction="10000"/>
          </a:bodyPr>
          <a:lstStyle/>
          <a:p>
            <a:pPr marL="533400" indent="-533400" eaLnBrk="1" hangingPunct="1">
              <a:defRPr/>
            </a:pPr>
            <a:r>
              <a:rPr lang="ru-RU" sz="3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Конструктивные 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ru-RU" sz="32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1.   Юмор;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ru-RU" sz="32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2.   Уступка;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ru-RU" sz="32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3.   Компромисс;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ru-RU" sz="32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4.   Сотрудничество;</a:t>
            </a:r>
          </a:p>
          <a:p>
            <a:pPr marL="533400" indent="-533400" eaLnBrk="1" hangingPunct="1">
              <a:buFontTx/>
              <a:buNone/>
              <a:defRPr/>
            </a:pPr>
            <a:r>
              <a:rPr lang="ru-RU" sz="3200" b="1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5.   Осознание позиций сторон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4427984" y="1988840"/>
            <a:ext cx="4537075" cy="4525962"/>
          </a:xfrm>
        </p:spPr>
        <p:txBody>
          <a:bodyPr>
            <a:normAutofit lnSpcReduction="10000"/>
          </a:bodyPr>
          <a:lstStyle/>
          <a:p>
            <a:pPr marL="533400" indent="-533400" eaLnBrk="1" hangingPunct="1">
              <a:defRPr/>
            </a:pPr>
            <a:r>
              <a:rPr lang="ru-RU" sz="39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Деструктивные</a:t>
            </a:r>
          </a:p>
          <a:p>
            <a:pPr marL="533400" indent="-533400" eaLnBrk="1" hangingPunct="1">
              <a:buFontTx/>
              <a:buAutoNum type="arabicPeriod"/>
              <a:defRPr/>
            </a:pP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Угрозы, насилие;</a:t>
            </a:r>
          </a:p>
          <a:p>
            <a:pPr marL="533400" indent="-533400" eaLnBrk="1" hangingPunct="1">
              <a:buFontTx/>
              <a:buAutoNum type="arabicPeriod"/>
              <a:defRPr/>
            </a:pP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Грубость, унижение;</a:t>
            </a:r>
          </a:p>
          <a:p>
            <a:pPr marL="533400" indent="-533400" eaLnBrk="1" hangingPunct="1">
              <a:buFontTx/>
              <a:buAutoNum type="arabicPeriod"/>
              <a:defRPr/>
            </a:pP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Оскорбление личности;</a:t>
            </a:r>
          </a:p>
          <a:p>
            <a:pPr marL="533400" indent="-533400" eaLnBrk="1" hangingPunct="1">
              <a:buFontTx/>
              <a:buAutoNum type="arabicPeriod"/>
              <a:defRPr/>
            </a:pP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Уход от решения проблемы;</a:t>
            </a:r>
          </a:p>
          <a:p>
            <a:pPr marL="533400" indent="-533400" eaLnBrk="1" hangingPunct="1">
              <a:buFontTx/>
              <a:buAutoNum type="arabicPeriod"/>
              <a:defRPr/>
            </a:pP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Разрыв отношений</a:t>
            </a:r>
          </a:p>
          <a:p>
            <a:pPr marL="533400" indent="-533400" eaLnBrk="1" hangingPunct="1">
              <a:buFontTx/>
              <a:buAutoNum type="arabicPeriod"/>
              <a:defRPr/>
            </a:pPr>
            <a:endParaRPr lang="ru-RU" sz="3200" dirty="0"/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389120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ru-RU" sz="5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конфликтов в общежитии</a:t>
            </a:r>
            <a:r>
              <a:rPr lang="ru-RU" sz="54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300" b="1" dirty="0"/>
              <a:t>разные привычки, территориальность, неравномерная уборка, отсутствие личного пространства.</a:t>
            </a:r>
          </a:p>
          <a:p>
            <a:pPr marL="0" lvl="0" indent="0">
              <a:buNone/>
            </a:pPr>
            <a:r>
              <a:rPr lang="ru-RU" sz="5400" b="1" dirty="0">
                <a:solidFill>
                  <a:srgbClr val="0000CC"/>
                </a:solidFill>
              </a:rPr>
              <a:t>Типичные ошибки:</a:t>
            </a:r>
            <a:r>
              <a:rPr lang="ru-RU" sz="5400" dirty="0">
                <a:solidFill>
                  <a:srgbClr val="0000CC"/>
                </a:solidFill>
              </a:rPr>
              <a:t> </a:t>
            </a:r>
            <a:r>
              <a:rPr lang="ru-RU" sz="4000" b="1" dirty="0"/>
              <a:t>накопление обид, переход на личности, жалобы третьим лицам вместо прямого разговора.</a:t>
            </a:r>
          </a:p>
          <a:p>
            <a:endParaRPr lang="ru-RU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2474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Стили поведения в конфликте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020" y="2420888"/>
            <a:ext cx="8635492" cy="4536504"/>
          </a:xfrm>
        </p:spPr>
        <p:txBody>
          <a:bodyPr>
            <a:normAutofit fontScale="47500" lnSpcReduction="20000"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r>
              <a:rPr lang="ru-RU" sz="110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Избегание.</a:t>
            </a:r>
            <a:br>
              <a:rPr lang="ru-RU" sz="110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Агрессия.</a:t>
            </a: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r>
              <a:rPr lang="ru-RU" sz="110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Конструктивный диалог.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1000" b="1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11000" b="1" dirty="0"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Соперничество.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1000" b="1" dirty="0"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Приспособление 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1000" b="1" dirty="0">
                <a:solidFill>
                  <a:srgbClr val="0000CC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Сотрудничество.</a:t>
            </a:r>
            <a:endParaRPr lang="ru-RU" sz="11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endParaRPr lang="ru-RU" sz="11000" b="1" dirty="0">
              <a:solidFill>
                <a:srgbClr val="0000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6700" dirty="0"/>
          </a:p>
        </p:txBody>
      </p:sp>
    </p:spTree>
    <p:extLst>
      <p:ext uri="{BB962C8B-B14F-4D97-AF65-F5344CB8AC3E}">
        <p14:creationId xmlns:p14="http://schemas.microsoft.com/office/powerpoint/2010/main" val="1516594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881336"/>
            <a:ext cx="9036496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845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46052" y="1052736"/>
            <a:ext cx="835292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b="1" dirty="0">
                <a:solidFill>
                  <a:srgbClr val="0000CC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1</a:t>
            </a:r>
            <a:r>
              <a:rPr kumimoji="0" lang="ru-RU" sz="44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 – слепой, но  слышит  и говорит.</a:t>
            </a:r>
            <a:endParaRPr kumimoji="0" lang="ru-RU" sz="4400" b="1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2 – глухой, но  может  видеть  и  двигаться.</a:t>
            </a:r>
            <a:endParaRPr kumimoji="0" lang="ru-RU" sz="4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r>
              <a:rPr kumimoji="0" lang="ru-RU" sz="4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3 – паралитик, он  все  видит  и  все  слышит, но  не  может  двигаться.           </a:t>
            </a:r>
            <a:endParaRPr kumimoji="0" lang="ru-RU" sz="44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755576" y="332656"/>
            <a:ext cx="79918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Игра:</a:t>
            </a:r>
            <a:r>
              <a:rPr kumimoji="0" lang="ru-RU" sz="4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r>
              <a:rPr kumimoji="0" lang="ru-RU" sz="4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Сказка  о  тройке.</a:t>
            </a:r>
            <a:endParaRPr kumimoji="0" lang="ru-RU" sz="48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056" y="5157192"/>
            <a:ext cx="3394348" cy="16157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476672"/>
            <a:ext cx="8568952" cy="6087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54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Техника «Я-высказывание» </a:t>
            </a:r>
            <a:endParaRPr lang="ru-RU" sz="5400" dirty="0">
              <a:solidFill>
                <a:srgbClr val="0000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«Когда ты… (факт),</a:t>
            </a:r>
            <a:endParaRPr lang="ru-RU" sz="4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я чувствую… </a:t>
            </a:r>
            <a:r>
              <a:rPr lang="ru-RU" sz="40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(эмоция), </a:t>
            </a: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потому что мне важно… </a:t>
            </a:r>
            <a:r>
              <a:rPr lang="ru-RU" sz="40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(потребность). </a:t>
            </a:r>
            <a:endParaRPr lang="ru-RU" sz="4000" dirty="0">
              <a:solidFill>
                <a:srgbClr val="00B05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Давай договоримся… </a:t>
            </a:r>
            <a:r>
              <a:rPr lang="ru-RU" sz="40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(конструктивное предложение)».</a:t>
            </a:r>
            <a:endParaRPr lang="ru-RU" sz="40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1935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490823"/>
            <a:ext cx="8568952" cy="5526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4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Вместо 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«Убери свои носки!» </a:t>
            </a:r>
            <a:r>
              <a:rPr lang="ru-RU" sz="66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</a:t>
            </a:r>
            <a:r>
              <a:rPr lang="ru-RU" sz="44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«Когда носки лежат на моём стуле, я чувствую раздражение</a:t>
            </a:r>
            <a:r>
              <a:rPr lang="ru-RU" sz="4400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потому что мне нужно место для учебников.</a:t>
            </a:r>
            <a:r>
              <a:rPr lang="ru-RU" sz="4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Пожалуйста, клади их в стиральную корзину».</a:t>
            </a:r>
            <a:endParaRPr lang="ru-RU" sz="4400" b="1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44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4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913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78412"/>
            <a:ext cx="8305800" cy="492664"/>
          </a:xfrm>
        </p:spPr>
        <p:txBody>
          <a:bodyPr>
            <a:noAutofit/>
          </a:bodyPr>
          <a:lstStyle/>
          <a:p>
            <a:pPr lvl="0" algn="ctr" fontAlgn="base">
              <a:lnSpc>
                <a:spcPct val="107000"/>
              </a:lnSpc>
            </a:pPr>
            <a:r>
              <a:rPr lang="ru-RU" sz="44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шагов для охлаждения конфликта</a:t>
            </a:r>
            <a:endParaRPr lang="ru-RU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3960" y="1400400"/>
            <a:ext cx="8568952" cy="4834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36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Стоп</a:t>
            </a:r>
            <a:r>
              <a:rPr lang="ru-RU" sz="3600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сделайте паузу (глубокий вдох, посчитайте до 10).</a:t>
            </a: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36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Скажи о своих чувствах</a:t>
            </a:r>
            <a:r>
              <a:rPr lang="ru-RU" sz="3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(«Я расстроен», «Мне обидно»).</a:t>
            </a: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36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Выслушай другого</a:t>
            </a:r>
            <a:r>
              <a:rPr lang="ru-RU" sz="3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не перебивая, кивая.</a:t>
            </a: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36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Найди общее</a:t>
            </a:r>
            <a:r>
              <a:rPr lang="ru-RU" sz="3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«Оба хотим, чтобы…».</a:t>
            </a: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3600" b="1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Предложи вариант</a:t>
            </a:r>
            <a:r>
              <a:rPr lang="ru-RU" sz="3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«Давай попробуем</a:t>
            </a:r>
            <a:r>
              <a:rPr lang="ru-RU" sz="32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…».</a:t>
            </a:r>
            <a:endParaRPr lang="ru-R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8574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305800" cy="492664"/>
          </a:xfrm>
        </p:spPr>
        <p:txBody>
          <a:bodyPr>
            <a:noAutofit/>
          </a:bodyPr>
          <a:lstStyle/>
          <a:p>
            <a:pPr lvl="0" algn="ctr" fontAlgn="base">
              <a:lnSpc>
                <a:spcPct val="107000"/>
              </a:lnSpc>
            </a:pPr>
            <a:r>
              <a:rPr lang="ru-RU" sz="6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«Идеальный договор» </a:t>
            </a:r>
            <a:endParaRPr lang="ru-RU" sz="6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1760" y="1916832"/>
            <a:ext cx="4752528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28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ChangeArrowheads="1"/>
          </p:cNvSpPr>
          <p:nvPr/>
        </p:nvSpPr>
        <p:spPr bwMode="auto">
          <a:xfrm>
            <a:off x="179512" y="1187698"/>
            <a:ext cx="8964488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Не говорите сразу со взвинченным, возбужденным человеком.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Прежде чем сказать о неприятном, постарайтесь создать доброжелательную атмосферу, отметьте заслуги человека, его хорошие дела.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Постарайтесь посмотреть на проблему глазами оппонента, постарайтесь «встать» на его место.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Не скрывайте доброго отношения к людям, чаще высказывайте одобрение своим товарищам, не скупитесь на похвалу.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Умейте заставить себя замолчать, когда вас задевают в мелкой ссоре, будьте выше мелочных разборок!</a:t>
            </a:r>
            <a:endParaRPr kumimoji="0" lang="ru-RU" sz="28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0"/>
            <a:ext cx="867645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hangingPunct="0">
              <a:tabLst>
                <a:tab pos="457200" algn="l"/>
              </a:tabLst>
            </a:pPr>
            <a:r>
              <a:rPr kumimoji="0" lang="ru-RU" sz="4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Правила предупреждения </a:t>
            </a:r>
          </a:p>
          <a:p>
            <a:pPr lvl="0" algn="ctr" eaLnBrk="0" hangingPunct="0">
              <a:tabLst>
                <a:tab pos="457200" algn="l"/>
              </a:tabLst>
            </a:pPr>
            <a:r>
              <a:rPr kumimoji="0" lang="ru-RU" sz="4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конфликтов:</a:t>
            </a:r>
            <a:r>
              <a:rPr kumimoji="0" lang="ru-RU" sz="4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DejaVu Sans"/>
                <a:cs typeface="Times New Roman" pitchFamily="18" charset="0"/>
              </a:rPr>
              <a:t> 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3010" name="Picture 2" descr="https://i.pinimg.com/originals/74/97/50/749750500192441c3d34eeff1d5d91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6381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</TotalTime>
  <Words>491</Words>
  <Application>Microsoft Office PowerPoint</Application>
  <PresentationFormat>Экран (4:3)</PresentationFormat>
  <Paragraphs>72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Constantia</vt:lpstr>
      <vt:lpstr>Garamond</vt:lpstr>
      <vt:lpstr>Times New Roman</vt:lpstr>
      <vt:lpstr>Wingdings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Конфликт -</vt:lpstr>
      <vt:lpstr>Конфликты бывают: </vt:lpstr>
      <vt:lpstr>Презентация PowerPoint</vt:lpstr>
      <vt:lpstr>Формула конфликта: </vt:lpstr>
      <vt:lpstr>Конфликтная ситуация - </vt:lpstr>
      <vt:lpstr>Пути разрешения  конфликта</vt:lpstr>
      <vt:lpstr>Презентация PowerPoint</vt:lpstr>
      <vt:lpstr> Стили поведения в конфликте</vt:lpstr>
      <vt:lpstr>Презентация PowerPoint</vt:lpstr>
      <vt:lpstr>Презентация PowerPoint</vt:lpstr>
      <vt:lpstr>Презентация PowerPoint</vt:lpstr>
      <vt:lpstr>ПРИМЕР</vt:lpstr>
      <vt:lpstr>5 шагов для охлаждения конфликта</vt:lpstr>
      <vt:lpstr>«Идеальный договор» </vt:lpstr>
      <vt:lpstr>Презентация PowerPoint</vt:lpstr>
      <vt:lpstr>Презентация PowerPoint</vt:lpstr>
    </vt:vector>
  </TitlesOfParts>
  <Company>МОСШ№1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конфликт</dc:title>
  <dc:creator>Уразаева М.Н.</dc:creator>
  <cp:lastModifiedBy>Екатерина Чимутова</cp:lastModifiedBy>
  <cp:revision>47</cp:revision>
  <dcterms:created xsi:type="dcterms:W3CDTF">2005-12-07T07:00:35Z</dcterms:created>
  <dcterms:modified xsi:type="dcterms:W3CDTF">2026-07-21T07:14:37Z</dcterms:modified>
</cp:coreProperties>
</file>