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82" r:id="rId3"/>
    <p:sldId id="258" r:id="rId4"/>
    <p:sldId id="259" r:id="rId5"/>
    <p:sldId id="268" r:id="rId6"/>
    <p:sldId id="264" r:id="rId7"/>
    <p:sldId id="269" r:id="rId8"/>
    <p:sldId id="260" r:id="rId9"/>
    <p:sldId id="265" r:id="rId10"/>
    <p:sldId id="263" r:id="rId11"/>
    <p:sldId id="281" r:id="rId12"/>
    <p:sldId id="272" r:id="rId13"/>
    <p:sldId id="303" r:id="rId14"/>
    <p:sldId id="283" r:id="rId15"/>
    <p:sldId id="307" r:id="rId16"/>
    <p:sldId id="301" r:id="rId17"/>
    <p:sldId id="306" r:id="rId18"/>
    <p:sldId id="308" r:id="rId19"/>
    <p:sldId id="309" r:id="rId20"/>
    <p:sldId id="310" r:id="rId21"/>
    <p:sldId id="300" r:id="rId22"/>
    <p:sldId id="262" r:id="rId23"/>
    <p:sldId id="266" r:id="rId24"/>
    <p:sldId id="284" r:id="rId25"/>
    <p:sldId id="294" r:id="rId26"/>
    <p:sldId id="295" r:id="rId27"/>
    <p:sldId id="296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305" r:id="rId37"/>
    <p:sldId id="302" r:id="rId38"/>
    <p:sldId id="267" r:id="rId39"/>
    <p:sldId id="304" r:id="rId40"/>
    <p:sldId id="311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39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667385-A885-480D-ACEE-A7061914381B}" type="doc">
      <dgm:prSet loTypeId="urn:microsoft.com/office/officeart/2005/8/layout/hList3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F5F94A09-33F2-44F8-B4A9-C852C23160E5}">
      <dgm:prSet phldrT="[Текст]" custT="1"/>
      <dgm:spPr/>
      <dgm:t>
        <a:bodyPr/>
        <a:lstStyle/>
        <a:p>
          <a:r>
            <a:rPr lang="ru-RU" sz="3600" b="1" i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Диалекты отражают культуру и традиции</a:t>
          </a:r>
          <a:endParaRPr lang="ru-RU" sz="3600" i="0" dirty="0"/>
        </a:p>
      </dgm:t>
    </dgm:pt>
    <dgm:pt modelId="{D585D967-E9BE-463C-8DE4-AA137323E143}" type="parTrans" cxnId="{307D3206-8A17-4465-A0E7-A6D98A6493EA}">
      <dgm:prSet/>
      <dgm:spPr/>
      <dgm:t>
        <a:bodyPr/>
        <a:lstStyle/>
        <a:p>
          <a:endParaRPr lang="ru-RU"/>
        </a:p>
      </dgm:t>
    </dgm:pt>
    <dgm:pt modelId="{5CA25C68-968D-4494-A08B-0D75FEB0D3EC}" type="sibTrans" cxnId="{307D3206-8A17-4465-A0E7-A6D98A6493EA}">
      <dgm:prSet/>
      <dgm:spPr/>
      <dgm:t>
        <a:bodyPr/>
        <a:lstStyle/>
        <a:p>
          <a:endParaRPr lang="ru-RU"/>
        </a:p>
      </dgm:t>
    </dgm:pt>
    <dgm:pt modelId="{7C8F9127-7994-4AE4-A5FE-D4AA2B6BB550}">
      <dgm:prSet phldrT="[Текст]" custT="1"/>
      <dgm:spPr/>
      <dgm:t>
        <a:bodyPr/>
        <a:lstStyle/>
        <a:p>
          <a:r>
            <a: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</a:t>
          </a:r>
          <a:r>
            <a:rPr lang="ru-RU" sz="3600" b="1" i="1" dirty="0">
              <a:solidFill>
                <a:srgbClr val="FF0000"/>
              </a:solidFill>
              <a:effectLst/>
            </a:rPr>
            <a:t>Лексика </a:t>
          </a:r>
          <a:r>
            <a:rPr lang="ru-RU" sz="2900" b="1" dirty="0"/>
            <a:t>Особенности природы и климата Хозяйственный уклад</a:t>
          </a:r>
          <a:r>
            <a:rPr lang="ru-RU" sz="2900" dirty="0"/>
            <a:t>. </a:t>
          </a:r>
          <a:r>
            <a:rPr lang="ru-RU" sz="2900" b="1" dirty="0"/>
            <a:t>Обряды и верования</a:t>
          </a:r>
          <a:r>
            <a:rPr lang="ru-RU" sz="2900" dirty="0"/>
            <a:t>. </a:t>
          </a:r>
        </a:p>
      </dgm:t>
    </dgm:pt>
    <dgm:pt modelId="{152C5C62-6C28-4622-98E4-6959765292BD}" type="parTrans" cxnId="{5BCE083A-A694-4259-8E00-E1280550F4E5}">
      <dgm:prSet/>
      <dgm:spPr/>
      <dgm:t>
        <a:bodyPr/>
        <a:lstStyle/>
        <a:p>
          <a:endParaRPr lang="ru-RU"/>
        </a:p>
      </dgm:t>
    </dgm:pt>
    <dgm:pt modelId="{A52DF15E-4115-4761-B292-716480C2D30F}" type="sibTrans" cxnId="{5BCE083A-A694-4259-8E00-E1280550F4E5}">
      <dgm:prSet/>
      <dgm:spPr/>
      <dgm:t>
        <a:bodyPr/>
        <a:lstStyle/>
        <a:p>
          <a:endParaRPr lang="ru-RU"/>
        </a:p>
      </dgm:t>
    </dgm:pt>
    <dgm:pt modelId="{0973F935-A265-4251-A02C-832850B243ED}">
      <dgm:prSet phldrT="[Текст]" custT="1"/>
      <dgm:spPr/>
      <dgm:t>
        <a:bodyPr/>
        <a:lstStyle/>
        <a:p>
          <a:r>
            <a:rPr lang="ru-RU" sz="3600" b="1" i="1" dirty="0">
              <a:solidFill>
                <a:srgbClr val="FF0000"/>
              </a:solidFill>
              <a:effectLst/>
            </a:rPr>
            <a:t>Фонетика и грамматика</a:t>
          </a:r>
          <a:r>
            <a:rPr lang="ru-RU" sz="3600" i="1" dirty="0">
              <a:solidFill>
                <a:srgbClr val="FF0000"/>
              </a:solidFill>
              <a:effectLst/>
            </a:rPr>
            <a:t> </a:t>
          </a:r>
        </a:p>
      </dgm:t>
    </dgm:pt>
    <dgm:pt modelId="{20C27147-9383-4435-98FC-0A54372BB22D}" type="parTrans" cxnId="{62AF5D4D-CDAA-49DE-AD90-8FC748B03D23}">
      <dgm:prSet/>
      <dgm:spPr/>
      <dgm:t>
        <a:bodyPr/>
        <a:lstStyle/>
        <a:p>
          <a:endParaRPr lang="ru-RU"/>
        </a:p>
      </dgm:t>
    </dgm:pt>
    <dgm:pt modelId="{A63598F9-F51D-4746-A2C1-F6F6EA87E6BF}" type="sibTrans" cxnId="{62AF5D4D-CDAA-49DE-AD90-8FC748B03D23}">
      <dgm:prSet/>
      <dgm:spPr/>
      <dgm:t>
        <a:bodyPr/>
        <a:lstStyle/>
        <a:p>
          <a:endParaRPr lang="ru-RU"/>
        </a:p>
      </dgm:t>
    </dgm:pt>
    <dgm:pt modelId="{E1A99F38-F922-4BEB-8D21-B41FEA858EE1}">
      <dgm:prSet phldrT="[Текст]" custT="1"/>
      <dgm:spPr/>
      <dgm:t>
        <a:bodyPr/>
        <a:lstStyle/>
        <a:p>
          <a:r>
            <a:rPr lang="ru-RU" sz="3200" b="1" i="1" dirty="0">
              <a:solidFill>
                <a:srgbClr val="FF0000"/>
              </a:solidFill>
              <a:effectLst/>
            </a:rPr>
            <a:t>Фразеологизмы </a:t>
          </a:r>
        </a:p>
        <a:p>
          <a:r>
            <a:rPr lang="ru-RU" sz="3200" b="1" i="1" dirty="0">
              <a:solidFill>
                <a:srgbClr val="FF0000"/>
              </a:solidFill>
              <a:effectLst/>
            </a:rPr>
            <a:t>и устойчивые выражения</a:t>
          </a:r>
          <a:r>
            <a:rPr lang="ru-RU" sz="3200" i="1" dirty="0">
              <a:solidFill>
                <a:srgbClr val="FF0000"/>
              </a:solidFill>
              <a:effectLst/>
            </a:rPr>
            <a:t> </a:t>
          </a:r>
        </a:p>
      </dgm:t>
    </dgm:pt>
    <dgm:pt modelId="{28996CEA-3C72-49C9-AB98-C9A0D2C4C1DA}" type="parTrans" cxnId="{0F84C404-EE1A-4002-8F97-5F6CC89BC04A}">
      <dgm:prSet/>
      <dgm:spPr/>
      <dgm:t>
        <a:bodyPr/>
        <a:lstStyle/>
        <a:p>
          <a:endParaRPr lang="ru-RU"/>
        </a:p>
      </dgm:t>
    </dgm:pt>
    <dgm:pt modelId="{5C369EF9-67E6-4324-92E0-E29F8F5063FE}" type="sibTrans" cxnId="{0F84C404-EE1A-4002-8F97-5F6CC89BC04A}">
      <dgm:prSet/>
      <dgm:spPr/>
      <dgm:t>
        <a:bodyPr/>
        <a:lstStyle/>
        <a:p>
          <a:endParaRPr lang="ru-RU"/>
        </a:p>
      </dgm:t>
    </dgm:pt>
    <dgm:pt modelId="{14DE16F0-5580-4FBE-834A-B8EEE4E4E103}" type="pres">
      <dgm:prSet presAssocID="{EB667385-A885-480D-ACEE-A7061914381B}" presName="composite" presStyleCnt="0">
        <dgm:presLayoutVars>
          <dgm:chMax val="1"/>
          <dgm:dir/>
          <dgm:resizeHandles val="exact"/>
        </dgm:presLayoutVars>
      </dgm:prSet>
      <dgm:spPr/>
    </dgm:pt>
    <dgm:pt modelId="{BAB4CE99-0BFA-43F8-8009-480787E005B7}" type="pres">
      <dgm:prSet presAssocID="{F5F94A09-33F2-44F8-B4A9-C852C23160E5}" presName="roof" presStyleLbl="dkBgShp" presStyleIdx="0" presStyleCnt="2" custScaleY="77993"/>
      <dgm:spPr/>
    </dgm:pt>
    <dgm:pt modelId="{886B2E40-D21B-4BB9-94BB-1525DFA5BBCC}" type="pres">
      <dgm:prSet presAssocID="{F5F94A09-33F2-44F8-B4A9-C852C23160E5}" presName="pillars" presStyleCnt="0"/>
      <dgm:spPr/>
    </dgm:pt>
    <dgm:pt modelId="{E0369151-B59C-40D8-9B2E-FB7F03F31DE4}" type="pres">
      <dgm:prSet presAssocID="{F5F94A09-33F2-44F8-B4A9-C852C23160E5}" presName="pillar1" presStyleLbl="node1" presStyleIdx="0" presStyleCnt="3" custScaleX="64856" custScaleY="83775">
        <dgm:presLayoutVars>
          <dgm:bulletEnabled val="1"/>
        </dgm:presLayoutVars>
      </dgm:prSet>
      <dgm:spPr/>
    </dgm:pt>
    <dgm:pt modelId="{76CCE6A5-218B-4C1A-ACDC-CA3B78981896}" type="pres">
      <dgm:prSet presAssocID="{0973F935-A265-4251-A02C-832850B243ED}" presName="pillarX" presStyleLbl="node1" presStyleIdx="1" presStyleCnt="3" custScaleX="52909" custScaleY="81742" custLinFactNeighborX="262" custLinFactNeighborY="-5">
        <dgm:presLayoutVars>
          <dgm:bulletEnabled val="1"/>
        </dgm:presLayoutVars>
      </dgm:prSet>
      <dgm:spPr/>
    </dgm:pt>
    <dgm:pt modelId="{26BB3864-1237-45DA-B91E-23B7DC9B15E4}" type="pres">
      <dgm:prSet presAssocID="{E1A99F38-F922-4BEB-8D21-B41FEA858EE1}" presName="pillarX" presStyleLbl="node1" presStyleIdx="2" presStyleCnt="3" custScaleX="70107" custScaleY="84281">
        <dgm:presLayoutVars>
          <dgm:bulletEnabled val="1"/>
        </dgm:presLayoutVars>
      </dgm:prSet>
      <dgm:spPr/>
    </dgm:pt>
    <dgm:pt modelId="{BA1A0944-0E84-4D7C-8D19-FA46A87ADD76}" type="pres">
      <dgm:prSet presAssocID="{F5F94A09-33F2-44F8-B4A9-C852C23160E5}" presName="base" presStyleLbl="dkBgShp" presStyleIdx="1" presStyleCnt="2" custLinFactNeighborX="-88" custLinFactNeighborY="-7255"/>
      <dgm:spPr/>
    </dgm:pt>
  </dgm:ptLst>
  <dgm:cxnLst>
    <dgm:cxn modelId="{0F84C404-EE1A-4002-8F97-5F6CC89BC04A}" srcId="{F5F94A09-33F2-44F8-B4A9-C852C23160E5}" destId="{E1A99F38-F922-4BEB-8D21-B41FEA858EE1}" srcOrd="2" destOrd="0" parTransId="{28996CEA-3C72-49C9-AB98-C9A0D2C4C1DA}" sibTransId="{5C369EF9-67E6-4324-92E0-E29F8F5063FE}"/>
    <dgm:cxn modelId="{307D3206-8A17-4465-A0E7-A6D98A6493EA}" srcId="{EB667385-A885-480D-ACEE-A7061914381B}" destId="{F5F94A09-33F2-44F8-B4A9-C852C23160E5}" srcOrd="0" destOrd="0" parTransId="{D585D967-E9BE-463C-8DE4-AA137323E143}" sibTransId="{5CA25C68-968D-4494-A08B-0D75FEB0D3EC}"/>
    <dgm:cxn modelId="{5BCE083A-A694-4259-8E00-E1280550F4E5}" srcId="{F5F94A09-33F2-44F8-B4A9-C852C23160E5}" destId="{7C8F9127-7994-4AE4-A5FE-D4AA2B6BB550}" srcOrd="0" destOrd="0" parTransId="{152C5C62-6C28-4622-98E4-6959765292BD}" sibTransId="{A52DF15E-4115-4761-B292-716480C2D30F}"/>
    <dgm:cxn modelId="{62AF5D4D-CDAA-49DE-AD90-8FC748B03D23}" srcId="{F5F94A09-33F2-44F8-B4A9-C852C23160E5}" destId="{0973F935-A265-4251-A02C-832850B243ED}" srcOrd="1" destOrd="0" parTransId="{20C27147-9383-4435-98FC-0A54372BB22D}" sibTransId="{A63598F9-F51D-4746-A2C1-F6F6EA87E6BF}"/>
    <dgm:cxn modelId="{93791E75-7D7F-4938-85B2-8BBCA673F149}" type="presOf" srcId="{7C8F9127-7994-4AE4-A5FE-D4AA2B6BB550}" destId="{E0369151-B59C-40D8-9B2E-FB7F03F31DE4}" srcOrd="0" destOrd="0" presId="urn:microsoft.com/office/officeart/2005/8/layout/hList3"/>
    <dgm:cxn modelId="{D28A418C-C559-4B4F-B839-61F52107EA8D}" type="presOf" srcId="{0973F935-A265-4251-A02C-832850B243ED}" destId="{76CCE6A5-218B-4C1A-ACDC-CA3B78981896}" srcOrd="0" destOrd="0" presId="urn:microsoft.com/office/officeart/2005/8/layout/hList3"/>
    <dgm:cxn modelId="{7CA48EB2-D06E-44F1-B352-8B92C52D6821}" type="presOf" srcId="{F5F94A09-33F2-44F8-B4A9-C852C23160E5}" destId="{BAB4CE99-0BFA-43F8-8009-480787E005B7}" srcOrd="0" destOrd="0" presId="urn:microsoft.com/office/officeart/2005/8/layout/hList3"/>
    <dgm:cxn modelId="{2ADB9FCF-E814-427D-A3FF-9A12EDDF44DE}" type="presOf" srcId="{EB667385-A885-480D-ACEE-A7061914381B}" destId="{14DE16F0-5580-4FBE-834A-B8EEE4E4E103}" srcOrd="0" destOrd="0" presId="urn:microsoft.com/office/officeart/2005/8/layout/hList3"/>
    <dgm:cxn modelId="{B7A4C8EA-3095-4939-8C7F-DD034856C846}" type="presOf" srcId="{E1A99F38-F922-4BEB-8D21-B41FEA858EE1}" destId="{26BB3864-1237-45DA-B91E-23B7DC9B15E4}" srcOrd="0" destOrd="0" presId="urn:microsoft.com/office/officeart/2005/8/layout/hList3"/>
    <dgm:cxn modelId="{92E6DE7A-54F7-4C1C-A2B8-5458B7A22162}" type="presParOf" srcId="{14DE16F0-5580-4FBE-834A-B8EEE4E4E103}" destId="{BAB4CE99-0BFA-43F8-8009-480787E005B7}" srcOrd="0" destOrd="0" presId="urn:microsoft.com/office/officeart/2005/8/layout/hList3"/>
    <dgm:cxn modelId="{3F9AEC4E-1EC8-4A2D-9170-C2038FBF338A}" type="presParOf" srcId="{14DE16F0-5580-4FBE-834A-B8EEE4E4E103}" destId="{886B2E40-D21B-4BB9-94BB-1525DFA5BBCC}" srcOrd="1" destOrd="0" presId="urn:microsoft.com/office/officeart/2005/8/layout/hList3"/>
    <dgm:cxn modelId="{3FBAC1EB-2112-4DBF-982C-9D2A0E1A2CD6}" type="presParOf" srcId="{886B2E40-D21B-4BB9-94BB-1525DFA5BBCC}" destId="{E0369151-B59C-40D8-9B2E-FB7F03F31DE4}" srcOrd="0" destOrd="0" presId="urn:microsoft.com/office/officeart/2005/8/layout/hList3"/>
    <dgm:cxn modelId="{5C7D225D-435B-4ACE-B7CE-3B4F451BFDB7}" type="presParOf" srcId="{886B2E40-D21B-4BB9-94BB-1525DFA5BBCC}" destId="{76CCE6A5-218B-4C1A-ACDC-CA3B78981896}" srcOrd="1" destOrd="0" presId="urn:microsoft.com/office/officeart/2005/8/layout/hList3"/>
    <dgm:cxn modelId="{28A5609C-D6E2-4F96-8B77-4D409D5D7DE0}" type="presParOf" srcId="{886B2E40-D21B-4BB9-94BB-1525DFA5BBCC}" destId="{26BB3864-1237-45DA-B91E-23B7DC9B15E4}" srcOrd="2" destOrd="0" presId="urn:microsoft.com/office/officeart/2005/8/layout/hList3"/>
    <dgm:cxn modelId="{3E4C541F-6E63-4AA5-B6BF-FA3318BE8673}" type="presParOf" srcId="{14DE16F0-5580-4FBE-834A-B8EEE4E4E103}" destId="{BA1A0944-0E84-4D7C-8D19-FA46A87ADD7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667385-A885-480D-ACEE-A7061914381B}" type="doc">
      <dgm:prSet loTypeId="urn:microsoft.com/office/officeart/2005/8/layout/hList3" loCatId="list" qsTypeId="urn:microsoft.com/office/officeart/2005/8/quickstyle/simple5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F5F94A09-33F2-44F8-B4A9-C852C23160E5}">
      <dgm:prSet phldrT="[Текст]" custT="1"/>
      <dgm:spPr/>
      <dgm:t>
        <a:bodyPr/>
        <a:lstStyle/>
        <a:p>
          <a:r>
            <a:rPr lang="ru-RU" sz="44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Диалекты хантыйского народа.       </a:t>
          </a:r>
          <a:r>
            <a:rPr lang="ru-RU" sz="2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</a:t>
          </a:r>
          <a:r>
            <a:rPr lang="ru-RU" sz="2800" dirty="0"/>
            <a:t>азличия между некоторыми диалектами настолько велики, что их можно считать отдельными языками</a:t>
          </a:r>
          <a:r>
            <a:rPr lang="ru-RU" sz="4400" dirty="0"/>
            <a:t>.</a:t>
          </a:r>
          <a:endParaRPr lang="ru-RU" sz="4400" i="0" dirty="0">
            <a:solidFill>
              <a:schemeClr val="bg1"/>
            </a:solidFill>
          </a:endParaRPr>
        </a:p>
      </dgm:t>
    </dgm:pt>
    <dgm:pt modelId="{D585D967-E9BE-463C-8DE4-AA137323E143}" type="parTrans" cxnId="{307D3206-8A17-4465-A0E7-A6D98A6493EA}">
      <dgm:prSet/>
      <dgm:spPr/>
      <dgm:t>
        <a:bodyPr/>
        <a:lstStyle/>
        <a:p>
          <a:endParaRPr lang="ru-RU"/>
        </a:p>
      </dgm:t>
    </dgm:pt>
    <dgm:pt modelId="{5CA25C68-968D-4494-A08B-0D75FEB0D3EC}" type="sibTrans" cxnId="{307D3206-8A17-4465-A0E7-A6D98A6493EA}">
      <dgm:prSet/>
      <dgm:spPr/>
      <dgm:t>
        <a:bodyPr/>
        <a:lstStyle/>
        <a:p>
          <a:endParaRPr lang="ru-RU"/>
        </a:p>
      </dgm:t>
    </dgm:pt>
    <dgm:pt modelId="{7C8F9127-7994-4AE4-A5FE-D4AA2B6BB550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800" b="1" dirty="0"/>
            <a:t>Северная (западная)</a:t>
          </a:r>
          <a:r>
            <a:rPr lang="ru-RU" sz="2800" dirty="0"/>
            <a:t>           группа. </a:t>
          </a:r>
          <a:r>
            <a:rPr lang="ru-RU" sz="3200" b="1" dirty="0" err="1">
              <a:solidFill>
                <a:srgbClr val="FF0000"/>
              </a:solidFill>
            </a:rPr>
            <a:t>Северохантыйский</a:t>
          </a:r>
          <a:r>
            <a:rPr lang="ru-RU" sz="4400" dirty="0"/>
            <a:t> </a:t>
          </a:r>
          <a:r>
            <a:rPr lang="ru-RU" sz="2400" dirty="0"/>
            <a:t>(</a:t>
          </a:r>
          <a:r>
            <a:rPr lang="ru-RU" sz="2400" dirty="0" err="1"/>
            <a:t>казымский</a:t>
          </a:r>
          <a:r>
            <a:rPr lang="ru-RU" sz="2400" dirty="0"/>
            <a:t>;</a:t>
          </a:r>
        </a:p>
        <a:p>
          <a:pPr>
            <a:lnSpc>
              <a:spcPct val="100000"/>
            </a:lnSpc>
            <a:spcAft>
              <a:spcPts val="0"/>
            </a:spcAft>
            <a:buSzPts val="1000"/>
            <a:buFont typeface="Courier New" panose="02070309020205020404" pitchFamily="49" charset="0"/>
            <a:buChar char="o"/>
          </a:pPr>
          <a:r>
            <a:rPr lang="ru-RU" sz="2400" dirty="0"/>
            <a:t>шурышкарский (включая </a:t>
          </a:r>
          <a:r>
            <a:rPr lang="ru-RU" sz="2400" dirty="0" err="1"/>
            <a:t>сынский</a:t>
          </a:r>
          <a:r>
            <a:rPr lang="ru-RU" sz="2400" dirty="0"/>
            <a:t> говор);</a:t>
          </a:r>
        </a:p>
        <a:p>
          <a:pPr>
            <a:lnSpc>
              <a:spcPct val="100000"/>
            </a:lnSpc>
            <a:spcAft>
              <a:spcPts val="0"/>
            </a:spcAft>
            <a:buSzPts val="1000"/>
            <a:buFont typeface="Courier New" panose="02070309020205020404" pitchFamily="49" charset="0"/>
            <a:buChar char="o"/>
          </a:pPr>
          <a:r>
            <a:rPr lang="ru-RU" sz="2400" dirty="0"/>
            <a:t>приуральский (обдорский);</a:t>
          </a:r>
        </a:p>
        <a:p>
          <a:pPr>
            <a:lnSpc>
              <a:spcPct val="100000"/>
            </a:lnSpc>
            <a:spcAft>
              <a:spcPts val="0"/>
            </a:spcAft>
            <a:buSzPts val="1000"/>
            <a:buFont typeface="Courier New" panose="02070309020205020404" pitchFamily="49" charset="0"/>
            <a:buChar char="o"/>
          </a:pPr>
          <a:r>
            <a:rPr lang="ru-RU" sz="2400" dirty="0" err="1"/>
            <a:t>низямский</a:t>
          </a:r>
          <a:r>
            <a:rPr lang="ru-RU" sz="2400" dirty="0"/>
            <a:t> (переходный).</a:t>
          </a:r>
        </a:p>
      </dgm:t>
    </dgm:pt>
    <dgm:pt modelId="{152C5C62-6C28-4622-98E4-6959765292BD}" type="parTrans" cxnId="{5BCE083A-A694-4259-8E00-E1280550F4E5}">
      <dgm:prSet/>
      <dgm:spPr/>
      <dgm:t>
        <a:bodyPr/>
        <a:lstStyle/>
        <a:p>
          <a:endParaRPr lang="ru-RU"/>
        </a:p>
      </dgm:t>
    </dgm:pt>
    <dgm:pt modelId="{A52DF15E-4115-4761-B292-716480C2D30F}" type="sibTrans" cxnId="{5BCE083A-A694-4259-8E00-E1280550F4E5}">
      <dgm:prSet/>
      <dgm:spPr/>
      <dgm:t>
        <a:bodyPr/>
        <a:lstStyle/>
        <a:p>
          <a:endParaRPr lang="ru-RU"/>
        </a:p>
      </dgm:t>
    </dgm:pt>
    <dgm:pt modelId="{0973F935-A265-4251-A02C-832850B243ED}">
      <dgm:prSet phldrT="[Текст]" custT="1"/>
      <dgm:spPr/>
      <dgm:t>
        <a:bodyPr/>
        <a:lstStyle/>
        <a:p>
          <a:r>
            <a:rPr lang="ru-RU" sz="2800" b="1" dirty="0"/>
            <a:t>Восточная</a:t>
          </a:r>
          <a:r>
            <a:rPr lang="ru-RU" sz="2800" dirty="0"/>
            <a:t>               группа. </a:t>
          </a:r>
          <a:r>
            <a:rPr lang="ru-RU" sz="3600" b="1" dirty="0" err="1">
              <a:solidFill>
                <a:srgbClr val="FF0000"/>
              </a:solidFill>
            </a:rPr>
            <a:t>Ваховский</a:t>
          </a:r>
          <a:r>
            <a:rPr lang="ru-RU" sz="3600" b="1" dirty="0">
              <a:solidFill>
                <a:srgbClr val="FF0000"/>
              </a:solidFill>
            </a:rPr>
            <a:t>. Сургутский.</a:t>
          </a:r>
          <a:endParaRPr lang="ru-RU" sz="3600" b="1" i="1" dirty="0">
            <a:solidFill>
              <a:srgbClr val="FF0000"/>
            </a:solidFill>
            <a:effectLst/>
          </a:endParaRPr>
        </a:p>
      </dgm:t>
    </dgm:pt>
    <dgm:pt modelId="{20C27147-9383-4435-98FC-0A54372BB22D}" type="parTrans" cxnId="{62AF5D4D-CDAA-49DE-AD90-8FC748B03D23}">
      <dgm:prSet/>
      <dgm:spPr/>
      <dgm:t>
        <a:bodyPr/>
        <a:lstStyle/>
        <a:p>
          <a:endParaRPr lang="ru-RU"/>
        </a:p>
      </dgm:t>
    </dgm:pt>
    <dgm:pt modelId="{A63598F9-F51D-4746-A2C1-F6F6EA87E6BF}" type="sibTrans" cxnId="{62AF5D4D-CDAA-49DE-AD90-8FC748B03D23}">
      <dgm:prSet/>
      <dgm:spPr/>
      <dgm:t>
        <a:bodyPr/>
        <a:lstStyle/>
        <a:p>
          <a:endParaRPr lang="ru-RU"/>
        </a:p>
      </dgm:t>
    </dgm:pt>
    <dgm:pt modelId="{E1A99F38-F922-4BEB-8D21-B41FEA858EE1}">
      <dgm:prSet phldrT="[Текст]" custT="1"/>
      <dgm:spPr/>
      <dgm:t>
        <a:bodyPr/>
        <a:lstStyle/>
        <a:p>
          <a:r>
            <a:rPr lang="ru-RU" sz="2800" b="1" dirty="0"/>
            <a:t>Южная</a:t>
          </a:r>
          <a:r>
            <a:rPr lang="ru-RU" sz="2800" dirty="0"/>
            <a:t> группа — вымерла в XX веке. </a:t>
          </a:r>
          <a:r>
            <a:rPr lang="ru-RU" sz="2800" b="1" dirty="0">
              <a:solidFill>
                <a:srgbClr val="FF0000"/>
              </a:solidFill>
            </a:rPr>
            <a:t>Иртышский и обский диалекты</a:t>
          </a:r>
          <a:r>
            <a:rPr lang="ru-RU" sz="2800" dirty="0"/>
            <a:t>.</a:t>
          </a:r>
          <a:endParaRPr lang="ru-RU" sz="2800" i="1" dirty="0">
            <a:solidFill>
              <a:srgbClr val="FF0000"/>
            </a:solidFill>
            <a:effectLst/>
          </a:endParaRPr>
        </a:p>
      </dgm:t>
    </dgm:pt>
    <dgm:pt modelId="{28996CEA-3C72-49C9-AB98-C9A0D2C4C1DA}" type="parTrans" cxnId="{0F84C404-EE1A-4002-8F97-5F6CC89BC04A}">
      <dgm:prSet/>
      <dgm:spPr/>
      <dgm:t>
        <a:bodyPr/>
        <a:lstStyle/>
        <a:p>
          <a:endParaRPr lang="ru-RU"/>
        </a:p>
      </dgm:t>
    </dgm:pt>
    <dgm:pt modelId="{5C369EF9-67E6-4324-92E0-E29F8F5063FE}" type="sibTrans" cxnId="{0F84C404-EE1A-4002-8F97-5F6CC89BC04A}">
      <dgm:prSet/>
      <dgm:spPr/>
      <dgm:t>
        <a:bodyPr/>
        <a:lstStyle/>
        <a:p>
          <a:endParaRPr lang="ru-RU"/>
        </a:p>
      </dgm:t>
    </dgm:pt>
    <dgm:pt modelId="{14DE16F0-5580-4FBE-834A-B8EEE4E4E103}" type="pres">
      <dgm:prSet presAssocID="{EB667385-A885-480D-ACEE-A7061914381B}" presName="composite" presStyleCnt="0">
        <dgm:presLayoutVars>
          <dgm:chMax val="1"/>
          <dgm:dir/>
          <dgm:resizeHandles val="exact"/>
        </dgm:presLayoutVars>
      </dgm:prSet>
      <dgm:spPr/>
    </dgm:pt>
    <dgm:pt modelId="{BAB4CE99-0BFA-43F8-8009-480787E005B7}" type="pres">
      <dgm:prSet presAssocID="{F5F94A09-33F2-44F8-B4A9-C852C23160E5}" presName="roof" presStyleLbl="dkBgShp" presStyleIdx="0" presStyleCnt="2" custScaleY="97316"/>
      <dgm:spPr/>
    </dgm:pt>
    <dgm:pt modelId="{886B2E40-D21B-4BB9-94BB-1525DFA5BBCC}" type="pres">
      <dgm:prSet presAssocID="{F5F94A09-33F2-44F8-B4A9-C852C23160E5}" presName="pillars" presStyleCnt="0"/>
      <dgm:spPr/>
    </dgm:pt>
    <dgm:pt modelId="{E0369151-B59C-40D8-9B2E-FB7F03F31DE4}" type="pres">
      <dgm:prSet presAssocID="{F5F94A09-33F2-44F8-B4A9-C852C23160E5}" presName="pillar1" presStyleLbl="node1" presStyleIdx="0" presStyleCnt="3" custScaleX="140589">
        <dgm:presLayoutVars>
          <dgm:bulletEnabled val="1"/>
        </dgm:presLayoutVars>
      </dgm:prSet>
      <dgm:spPr/>
    </dgm:pt>
    <dgm:pt modelId="{76CCE6A5-218B-4C1A-ACDC-CA3B78981896}" type="pres">
      <dgm:prSet presAssocID="{0973F935-A265-4251-A02C-832850B243ED}" presName="pillarX" presStyleLbl="node1" presStyleIdx="1" presStyleCnt="3" custLinFactNeighborX="2548" custLinFactNeighborY="2271">
        <dgm:presLayoutVars>
          <dgm:bulletEnabled val="1"/>
        </dgm:presLayoutVars>
      </dgm:prSet>
      <dgm:spPr/>
    </dgm:pt>
    <dgm:pt modelId="{26BB3864-1237-45DA-B91E-23B7DC9B15E4}" type="pres">
      <dgm:prSet presAssocID="{E1A99F38-F922-4BEB-8D21-B41FEA858EE1}" presName="pillarX" presStyleLbl="node1" presStyleIdx="2" presStyleCnt="3">
        <dgm:presLayoutVars>
          <dgm:bulletEnabled val="1"/>
        </dgm:presLayoutVars>
      </dgm:prSet>
      <dgm:spPr/>
    </dgm:pt>
    <dgm:pt modelId="{BA1A0944-0E84-4D7C-8D19-FA46A87ADD76}" type="pres">
      <dgm:prSet presAssocID="{F5F94A09-33F2-44F8-B4A9-C852C23160E5}" presName="base" presStyleLbl="dkBgShp" presStyleIdx="1" presStyleCnt="2"/>
      <dgm:spPr/>
    </dgm:pt>
  </dgm:ptLst>
  <dgm:cxnLst>
    <dgm:cxn modelId="{0F84C404-EE1A-4002-8F97-5F6CC89BC04A}" srcId="{F5F94A09-33F2-44F8-B4A9-C852C23160E5}" destId="{E1A99F38-F922-4BEB-8D21-B41FEA858EE1}" srcOrd="2" destOrd="0" parTransId="{28996CEA-3C72-49C9-AB98-C9A0D2C4C1DA}" sibTransId="{5C369EF9-67E6-4324-92E0-E29F8F5063FE}"/>
    <dgm:cxn modelId="{307D3206-8A17-4465-A0E7-A6D98A6493EA}" srcId="{EB667385-A885-480D-ACEE-A7061914381B}" destId="{F5F94A09-33F2-44F8-B4A9-C852C23160E5}" srcOrd="0" destOrd="0" parTransId="{D585D967-E9BE-463C-8DE4-AA137323E143}" sibTransId="{5CA25C68-968D-4494-A08B-0D75FEB0D3EC}"/>
    <dgm:cxn modelId="{5BCE083A-A694-4259-8E00-E1280550F4E5}" srcId="{F5F94A09-33F2-44F8-B4A9-C852C23160E5}" destId="{7C8F9127-7994-4AE4-A5FE-D4AA2B6BB550}" srcOrd="0" destOrd="0" parTransId="{152C5C62-6C28-4622-98E4-6959765292BD}" sibTransId="{A52DF15E-4115-4761-B292-716480C2D30F}"/>
    <dgm:cxn modelId="{62AF5D4D-CDAA-49DE-AD90-8FC748B03D23}" srcId="{F5F94A09-33F2-44F8-B4A9-C852C23160E5}" destId="{0973F935-A265-4251-A02C-832850B243ED}" srcOrd="1" destOrd="0" parTransId="{20C27147-9383-4435-98FC-0A54372BB22D}" sibTransId="{A63598F9-F51D-4746-A2C1-F6F6EA87E6BF}"/>
    <dgm:cxn modelId="{93791E75-7D7F-4938-85B2-8BBCA673F149}" type="presOf" srcId="{7C8F9127-7994-4AE4-A5FE-D4AA2B6BB550}" destId="{E0369151-B59C-40D8-9B2E-FB7F03F31DE4}" srcOrd="0" destOrd="0" presId="urn:microsoft.com/office/officeart/2005/8/layout/hList3"/>
    <dgm:cxn modelId="{D28A418C-C559-4B4F-B839-61F52107EA8D}" type="presOf" srcId="{0973F935-A265-4251-A02C-832850B243ED}" destId="{76CCE6A5-218B-4C1A-ACDC-CA3B78981896}" srcOrd="0" destOrd="0" presId="urn:microsoft.com/office/officeart/2005/8/layout/hList3"/>
    <dgm:cxn modelId="{7CA48EB2-D06E-44F1-B352-8B92C52D6821}" type="presOf" srcId="{F5F94A09-33F2-44F8-B4A9-C852C23160E5}" destId="{BAB4CE99-0BFA-43F8-8009-480787E005B7}" srcOrd="0" destOrd="0" presId="urn:microsoft.com/office/officeart/2005/8/layout/hList3"/>
    <dgm:cxn modelId="{2ADB9FCF-E814-427D-A3FF-9A12EDDF44DE}" type="presOf" srcId="{EB667385-A885-480D-ACEE-A7061914381B}" destId="{14DE16F0-5580-4FBE-834A-B8EEE4E4E103}" srcOrd="0" destOrd="0" presId="urn:microsoft.com/office/officeart/2005/8/layout/hList3"/>
    <dgm:cxn modelId="{B7A4C8EA-3095-4939-8C7F-DD034856C846}" type="presOf" srcId="{E1A99F38-F922-4BEB-8D21-B41FEA858EE1}" destId="{26BB3864-1237-45DA-B91E-23B7DC9B15E4}" srcOrd="0" destOrd="0" presId="urn:microsoft.com/office/officeart/2005/8/layout/hList3"/>
    <dgm:cxn modelId="{92E6DE7A-54F7-4C1C-A2B8-5458B7A22162}" type="presParOf" srcId="{14DE16F0-5580-4FBE-834A-B8EEE4E4E103}" destId="{BAB4CE99-0BFA-43F8-8009-480787E005B7}" srcOrd="0" destOrd="0" presId="urn:microsoft.com/office/officeart/2005/8/layout/hList3"/>
    <dgm:cxn modelId="{3F9AEC4E-1EC8-4A2D-9170-C2038FBF338A}" type="presParOf" srcId="{14DE16F0-5580-4FBE-834A-B8EEE4E4E103}" destId="{886B2E40-D21B-4BB9-94BB-1525DFA5BBCC}" srcOrd="1" destOrd="0" presId="urn:microsoft.com/office/officeart/2005/8/layout/hList3"/>
    <dgm:cxn modelId="{3FBAC1EB-2112-4DBF-982C-9D2A0E1A2CD6}" type="presParOf" srcId="{886B2E40-D21B-4BB9-94BB-1525DFA5BBCC}" destId="{E0369151-B59C-40D8-9B2E-FB7F03F31DE4}" srcOrd="0" destOrd="0" presId="urn:microsoft.com/office/officeart/2005/8/layout/hList3"/>
    <dgm:cxn modelId="{5C7D225D-435B-4ACE-B7CE-3B4F451BFDB7}" type="presParOf" srcId="{886B2E40-D21B-4BB9-94BB-1525DFA5BBCC}" destId="{76CCE6A5-218B-4C1A-ACDC-CA3B78981896}" srcOrd="1" destOrd="0" presId="urn:microsoft.com/office/officeart/2005/8/layout/hList3"/>
    <dgm:cxn modelId="{28A5609C-D6E2-4F96-8B77-4D409D5D7DE0}" type="presParOf" srcId="{886B2E40-D21B-4BB9-94BB-1525DFA5BBCC}" destId="{26BB3864-1237-45DA-B91E-23B7DC9B15E4}" srcOrd="2" destOrd="0" presId="urn:microsoft.com/office/officeart/2005/8/layout/hList3"/>
    <dgm:cxn modelId="{3E4C541F-6E63-4AA5-B6BF-FA3318BE8673}" type="presParOf" srcId="{14DE16F0-5580-4FBE-834A-B8EEE4E4E103}" destId="{BA1A0944-0E84-4D7C-8D19-FA46A87ADD7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4CE99-0BFA-43F8-8009-480787E005B7}">
      <dsp:nvSpPr>
        <dsp:cNvPr id="0" name=""/>
        <dsp:cNvSpPr/>
      </dsp:nvSpPr>
      <dsp:spPr>
        <a:xfrm>
          <a:off x="0" y="95663"/>
          <a:ext cx="10920412" cy="1356133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i="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Диалекты отражают культуру и традиции</a:t>
          </a:r>
          <a:endParaRPr lang="ru-RU" sz="3600" i="0" kern="1200" dirty="0"/>
        </a:p>
      </dsp:txBody>
      <dsp:txXfrm>
        <a:off x="0" y="95663"/>
        <a:ext cx="10920412" cy="1356133"/>
      </dsp:txXfrm>
    </dsp:sp>
    <dsp:sp modelId="{E0369151-B59C-40D8-9B2E-FB7F03F31DE4}">
      <dsp:nvSpPr>
        <dsp:cNvPr id="0" name=""/>
        <dsp:cNvSpPr/>
      </dsp:nvSpPr>
      <dsp:spPr>
        <a:xfrm>
          <a:off x="520" y="1939349"/>
          <a:ext cx="3769517" cy="305900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</a:t>
          </a:r>
          <a:r>
            <a:rPr lang="ru-RU" sz="3600" b="1" i="1" kern="1200" dirty="0">
              <a:solidFill>
                <a:srgbClr val="FF0000"/>
              </a:solidFill>
              <a:effectLst/>
            </a:rPr>
            <a:t>Лексика </a:t>
          </a:r>
          <a:r>
            <a:rPr lang="ru-RU" sz="2900" b="1" kern="1200" dirty="0"/>
            <a:t>Особенности природы и климата Хозяйственный уклад</a:t>
          </a:r>
          <a:r>
            <a:rPr lang="ru-RU" sz="2900" kern="1200" dirty="0"/>
            <a:t>. </a:t>
          </a:r>
          <a:r>
            <a:rPr lang="ru-RU" sz="2900" b="1" kern="1200" dirty="0"/>
            <a:t>Обряды и верования</a:t>
          </a:r>
          <a:r>
            <a:rPr lang="ru-RU" sz="2900" kern="1200" dirty="0"/>
            <a:t>. </a:t>
          </a:r>
        </a:p>
      </dsp:txBody>
      <dsp:txXfrm>
        <a:off x="520" y="1939349"/>
        <a:ext cx="3769517" cy="3059007"/>
      </dsp:txXfrm>
    </dsp:sp>
    <dsp:sp modelId="{76CCE6A5-218B-4C1A-ACDC-CA3B78981896}">
      <dsp:nvSpPr>
        <dsp:cNvPr id="0" name=""/>
        <dsp:cNvSpPr/>
      </dsp:nvSpPr>
      <dsp:spPr>
        <a:xfrm>
          <a:off x="3785265" y="1976283"/>
          <a:ext cx="3075141" cy="298477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1" i="1" kern="1200" dirty="0">
              <a:solidFill>
                <a:srgbClr val="FF0000"/>
              </a:solidFill>
              <a:effectLst/>
            </a:rPr>
            <a:t>Фонетика и грамматика</a:t>
          </a:r>
          <a:r>
            <a:rPr lang="ru-RU" sz="3600" i="1" kern="1200" dirty="0">
              <a:solidFill>
                <a:srgbClr val="FF0000"/>
              </a:solidFill>
              <a:effectLst/>
            </a:rPr>
            <a:t> </a:t>
          </a:r>
        </a:p>
      </dsp:txBody>
      <dsp:txXfrm>
        <a:off x="3785265" y="1976283"/>
        <a:ext cx="3075141" cy="2984773"/>
      </dsp:txXfrm>
    </dsp:sp>
    <dsp:sp modelId="{26BB3864-1237-45DA-B91E-23B7DC9B15E4}">
      <dsp:nvSpPr>
        <dsp:cNvPr id="0" name=""/>
        <dsp:cNvSpPr/>
      </dsp:nvSpPr>
      <dsp:spPr>
        <a:xfrm>
          <a:off x="6845179" y="1930110"/>
          <a:ext cx="4074712" cy="307748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>
              <a:solidFill>
                <a:srgbClr val="FF0000"/>
              </a:solidFill>
              <a:effectLst/>
            </a:rPr>
            <a:t>Фразеологизмы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>
              <a:solidFill>
                <a:srgbClr val="FF0000"/>
              </a:solidFill>
              <a:effectLst/>
            </a:rPr>
            <a:t>и устойчивые выражения</a:t>
          </a:r>
          <a:r>
            <a:rPr lang="ru-RU" sz="3200" i="1" kern="1200" dirty="0">
              <a:solidFill>
                <a:srgbClr val="FF0000"/>
              </a:solidFill>
              <a:effectLst/>
            </a:rPr>
            <a:t> </a:t>
          </a:r>
        </a:p>
      </dsp:txBody>
      <dsp:txXfrm>
        <a:off x="6845179" y="1930110"/>
        <a:ext cx="4074712" cy="3077483"/>
      </dsp:txXfrm>
    </dsp:sp>
    <dsp:sp modelId="{BA1A0944-0E84-4D7C-8D19-FA46A87ADD76}">
      <dsp:nvSpPr>
        <dsp:cNvPr id="0" name=""/>
        <dsp:cNvSpPr/>
      </dsp:nvSpPr>
      <dsp:spPr>
        <a:xfrm>
          <a:off x="0" y="5265146"/>
          <a:ext cx="10920412" cy="405717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B4CE99-0BFA-43F8-8009-480787E005B7}">
      <dsp:nvSpPr>
        <dsp:cNvPr id="0" name=""/>
        <dsp:cNvSpPr/>
      </dsp:nvSpPr>
      <dsp:spPr>
        <a:xfrm>
          <a:off x="0" y="11293"/>
          <a:ext cx="10047287" cy="1637893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b="1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Диалекты хантыйского народа.       </a:t>
          </a:r>
          <a:r>
            <a:rPr lang="ru-RU" sz="2800" b="1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Р</a:t>
          </a:r>
          <a:r>
            <a:rPr lang="ru-RU" sz="2800" kern="1200" dirty="0"/>
            <a:t>азличия между некоторыми диалектами настолько велики, что их можно считать отдельными языками</a:t>
          </a:r>
          <a:r>
            <a:rPr lang="ru-RU" sz="4400" kern="1200" dirty="0"/>
            <a:t>.</a:t>
          </a:r>
          <a:endParaRPr lang="ru-RU" sz="4400" i="0" kern="1200" dirty="0">
            <a:solidFill>
              <a:schemeClr val="bg1"/>
            </a:solidFill>
          </a:endParaRPr>
        </a:p>
      </dsp:txBody>
      <dsp:txXfrm>
        <a:off x="0" y="11293"/>
        <a:ext cx="10047287" cy="1637893"/>
      </dsp:txXfrm>
    </dsp:sp>
    <dsp:sp modelId="{E0369151-B59C-40D8-9B2E-FB7F03F31DE4}">
      <dsp:nvSpPr>
        <dsp:cNvPr id="0" name=""/>
        <dsp:cNvSpPr/>
      </dsp:nvSpPr>
      <dsp:spPr>
        <a:xfrm>
          <a:off x="2600" y="1671774"/>
          <a:ext cx="4145192" cy="35344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800" b="1" kern="1200" dirty="0"/>
            <a:t>Северная (западная)</a:t>
          </a:r>
          <a:r>
            <a:rPr lang="ru-RU" sz="2800" kern="1200" dirty="0"/>
            <a:t>           группа. </a:t>
          </a:r>
          <a:r>
            <a:rPr lang="ru-RU" sz="3200" b="1" kern="1200" dirty="0" err="1">
              <a:solidFill>
                <a:srgbClr val="FF0000"/>
              </a:solidFill>
            </a:rPr>
            <a:t>Северохантыйский</a:t>
          </a:r>
          <a:r>
            <a:rPr lang="ru-RU" sz="4400" kern="1200" dirty="0"/>
            <a:t> </a:t>
          </a:r>
          <a:r>
            <a:rPr lang="ru-RU" sz="2400" kern="1200" dirty="0"/>
            <a:t>(</a:t>
          </a:r>
          <a:r>
            <a:rPr lang="ru-RU" sz="2400" kern="1200" dirty="0" err="1"/>
            <a:t>казымский</a:t>
          </a:r>
          <a:r>
            <a:rPr lang="ru-RU" sz="2400" kern="1200" dirty="0"/>
            <a:t>;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SzPts val="1000"/>
            <a:buFont typeface="Courier New" panose="02070309020205020404" pitchFamily="49" charset="0"/>
            <a:buNone/>
          </a:pPr>
          <a:r>
            <a:rPr lang="ru-RU" sz="2400" kern="1200" dirty="0"/>
            <a:t>шурышкарский (включая </a:t>
          </a:r>
          <a:r>
            <a:rPr lang="ru-RU" sz="2400" kern="1200" dirty="0" err="1"/>
            <a:t>сынский</a:t>
          </a:r>
          <a:r>
            <a:rPr lang="ru-RU" sz="2400" kern="1200" dirty="0"/>
            <a:t> говор);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SzPts val="1000"/>
            <a:buFont typeface="Courier New" panose="02070309020205020404" pitchFamily="49" charset="0"/>
            <a:buNone/>
          </a:pPr>
          <a:r>
            <a:rPr lang="ru-RU" sz="2400" kern="1200" dirty="0"/>
            <a:t>приуральский (обдорский);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SzPts val="1000"/>
            <a:buFont typeface="Courier New" panose="02070309020205020404" pitchFamily="49" charset="0"/>
            <a:buNone/>
          </a:pPr>
          <a:r>
            <a:rPr lang="ru-RU" sz="2400" kern="1200" dirty="0" err="1"/>
            <a:t>низямский</a:t>
          </a:r>
          <a:r>
            <a:rPr lang="ru-RU" sz="2400" kern="1200" dirty="0"/>
            <a:t> (переходный).</a:t>
          </a:r>
        </a:p>
      </dsp:txBody>
      <dsp:txXfrm>
        <a:off x="2600" y="1671774"/>
        <a:ext cx="4145192" cy="3534441"/>
      </dsp:txXfrm>
    </dsp:sp>
    <dsp:sp modelId="{76CCE6A5-218B-4C1A-ACDC-CA3B78981896}">
      <dsp:nvSpPr>
        <dsp:cNvPr id="0" name=""/>
        <dsp:cNvSpPr/>
      </dsp:nvSpPr>
      <dsp:spPr>
        <a:xfrm>
          <a:off x="4222919" y="1752041"/>
          <a:ext cx="2948447" cy="35344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Восточная</a:t>
          </a:r>
          <a:r>
            <a:rPr lang="ru-RU" sz="2800" kern="1200" dirty="0"/>
            <a:t>               группа. </a:t>
          </a:r>
          <a:r>
            <a:rPr lang="ru-RU" sz="3600" b="1" kern="1200" dirty="0" err="1">
              <a:solidFill>
                <a:srgbClr val="FF0000"/>
              </a:solidFill>
            </a:rPr>
            <a:t>Ваховский</a:t>
          </a:r>
          <a:r>
            <a:rPr lang="ru-RU" sz="3600" b="1" kern="1200" dirty="0">
              <a:solidFill>
                <a:srgbClr val="FF0000"/>
              </a:solidFill>
            </a:rPr>
            <a:t>. Сургутский.</a:t>
          </a:r>
          <a:endParaRPr lang="ru-RU" sz="3600" b="1" i="1" kern="1200" dirty="0">
            <a:solidFill>
              <a:srgbClr val="FF0000"/>
            </a:solidFill>
            <a:effectLst/>
          </a:endParaRPr>
        </a:p>
      </dsp:txBody>
      <dsp:txXfrm>
        <a:off x="4222919" y="1752041"/>
        <a:ext cx="2948447" cy="3534441"/>
      </dsp:txXfrm>
    </dsp:sp>
    <dsp:sp modelId="{26BB3864-1237-45DA-B91E-23B7DC9B15E4}">
      <dsp:nvSpPr>
        <dsp:cNvPr id="0" name=""/>
        <dsp:cNvSpPr/>
      </dsp:nvSpPr>
      <dsp:spPr>
        <a:xfrm>
          <a:off x="7096239" y="1671774"/>
          <a:ext cx="2948447" cy="353444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Южная</a:t>
          </a:r>
          <a:r>
            <a:rPr lang="ru-RU" sz="2800" kern="1200" dirty="0"/>
            <a:t> группа — вымерла в XX веке. </a:t>
          </a:r>
          <a:r>
            <a:rPr lang="ru-RU" sz="2800" b="1" kern="1200" dirty="0">
              <a:solidFill>
                <a:srgbClr val="FF0000"/>
              </a:solidFill>
            </a:rPr>
            <a:t>Иртышский и обский диалекты</a:t>
          </a:r>
          <a:r>
            <a:rPr lang="ru-RU" sz="2800" kern="1200" dirty="0"/>
            <a:t>.</a:t>
          </a:r>
          <a:endParaRPr lang="ru-RU" sz="2800" i="1" kern="1200" dirty="0">
            <a:solidFill>
              <a:srgbClr val="FF0000"/>
            </a:solidFill>
            <a:effectLst/>
          </a:endParaRPr>
        </a:p>
      </dsp:txBody>
      <dsp:txXfrm>
        <a:off x="7096239" y="1671774"/>
        <a:ext cx="2948447" cy="3534441"/>
      </dsp:txXfrm>
    </dsp:sp>
    <dsp:sp modelId="{BA1A0944-0E84-4D7C-8D19-FA46A87ADD76}">
      <dsp:nvSpPr>
        <dsp:cNvPr id="0" name=""/>
        <dsp:cNvSpPr/>
      </dsp:nvSpPr>
      <dsp:spPr>
        <a:xfrm>
          <a:off x="0" y="5206215"/>
          <a:ext cx="10047287" cy="392715"/>
        </a:xfrm>
        <a:prstGeom prst="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36B772-7809-47E3-913D-FBEC0AC6D2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C42164-AE88-468D-9B0D-8FFADAEBB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DD429-E4A8-4EC3-8711-2516AC377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678877-E35A-4B80-AADA-C0F64919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91D950-349B-4B16-AB43-D63FD58C5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412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E3962-71BB-444A-9C6C-6315E999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89ED9E-9A00-436C-847E-9E2311794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D24D90-1F9C-4CEB-B5C5-6042D22D9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077C02-365F-4EEC-A53E-22B26DC8A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A06FCA-D260-4E47-AA62-A3A9794F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92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97671-8416-42E5-9063-DB5754452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87D5B9E-0BE6-4EEB-B49D-16F97801A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C3E0BD-F049-4C46-AA42-29166EF98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BA78AE-E1C9-4A39-BCC2-AA3A38133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499D17-A909-41C9-957C-2C425023C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13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95A4A-E0D1-49EF-8D3D-2AC0001CF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79B550-A8F0-414A-9C7A-860546E6C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05E021-8E02-498E-9E37-B82C24242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61E692-1A2B-4991-AF29-19D6DD52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79DCBF-18ED-4377-9638-F5B4FA956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D45811-BFA0-48E1-A496-4E54B290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838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5C9DA4-8EB2-40F5-8C27-3565B9F73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A608CC-6737-4CFB-AEF8-230E8F8ED0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07126B-D23B-4C34-8AA2-AD9023A74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586B47-63FD-4A17-BFC2-4B8A6D634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0CDBACD-457B-4E98-9FE2-3D44FE2D3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7BFAE0-8AEC-422F-8DD7-7DB2E24F5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B8195BA-F761-47FA-9AD0-4AB072982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431524-0990-40F5-A917-A541D7832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94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92FC58-806C-4151-B3E5-022F6641D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F01F63-583C-47AC-9B76-63F03EE60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354BCC9-BE87-49CA-B593-BE617179E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66BED3-A8D1-45D1-BAF5-B7E5DB02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490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2CD7A73-7BFE-408A-A759-AFDC9562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7E5346-B731-4CC4-8125-DD7B54E1A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B79327-A95D-49C6-8835-2D4B5EF1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58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C45BA-670D-4894-9A65-564D9CD00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BF2EFD-EB85-4DCA-9CA4-AFC2F5D5B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E4E21E-D468-42E8-98F0-2921CEC5A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858C4A-C716-45DB-ABCE-519396337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D5CE1E-19D9-4ADE-BC12-013DDB082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7F879D-5EC2-45F9-ADC2-4A167878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823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18E84-7B39-4DA4-8CFC-89AAB5E02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55614B-F287-48FE-826B-74F2B38B7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9E1B38-1982-4A68-A501-D22708035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C3ACD06-8407-4F84-BAE2-F5C2D1F9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48FC4C-A85C-4362-8580-8CBE00E16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2FCAFF-C5AC-4262-8BD7-A88DDABE9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59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784DD-D98C-453F-A633-B432F4207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E0E386-0291-45CA-AD39-4D205D60C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58E47A-F6B5-4938-ADEE-7295647FE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4975A6-A297-4C52-87E1-88527DF6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369612-8F52-4AF0-BF86-AF276B5F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83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8C9EDFA-AD38-4F96-916C-51C76B2925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BBA4A1-DCBF-4E24-9294-C9EDE5439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2B9B87-9C4F-4435-8502-1BCC571D5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0BBB7D-3427-4298-9263-F35ED157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21FC0B-2DC1-4FA0-9204-264CB225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440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A9578B-7995-4978-97B7-D9D10FEA2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2699D2-F2C8-4995-BE43-70A5A8802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13ED69-96B2-4383-B519-A7EB99EC4B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75A2B-CCD0-4EE7-A420-505251B8D36F}" type="datetimeFigureOut">
              <a:rPr lang="ru-RU" smtClean="0"/>
              <a:t>21.07.2026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D7D8CE-D52B-4337-B16B-2BC886DEB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03315B-EC48-4E4A-9952-940C93066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6622A-FEE3-4162-9E63-A40C18E3D5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40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75606"/>
            <a:ext cx="12191686" cy="685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8F2940-296A-472E-8DBD-260B207C22B2}"/>
              </a:ext>
            </a:extLst>
          </p:cNvPr>
          <p:cNvSpPr txBox="1"/>
          <p:nvPr/>
        </p:nvSpPr>
        <p:spPr>
          <a:xfrm>
            <a:off x="2027548" y="2239926"/>
            <a:ext cx="7920880" cy="175432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Диалектная речь, 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особенность и достояние народов России</a:t>
            </a:r>
            <a:endParaRPr lang="ru-RU" sz="3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4AA87E-6E97-4AB1-B046-39C14DEBFE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8F9ED"/>
              </a:clrFrom>
              <a:clrTo>
                <a:srgbClr val="F8F9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8270" y="4109728"/>
            <a:ext cx="4997510" cy="199900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28E69E6-8269-4C66-908C-CBA165AACBC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2737" y="287752"/>
            <a:ext cx="3099355" cy="1063362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632725" y="1351114"/>
            <a:ext cx="5291091" cy="773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Мероприятие для педагогов и школьников с ОВЗ</a:t>
            </a:r>
            <a:endParaRPr lang="ru-RU" dirty="0">
              <a:effectLst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75829" y="5789951"/>
            <a:ext cx="3528864" cy="773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Подготовила </a:t>
            </a:r>
            <a:r>
              <a:rPr lang="ru-RU" b="1" dirty="0">
                <a:effectLst/>
              </a:rPr>
              <a:t>учитель-логопед</a:t>
            </a:r>
          </a:p>
          <a:p>
            <a:r>
              <a:rPr lang="ru-RU" b="1" dirty="0" err="1"/>
              <a:t>Замфир</a:t>
            </a:r>
            <a:r>
              <a:rPr lang="ru-RU" b="1" dirty="0"/>
              <a:t> Марина Юрьевна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821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93"/>
            <a:ext cx="12191686" cy="685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1564" y="1376220"/>
            <a:ext cx="8266545" cy="3417454"/>
          </a:xfrm>
          <a:solidFill>
            <a:srgbClr val="FFFFFF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dirty="0"/>
              <a:t>Диалект (от греч. </a:t>
            </a:r>
            <a:r>
              <a:rPr lang="ru-RU" sz="3200" dirty="0" err="1"/>
              <a:t>διάλεκτος</a:t>
            </a:r>
            <a:r>
              <a:rPr lang="ru-RU" sz="3200" dirty="0"/>
              <a:t> — разговор, говор, наречие) — разновидность конкретного языка, которая </a:t>
            </a:r>
          </a:p>
          <a:p>
            <a:pPr marL="0" indent="0" algn="ctr">
              <a:buNone/>
            </a:pPr>
            <a:r>
              <a:rPr lang="ru-RU" sz="3200" dirty="0"/>
              <a:t>используется для общения людьми, </a:t>
            </a:r>
          </a:p>
          <a:p>
            <a:pPr marL="0" indent="0" algn="ctr">
              <a:buNone/>
            </a:pPr>
            <a:r>
              <a:rPr lang="ru-RU" sz="3200" dirty="0"/>
              <a:t>объединёнными общей территорией, </a:t>
            </a:r>
          </a:p>
          <a:p>
            <a:pPr marL="0" indent="0" algn="ctr">
              <a:buNone/>
            </a:pPr>
            <a:r>
              <a:rPr lang="ru-RU" sz="3200" dirty="0"/>
              <a:t>социальной или профессиональной </a:t>
            </a:r>
          </a:p>
          <a:p>
            <a:pPr marL="0" indent="0" algn="ctr">
              <a:buNone/>
            </a:pPr>
            <a:r>
              <a:rPr lang="ru-RU" sz="3200" dirty="0"/>
              <a:t>принадлежностью.</a:t>
            </a:r>
          </a:p>
          <a:p>
            <a:pPr marL="0" indent="0">
              <a:buNone/>
            </a:pP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49111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9971072-B9F4-4EEC-8586-F728428B43FE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155087599"/>
              </p:ext>
            </p:extLst>
          </p:nvPr>
        </p:nvGraphicFramePr>
        <p:xfrm>
          <a:off x="556884" y="454956"/>
          <a:ext cx="10920412" cy="579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0241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069C1-7614-4229-AD6C-676960AB8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9433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и особенности диалектов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89174F-1BCF-4A2A-A926-DF8C7B1E4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594" y="1278380"/>
            <a:ext cx="5237739" cy="118405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 виды диалектов</a:t>
            </a:r>
            <a:endParaRPr lang="ru-RU" sz="32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08BA9A7C-7104-4350-AFF4-3019F1CBB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ln w="38100"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Территориальные диалекты.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Социальные диалекты .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D46ECCC-9089-4242-8691-069A69F80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76333" y="1278380"/>
            <a:ext cx="6155472" cy="1226695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pPr algn="ctr"/>
            <a:endParaRPr lang="ru-RU" sz="3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 особенности 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диалектов</a:t>
            </a:r>
            <a:endParaRPr lang="ru-RU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1FB1D800-CA11-4308-BE04-BD85117271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469673" cy="3684588"/>
          </a:xfrm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Устная форма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Ограниченная сфера использования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Локализация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 стандартизации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 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Влияние литературного языка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 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51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1036" y="4293"/>
            <a:ext cx="12191686" cy="6853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58508-08E0-49BA-BC12-06742C050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B4EAC3-379B-415A-B1A9-D53EF8943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! Хантыйская - Без названия">
            <a:hlinkClick r:id="" action="ppaction://media"/>
          </p:cNvPr>
          <p:cNvPicPr>
            <a:picLocks noGrp="1" noChangeAspect="1"/>
          </p:cNvPicPr>
          <p:nvPr>
            <p:ph sz="half" idx="2"/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 out="2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938" y="2136775"/>
            <a:ext cx="487362" cy="487363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7688C620-E4C9-43EA-BAAD-7AA5CE663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B39EE0-E3D3-49AF-BFF1-4FA12C63E2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9B42FE-130D-4283-A628-A6C2A9B2AAE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4316" y="925613"/>
            <a:ext cx="3718882" cy="50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7408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2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9971072-B9F4-4EEC-8586-F728428B43FE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38209910"/>
              </p:ext>
            </p:extLst>
          </p:nvPr>
        </p:nvGraphicFramePr>
        <p:xfrm>
          <a:off x="1072356" y="827799"/>
          <a:ext cx="10047287" cy="5610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232A950-5833-4476-93AD-C2996E8DB2DE}"/>
              </a:ext>
            </a:extLst>
          </p:cNvPr>
          <p:cNvSpPr txBox="1"/>
          <p:nvPr/>
        </p:nvSpPr>
        <p:spPr>
          <a:xfrm>
            <a:off x="3980985" y="241491"/>
            <a:ext cx="6411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Исследование </a:t>
            </a:r>
            <a:r>
              <a:rPr lang="ru-RU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Идалии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Федотовой (НИУ ВШЭ, ИСП РАН)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3718432" y="4489509"/>
            <a:ext cx="1893455" cy="129309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33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686" cy="6853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130580-ADE9-4989-95E3-0B00C0A063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411" y="114012"/>
            <a:ext cx="7811177" cy="66299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822F76-6DF6-4FC0-8C15-151E366A45D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23" y="5457173"/>
            <a:ext cx="1435645" cy="115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45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F164A-B858-4B00-9092-B4C460E47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404" y="127402"/>
            <a:ext cx="9688016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1F376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асхождения между северным и восточным вариантами 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Таблица 23">
            <a:extLst>
              <a:ext uri="{FF2B5EF4-FFF2-40B4-BE49-F238E27FC236}">
                <a16:creationId xmlns:a16="http://schemas.microsoft.com/office/drawing/2014/main" id="{A192DCA3-EA53-4B18-9037-7DEE22EA798F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293504122"/>
              </p:ext>
            </p:extLst>
          </p:nvPr>
        </p:nvGraphicFramePr>
        <p:xfrm>
          <a:off x="851622" y="2699383"/>
          <a:ext cx="10925595" cy="37937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63611">
                  <a:extLst>
                    <a:ext uri="{9D8B030D-6E8A-4147-A177-3AD203B41FA5}">
                      <a16:colId xmlns:a16="http://schemas.microsoft.com/office/drawing/2014/main" val="4077500450"/>
                    </a:ext>
                  </a:extLst>
                </a:gridCol>
                <a:gridCol w="4424126">
                  <a:extLst>
                    <a:ext uri="{9D8B030D-6E8A-4147-A177-3AD203B41FA5}">
                      <a16:colId xmlns:a16="http://schemas.microsoft.com/office/drawing/2014/main" val="2258034381"/>
                    </a:ext>
                  </a:extLst>
                </a:gridCol>
                <a:gridCol w="4537858">
                  <a:extLst>
                    <a:ext uri="{9D8B030D-6E8A-4147-A177-3AD203B41FA5}">
                      <a16:colId xmlns:a16="http://schemas.microsoft.com/office/drawing/2014/main" val="2597740200"/>
                    </a:ext>
                  </a:extLst>
                </a:gridCol>
              </a:tblGrid>
              <a:tr h="1083053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Фонетика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8–9 гласных, гармонии нет.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11–15 гласных, гармония гласных;</a:t>
                      </a:r>
                    </a:p>
                    <a:p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407774"/>
                  </a:ext>
                </a:extLst>
              </a:tr>
              <a:tr h="1083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Морфология</a:t>
                      </a:r>
                    </a:p>
                    <a:p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 падежа, 1 форма прошедшего времени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около 8 падежей, 4 формы прошедшего времени глагола;</a:t>
                      </a:r>
                    </a:p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841903"/>
                  </a:ext>
                </a:extLst>
              </a:tr>
              <a:tr h="1416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Лексика</a:t>
                      </a:r>
                    </a:p>
                    <a:p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даже базовые слова (названия частей тела, действий, элементов ландшафта) часто не совпадают. Например, по-разному называются «дорога», «рука», «гора».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616667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29DA6011-059F-483C-A57C-74F12A6B153B}"/>
              </a:ext>
            </a:extLst>
          </p:cNvPr>
          <p:cNvGrpSpPr/>
          <p:nvPr/>
        </p:nvGrpSpPr>
        <p:grpSpPr>
          <a:xfrm>
            <a:off x="1237186" y="1825625"/>
            <a:ext cx="5130160" cy="731326"/>
            <a:chOff x="-42503" y="1838609"/>
            <a:chExt cx="4383627" cy="345699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D04A0C9-19CD-4ECF-BC0E-307EC0C67A83}"/>
                </a:ext>
              </a:extLst>
            </p:cNvPr>
            <p:cNvSpPr/>
            <p:nvPr/>
          </p:nvSpPr>
          <p:spPr>
            <a:xfrm>
              <a:off x="2721" y="1858243"/>
              <a:ext cx="4338403" cy="3437356"/>
            </a:xfrm>
            <a:prstGeom prst="rect">
              <a:avLst/>
            </a:prstGeom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C95907-BD3D-45A6-8764-5E42C83C590E}"/>
                </a:ext>
              </a:extLst>
            </p:cNvPr>
            <p:cNvSpPr txBox="1"/>
            <p:nvPr/>
          </p:nvSpPr>
          <p:spPr>
            <a:xfrm>
              <a:off x="-42503" y="1838609"/>
              <a:ext cx="4338403" cy="12273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800" b="1" kern="1200" dirty="0"/>
            </a:p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kern="1200" dirty="0"/>
                <a:t>Северная (западная)</a:t>
              </a:r>
              <a:r>
                <a:rPr lang="ru-RU" sz="2800" kern="1200" dirty="0"/>
                <a:t> группа. </a:t>
              </a:r>
              <a:r>
                <a:rPr lang="ru-RU" sz="3200" b="1" kern="1200" dirty="0" err="1">
                  <a:solidFill>
                    <a:srgbClr val="FF0000"/>
                  </a:solidFill>
                </a:rPr>
                <a:t>Северохантыйский</a:t>
              </a:r>
              <a:endParaRPr lang="ru-RU" sz="1400" kern="1200" dirty="0"/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9CF7D62-4785-46DF-AD5C-A613C98E6F85}"/>
              </a:ext>
            </a:extLst>
          </p:cNvPr>
          <p:cNvGrpSpPr/>
          <p:nvPr/>
        </p:nvGrpSpPr>
        <p:grpSpPr>
          <a:xfrm>
            <a:off x="7141116" y="1538868"/>
            <a:ext cx="4891050" cy="1018083"/>
            <a:chOff x="4419753" y="880123"/>
            <a:chExt cx="4891050" cy="449353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1DCBF7E0-8DB6-42C8-9841-3E63943D9D77}"/>
                </a:ext>
              </a:extLst>
            </p:cNvPr>
            <p:cNvSpPr/>
            <p:nvPr/>
          </p:nvSpPr>
          <p:spPr>
            <a:xfrm>
              <a:off x="4419753" y="880123"/>
              <a:ext cx="4690328" cy="4493538"/>
            </a:xfrm>
            <a:prstGeom prst="rect">
              <a:avLst/>
            </a:prstGeom>
          </p:spPr>
          <p:style>
            <a:lnRef idx="0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467FEC-D79A-451D-B301-3E43DFC1B6FE}"/>
                </a:ext>
              </a:extLst>
            </p:cNvPr>
            <p:cNvSpPr txBox="1"/>
            <p:nvPr/>
          </p:nvSpPr>
          <p:spPr>
            <a:xfrm>
              <a:off x="4419753" y="1936305"/>
              <a:ext cx="4891050" cy="17000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kern="1200" dirty="0"/>
                <a:t>Восточная</a:t>
              </a:r>
              <a:r>
                <a:rPr lang="ru-RU" sz="2800" kern="1200" dirty="0"/>
                <a:t>               группа. </a:t>
              </a:r>
              <a:r>
                <a:rPr lang="ru-RU" sz="3200" b="1" kern="1200" dirty="0" err="1">
                  <a:solidFill>
                    <a:srgbClr val="FF0000"/>
                  </a:solidFill>
                </a:rPr>
                <a:t>Ваховский</a:t>
              </a:r>
              <a:r>
                <a:rPr lang="ru-RU" sz="3200" b="1" kern="1200" dirty="0">
                  <a:solidFill>
                    <a:srgbClr val="FF0000"/>
                  </a:solidFill>
                </a:rPr>
                <a:t>. Сургутский</a:t>
              </a:r>
              <a:r>
                <a:rPr lang="ru-RU" sz="3600" b="1" kern="1200" dirty="0">
                  <a:solidFill>
                    <a:srgbClr val="FF0000"/>
                  </a:solidFill>
                </a:rPr>
                <a:t>.</a:t>
              </a:r>
              <a:endParaRPr lang="ru-RU" sz="3600" b="1" i="1" kern="1200" dirty="0">
                <a:solidFill>
                  <a:srgbClr val="FF0000"/>
                </a:solidFill>
                <a:effectLst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6D67AA0-D0DA-4BA5-B678-7892777E82A4}"/>
              </a:ext>
            </a:extLst>
          </p:cNvPr>
          <p:cNvSpPr txBox="1"/>
          <p:nvPr/>
        </p:nvSpPr>
        <p:spPr>
          <a:xfrm>
            <a:off x="3980985" y="241491"/>
            <a:ext cx="6411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Исследование </a:t>
            </a:r>
            <a:r>
              <a:rPr lang="ru-RU" sz="1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Идалии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Федотовой (НИУ ВШЭ, ИСП РАН)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332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7903BB0-88BB-4316-89B8-9D5F4387DB1D}"/>
              </a:ext>
            </a:extLst>
          </p:cNvPr>
          <p:cNvSpPr txBox="1"/>
          <p:nvPr/>
        </p:nvSpPr>
        <p:spPr>
          <a:xfrm>
            <a:off x="724830" y="1064547"/>
            <a:ext cx="11106614" cy="5110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Bef>
                <a:spcPts val="1500"/>
              </a:spcBef>
              <a:spcAft>
                <a:spcPts val="300"/>
              </a:spcAft>
            </a:pPr>
            <a:r>
              <a:rPr lang="ru-RU" sz="2800" b="1" i="1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Историческая классификация </a:t>
            </a:r>
          </a:p>
          <a:p>
            <a:pPr algn="ctr">
              <a:lnSpc>
                <a:spcPts val="1800"/>
              </a:lnSpc>
              <a:spcBef>
                <a:spcPts val="1500"/>
              </a:spcBef>
              <a:spcAft>
                <a:spcPts val="300"/>
              </a:spcAft>
            </a:pPr>
            <a:r>
              <a:rPr lang="ru-RU" sz="40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восточных </a:t>
            </a:r>
            <a:r>
              <a:rPr lang="ru-RU" sz="2800" b="1" i="1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диалектов</a:t>
            </a: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данным лингвистов (в т. ч. словаря Н. И. Терешкина), восточные диалекты включают: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Вах‑васюганское наречие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ваховские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говоры (район реки Вах — Нижневартовск,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Излучинск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васюганские говоры (севернее);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александровские говоры.</a:t>
            </a:r>
          </a:p>
          <a:p>
            <a:pPr marL="742950" lvl="1" indent="-28575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Сургутское наречие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(с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аганским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тром‑аганским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др. говорами).</a:t>
            </a: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Салымское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наречие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(южнее, встречается редко в Нижневартовском районе).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998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594439-DF3C-45B1-825D-924AEEB3DBDF}"/>
              </a:ext>
            </a:extLst>
          </p:cNvPr>
          <p:cNvSpPr txBox="1"/>
          <p:nvPr/>
        </p:nvSpPr>
        <p:spPr>
          <a:xfrm>
            <a:off x="2137707" y="540545"/>
            <a:ext cx="9196968" cy="530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500"/>
              </a:spcBef>
              <a:spcAft>
                <a:spcPts val="300"/>
              </a:spcAft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Северная (западная) группа</a:t>
            </a:r>
            <a:endParaRPr lang="ru-RU" sz="2800" b="1" i="1" dirty="0">
              <a:solidFill>
                <a:srgbClr val="2F5496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6A690D-5C4E-4FA3-93F0-6F74F600A383}"/>
              </a:ext>
            </a:extLst>
          </p:cNvPr>
          <p:cNvSpPr txBox="1"/>
          <p:nvPr/>
        </p:nvSpPr>
        <p:spPr>
          <a:xfrm>
            <a:off x="568712" y="1143615"/>
            <a:ext cx="11520065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216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Шурышкарское наречие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6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питлярский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диалект;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6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сынский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диалект;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216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куноватский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диалект.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Казымское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наречие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березово‑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тегинский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диалект;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усть‑казымский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диалект;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верхнеказымский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диалект.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Среднеобское наречие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(южная группа северных диалектов, несмотря на название):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шеркальский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диалект (единственный сохранившийся);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600"/>
              </a:spcBef>
              <a:spcAft>
                <a:spcPts val="6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ранее —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усть‑собский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усть‑полуйский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диалекты.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691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93"/>
            <a:ext cx="12191686" cy="685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6F6BFD-3F6F-423B-8343-9E9F2A1330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192" y="692696"/>
            <a:ext cx="3099355" cy="10633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1F96BD-82B5-470F-A130-226D41853B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416" y="89094"/>
            <a:ext cx="10513168" cy="674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17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FF9D19-93A1-4188-893D-46544C624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23" y="85743"/>
            <a:ext cx="11113959" cy="65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55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686" cy="685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157" y="7937"/>
            <a:ext cx="5334000" cy="734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033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686" cy="6853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5146" y="0"/>
            <a:ext cx="10287866" cy="667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9059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E54EA4-987C-482E-A8FA-5077D7694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58543"/>
            <a:ext cx="12087924" cy="6799457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FAE973C-3BC2-4188-8F15-F5AB8BD53146}"/>
              </a:ext>
            </a:extLst>
          </p:cNvPr>
          <p:cNvSpPr/>
          <p:nvPr/>
        </p:nvSpPr>
        <p:spPr>
          <a:xfrm>
            <a:off x="2325028" y="3211551"/>
            <a:ext cx="7437863" cy="196261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</a:t>
            </a:r>
            <a:r>
              <a:rPr lang="ru-RU" sz="4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хърашо</a:t>
            </a:r>
            <a:r>
              <a:rPr lang="ru-RU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4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абудет</a:t>
            </a:r>
            <a:r>
              <a:rPr lang="ru-RU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щёлучшь</a:t>
            </a:r>
            <a:r>
              <a:rPr lang="ru-RU" sz="4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"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7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686" cy="6853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2" name="Скругленный прямоугольник 1"/>
          <p:cNvSpPr/>
          <p:nvPr/>
        </p:nvSpPr>
        <p:spPr>
          <a:xfrm>
            <a:off x="1874982" y="1043709"/>
            <a:ext cx="8017163" cy="393469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>
                <a:solidFill>
                  <a:schemeClr val="tx1"/>
                </a:solidFill>
              </a:rPr>
              <a:t>Минутка поэзии</a:t>
            </a:r>
          </a:p>
        </p:txBody>
      </p:sp>
    </p:spTree>
    <p:extLst>
      <p:ext uri="{BB962C8B-B14F-4D97-AF65-F5344CB8AC3E}">
        <p14:creationId xmlns:p14="http://schemas.microsoft.com/office/powerpoint/2010/main" val="3045045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CFEAB5-9A6B-4B9B-884A-6984D275C6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6608" y="2029521"/>
            <a:ext cx="6690318" cy="4326674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186D5A9-B7B6-4B96-8BF9-026944385631}"/>
              </a:ext>
            </a:extLst>
          </p:cNvPr>
          <p:cNvSpPr/>
          <p:nvPr/>
        </p:nvSpPr>
        <p:spPr>
          <a:xfrm>
            <a:off x="892097" y="501805"/>
            <a:ext cx="10002643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Вятско</a:t>
            </a:r>
            <a:r>
              <a:rPr lang="ru-RU" sz="4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‑вологодский диалект (север) 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462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EAF328-D789-468F-A5F1-9E6A88F28C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8302" y="1573519"/>
            <a:ext cx="6960520" cy="4738071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C509CB9-B748-4FD7-9DA3-518D10EA92B5}"/>
              </a:ext>
            </a:extLst>
          </p:cNvPr>
          <p:cNvSpPr/>
          <p:nvPr/>
        </p:nvSpPr>
        <p:spPr>
          <a:xfrm>
            <a:off x="615175" y="546410"/>
            <a:ext cx="10961649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Рязанский говор (южно-русское  наречие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041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C6E50B0-E3DB-4860-A617-0AFB5C8D7FB6}"/>
              </a:ext>
            </a:extLst>
          </p:cNvPr>
          <p:cNvSpPr/>
          <p:nvPr/>
        </p:nvSpPr>
        <p:spPr>
          <a:xfrm>
            <a:off x="869794" y="356840"/>
            <a:ext cx="10002643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Архангельский (поморский) говор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E5B6331-0400-40E0-9C4F-1264AA5BF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9180" y="1416205"/>
            <a:ext cx="54102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815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CBF92F6B-7FF9-4247-8E75-17C8BE53E540}"/>
              </a:ext>
            </a:extLst>
          </p:cNvPr>
          <p:cNvSpPr/>
          <p:nvPr/>
        </p:nvSpPr>
        <p:spPr>
          <a:xfrm>
            <a:off x="869794" y="356840"/>
            <a:ext cx="10002643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Сибирско-старожильческий говор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5ECCBF0-8408-480F-9B19-25690F215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1698" y="1443038"/>
            <a:ext cx="8066770" cy="537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076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2241550"/>
            <a:ext cx="10515600" cy="20955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FF0000"/>
                </a:solidFill>
              </a:rPr>
              <a:t>Диалектные формы в поэзии — не просто «местные слова», а инструмент создания многослойного художественного мира, где язык становится мостом между традицией и современностью.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9252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92854E-0D0C-4C36-9CDB-3929BCE6D4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8303" y="94961"/>
            <a:ext cx="5235394" cy="66680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44708D-367E-4284-AC65-F09988A34E07}"/>
              </a:ext>
            </a:extLst>
          </p:cNvPr>
          <p:cNvSpPr txBox="1"/>
          <p:nvPr/>
        </p:nvSpPr>
        <p:spPr>
          <a:xfrm>
            <a:off x="1048214" y="2659786"/>
            <a:ext cx="1054905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"Кругла, а не луна, бела, а не бумага, с хвостиком, а не мышь"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254836" y="277091"/>
            <a:ext cx="2466109" cy="8589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</a:rPr>
              <a:t>Загадка</a:t>
            </a:r>
          </a:p>
        </p:txBody>
      </p:sp>
    </p:spTree>
    <p:extLst>
      <p:ext uri="{BB962C8B-B14F-4D97-AF65-F5344CB8AC3E}">
        <p14:creationId xmlns:p14="http://schemas.microsoft.com/office/powerpoint/2010/main" val="106851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34319F-6C0A-4967-815A-B378707CCA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2685" y="1204332"/>
            <a:ext cx="12283319" cy="477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85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686" cy="6853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76400" y="2733675"/>
            <a:ext cx="1051560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Чтобы  это  значило</a:t>
            </a:r>
            <a:r>
              <a:rPr lang="en-US" b="1" dirty="0"/>
              <a:t>?</a:t>
            </a:r>
            <a:endParaRPr lang="ru-RU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442036" y="397164"/>
            <a:ext cx="3269673" cy="8682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+mj-lt"/>
              </a:rPr>
              <a:t>ВИКТОРИНА</a:t>
            </a:r>
          </a:p>
        </p:txBody>
      </p:sp>
    </p:spTree>
    <p:extLst>
      <p:ext uri="{BB962C8B-B14F-4D97-AF65-F5344CB8AC3E}">
        <p14:creationId xmlns:p14="http://schemas.microsoft.com/office/powerpoint/2010/main" val="3719185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2DF2CE-ED68-40D2-A510-7987D0BF2C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78" y="4707561"/>
            <a:ext cx="2871439" cy="19153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6846888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i="0" dirty="0" err="1">
                <a:solidFill>
                  <a:srgbClr val="37404D"/>
                </a:solidFill>
                <a:effectLst/>
                <a:latin typeface="Roboto Slab"/>
              </a:rPr>
              <a:t>Шар</a:t>
            </a:r>
            <a:r>
              <a:rPr lang="ru-RU" b="1" i="0" dirty="0" err="1">
                <a:solidFill>
                  <a:srgbClr val="37404D"/>
                </a:solidFill>
                <a:effectLst/>
                <a:latin typeface="Roboto Slab"/>
              </a:rPr>
              <a:t>а</a:t>
            </a:r>
            <a:r>
              <a:rPr lang="ru-RU" sz="3600" b="1" i="0" dirty="0" err="1">
                <a:solidFill>
                  <a:srgbClr val="37404D"/>
                </a:solidFill>
                <a:effectLst/>
                <a:latin typeface="Roboto Slab"/>
              </a:rPr>
              <a:t>нка</a:t>
            </a:r>
            <a:endParaRPr lang="ru-RU" sz="3600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806498" y="183995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dirty="0">
                <a:solidFill>
                  <a:srgbClr val="37404D"/>
                </a:solidFill>
                <a:latin typeface="Roboto Slab"/>
              </a:rPr>
              <a:t>ШАРИК ИЗ ПЛАСТИЛИНА</a:t>
            </a:r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903142" y="2881315"/>
            <a:ext cx="8787161" cy="103276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МАЙСКИЙ ЖУК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D7D1A44-309A-48FF-996C-313F24DE712C}"/>
              </a:ext>
            </a:extLst>
          </p:cNvPr>
          <p:cNvSpPr/>
          <p:nvPr/>
        </p:nvSpPr>
        <p:spPr>
          <a:xfrm>
            <a:off x="1962615" y="426151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ССАДИНА НА КОЛЕНКЕ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6A9437E-9C71-4A1E-AE7F-50530F574C15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И</a:t>
            </a:r>
            <a:r>
              <a:rPr lang="ru-RU" sz="2800" b="1" dirty="0">
                <a:solidFill>
                  <a:srgbClr val="FF0000"/>
                </a:solidFill>
              </a:rPr>
              <a:t>ВАНОВСКАЯ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71224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4795838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i="0" dirty="0">
                <a:solidFill>
                  <a:srgbClr val="37404D"/>
                </a:solidFill>
                <a:effectLst/>
                <a:latin typeface="Roboto Slab"/>
              </a:rPr>
              <a:t>ГОНОБОБЕЛЬ</a:t>
            </a:r>
            <a:endParaRPr lang="ru-RU" sz="3600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806498" y="183995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dirty="0">
                <a:solidFill>
                  <a:srgbClr val="37404D"/>
                </a:solidFill>
                <a:latin typeface="Roboto Slab"/>
              </a:rPr>
              <a:t>ЧЕЛОВЕК С БОЛЬШИМ НОСОМ</a:t>
            </a:r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903142" y="2881315"/>
            <a:ext cx="8787161" cy="103276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ЯГОДА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D7D1A44-309A-48FF-996C-313F24DE712C}"/>
              </a:ext>
            </a:extLst>
          </p:cNvPr>
          <p:cNvSpPr/>
          <p:nvPr/>
        </p:nvSpPr>
        <p:spPr>
          <a:xfrm>
            <a:off x="1962615" y="426151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КОРОБКА ДЛЯ СОБИРАТЕЛЬСТВА ЧЕГО -ЛИБО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6A9437E-9C71-4A1E-AE7F-50530F574C15}"/>
              </a:ext>
            </a:extLst>
          </p:cNvPr>
          <p:cNvSpPr/>
          <p:nvPr/>
        </p:nvSpPr>
        <p:spPr>
          <a:xfrm>
            <a:off x="6523463" y="161237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И</a:t>
            </a:r>
            <a:r>
              <a:rPr lang="ru-RU" sz="2800" b="1" dirty="0">
                <a:solidFill>
                  <a:srgbClr val="FF0000"/>
                </a:solidFill>
              </a:rPr>
              <a:t>ВАНОВСКАЯ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67231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4795838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i="0" dirty="0">
                <a:solidFill>
                  <a:srgbClr val="37404D"/>
                </a:solidFill>
                <a:effectLst/>
                <a:latin typeface="Roboto Slab"/>
              </a:rPr>
              <a:t>ТЕНЯТО</a:t>
            </a:r>
            <a:endParaRPr lang="ru-RU" sz="3600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059367" y="1839952"/>
            <a:ext cx="9534293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dirty="0">
                <a:solidFill>
                  <a:srgbClr val="37404D"/>
                </a:solidFill>
                <a:latin typeface="Roboto Slab"/>
              </a:rPr>
              <a:t>СИТО</a:t>
            </a:r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011045" y="2980398"/>
            <a:ext cx="9630936" cy="103276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ПАУТИНА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D7D1A44-309A-48FF-996C-313F24DE712C}"/>
              </a:ext>
            </a:extLst>
          </p:cNvPr>
          <p:cNvSpPr/>
          <p:nvPr/>
        </p:nvSpPr>
        <p:spPr>
          <a:xfrm>
            <a:off x="1059367" y="4261511"/>
            <a:ext cx="9690410" cy="115798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БОЛЬНОЙ ЧЕЛОВЕК, 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РАВНОДУШНЫЙ КО ВСЕМУ, ПОЛНЫЙ БЕЗРАЗЛИЧИЯ </a:t>
            </a:r>
            <a:r>
              <a:rPr lang="ru-RU" sz="3200" b="1" dirty="0">
                <a:effectLst/>
                <a:ea typeface="Calibri" panose="020F0502020204030204" pitchFamily="34" charset="0"/>
              </a:rPr>
              <a:t>,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равнодушного ко всему.</a:t>
            </a:r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6A9437E-9C71-4A1E-AE7F-50530F574C15}"/>
              </a:ext>
            </a:extLst>
          </p:cNvPr>
          <p:cNvSpPr/>
          <p:nvPr/>
        </p:nvSpPr>
        <p:spPr>
          <a:xfrm>
            <a:off x="6523463" y="161237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И</a:t>
            </a:r>
            <a:r>
              <a:rPr lang="ru-RU" sz="2800" b="1" dirty="0">
                <a:solidFill>
                  <a:srgbClr val="FF0000"/>
                </a:solidFill>
              </a:rPr>
              <a:t>ВАНОВСКАЯ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37798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89250" y="646113"/>
            <a:ext cx="9302750" cy="1325562"/>
          </a:xfrm>
        </p:spPr>
        <p:txBody>
          <a:bodyPr/>
          <a:lstStyle/>
          <a:p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Что такое б</a:t>
            </a:r>
            <a:r>
              <a:rPr lang="en-US" b="1" i="0" dirty="0">
                <a:solidFill>
                  <a:srgbClr val="37404D"/>
                </a:solidFill>
                <a:effectLst/>
                <a:latin typeface="Roboto Slab"/>
              </a:rPr>
              <a:t>á</a:t>
            </a:r>
            <a:r>
              <a:rPr lang="ru-RU" b="1" i="0" dirty="0" err="1">
                <a:solidFill>
                  <a:srgbClr val="37404D"/>
                </a:solidFill>
                <a:effectLst/>
                <a:latin typeface="Roboto Slab"/>
              </a:rPr>
              <a:t>бьи</a:t>
            </a:r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 </a:t>
            </a:r>
            <a:r>
              <a:rPr lang="ru-RU" b="1" i="0" dirty="0" err="1">
                <a:solidFill>
                  <a:srgbClr val="37404D"/>
                </a:solidFill>
                <a:effectLst/>
                <a:latin typeface="Roboto Slab"/>
              </a:rPr>
              <a:t>спл</a:t>
            </a:r>
            <a:r>
              <a:rPr lang="en-US" b="1" i="0" dirty="0">
                <a:solidFill>
                  <a:srgbClr val="37404D"/>
                </a:solidFill>
                <a:effectLst/>
                <a:latin typeface="Roboto Slab"/>
              </a:rPr>
              <a:t>é</a:t>
            </a:r>
            <a:r>
              <a:rPr lang="ru-RU" b="1" i="0" dirty="0" err="1">
                <a:solidFill>
                  <a:srgbClr val="37404D"/>
                </a:solidFill>
                <a:effectLst/>
                <a:latin typeface="Roboto Slab"/>
              </a:rPr>
              <a:t>тни</a:t>
            </a:r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?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806498" y="1839951"/>
            <a:ext cx="8787161" cy="238636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Слухи, передаваемые инсайдерами женского пола</a:t>
            </a:r>
          </a:p>
          <a:p>
            <a:pPr algn="ctr"/>
            <a:r>
              <a:rPr lang="ru-RU" sz="1400" b="0" i="0" dirty="0">
                <a:solidFill>
                  <a:srgbClr val="77808C"/>
                </a:solidFill>
                <a:effectLst/>
                <a:latin typeface="Roboto Slab"/>
              </a:rPr>
              <a:t>Нет, это комнатное растение с мелкими листьями, растущими на длинных тонких стеблях-плетях, разновидность плюща</a:t>
            </a:r>
            <a:endParaRPr lang="ru-RU" sz="1400" dirty="0"/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895708" y="4455368"/>
            <a:ext cx="8787161" cy="227484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Цветочек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FA87CFE-1B2D-4D41-96A7-2DE0C08A325F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Курганская</a:t>
            </a:r>
            <a:r>
              <a:rPr lang="ru-RU" sz="2800" b="1" dirty="0">
                <a:solidFill>
                  <a:srgbClr val="FF0000"/>
                </a:solidFill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25496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89250" y="365125"/>
            <a:ext cx="9302750" cy="1325563"/>
          </a:xfrm>
        </p:spPr>
        <p:txBody>
          <a:bodyPr/>
          <a:lstStyle/>
          <a:p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Вал</a:t>
            </a:r>
            <a:r>
              <a:rPr lang="en-US" b="1" i="0" dirty="0">
                <a:solidFill>
                  <a:srgbClr val="37404D"/>
                </a:solidFill>
                <a:effectLst/>
                <a:latin typeface="Roboto Slab"/>
              </a:rPr>
              <a:t>á</a:t>
            </a:r>
            <a:r>
              <a:rPr lang="ru-RU" b="1" i="0" dirty="0" err="1">
                <a:solidFill>
                  <a:srgbClr val="37404D"/>
                </a:solidFill>
                <a:effectLst/>
                <a:latin typeface="Roboto Slab"/>
              </a:rPr>
              <a:t>ндаться</a:t>
            </a:r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 — это значит...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806498" y="1839951"/>
            <a:ext cx="8787161" cy="238636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4000" b="1" i="0" dirty="0">
                <a:solidFill>
                  <a:schemeClr val="tx1"/>
                </a:solidFill>
                <a:effectLst/>
                <a:latin typeface="Roboto Slab"/>
              </a:rPr>
              <a:t> </a:t>
            </a:r>
            <a:r>
              <a:rPr lang="ru-RU" sz="4000" b="1" dirty="0">
                <a:solidFill>
                  <a:schemeClr val="tx1"/>
                </a:solidFill>
              </a:rPr>
              <a:t>Ходить-бродить</a:t>
            </a:r>
            <a:endParaRPr lang="ru-RU" sz="4000" b="1" i="0" dirty="0">
              <a:solidFill>
                <a:schemeClr val="tx1"/>
              </a:solidFill>
              <a:effectLst/>
              <a:latin typeface="Roboto Slab"/>
            </a:endParaRP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r>
              <a:rPr lang="ru-RU" sz="3600" b="0" i="0" dirty="0">
                <a:solidFill>
                  <a:srgbClr val="77808C"/>
                </a:solidFill>
                <a:effectLst/>
                <a:latin typeface="Roboto Slab"/>
              </a:rPr>
              <a:t> </a:t>
            </a:r>
            <a:endParaRPr lang="ru-RU" sz="3600" dirty="0"/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962615" y="4493941"/>
            <a:ext cx="8787161" cy="227484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Что-то бестолково делать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F19C0EF-4063-4C86-BCF0-5373051E60B2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Курганская</a:t>
            </a:r>
            <a:r>
              <a:rPr lang="ru-RU" sz="2800" b="1" dirty="0">
                <a:solidFill>
                  <a:srgbClr val="FF0000"/>
                </a:solidFill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35138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89250" y="725488"/>
            <a:ext cx="9302750" cy="1325562"/>
          </a:xfrm>
        </p:spPr>
        <p:txBody>
          <a:bodyPr/>
          <a:lstStyle/>
          <a:p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Кто такая </a:t>
            </a:r>
            <a:r>
              <a:rPr lang="ru-RU" b="1" i="0" dirty="0" err="1">
                <a:solidFill>
                  <a:srgbClr val="37404D"/>
                </a:solidFill>
                <a:effectLst/>
                <a:latin typeface="Roboto Slab"/>
              </a:rPr>
              <a:t>беспелю́га</a:t>
            </a:r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??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806498" y="1839951"/>
            <a:ext cx="8787161" cy="2386361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4000" b="1" dirty="0">
              <a:solidFill>
                <a:schemeClr val="tx1"/>
              </a:solidFill>
              <a:latin typeface="Roboto Slab"/>
            </a:endParaRPr>
          </a:p>
          <a:p>
            <a:pPr algn="ctr"/>
            <a:r>
              <a:rPr lang="ru-RU" sz="4000" b="1" dirty="0">
                <a:solidFill>
                  <a:schemeClr val="tx1"/>
                </a:solidFill>
              </a:rPr>
              <a:t>Женщина без детей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962615" y="4493941"/>
            <a:ext cx="8787161" cy="2274849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Неумелая женщина, бесхозяйственная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357F8B-4588-486A-81A1-5DA3F632C1E7}"/>
              </a:ext>
            </a:extLst>
          </p:cNvPr>
          <p:cNvSpPr txBox="1"/>
          <p:nvPr/>
        </p:nvSpPr>
        <p:spPr>
          <a:xfrm>
            <a:off x="2252546" y="5262033"/>
            <a:ext cx="83411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b="1" i="0" u="none" strike="noStrike" dirty="0">
                <a:solidFill>
                  <a:srgbClr val="37404D"/>
                </a:solidFill>
                <a:effectLst/>
                <a:latin typeface="Roboto Slab"/>
              </a:rPr>
              <a:t>Неумелая женщина, бесхозяйственная</a:t>
            </a:r>
            <a:endParaRPr lang="ru-RU" sz="3200" b="1" i="0" u="none" strike="noStrike" dirty="0">
              <a:solidFill>
                <a:srgbClr val="000000"/>
              </a:solidFill>
              <a:effectLst/>
              <a:latin typeface="Roboto Slab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C90EE76-804C-4A4A-8E5A-3D1C5FE251B0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Курганская</a:t>
            </a:r>
            <a:r>
              <a:rPr lang="ru-RU" sz="2800" b="1" dirty="0">
                <a:solidFill>
                  <a:srgbClr val="FF0000"/>
                </a:solidFill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09781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62150" y="633413"/>
            <a:ext cx="10229850" cy="1325562"/>
          </a:xfrm>
        </p:spPr>
        <p:txBody>
          <a:bodyPr/>
          <a:lstStyle/>
          <a:p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Ребенок </a:t>
            </a:r>
            <a:r>
              <a:rPr lang="ru-RU" b="1" i="0" dirty="0" err="1">
                <a:solidFill>
                  <a:srgbClr val="37404D"/>
                </a:solidFill>
                <a:effectLst/>
                <a:latin typeface="Roboto Slab"/>
              </a:rPr>
              <a:t>уросливый</a:t>
            </a:r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 — это какой?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806498" y="183995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ВЗРОСЛЫЙ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903142" y="2881315"/>
            <a:ext cx="8787161" cy="103276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КАПРИЗНЫЙ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D7D1A44-309A-48FF-996C-313F24DE712C}"/>
              </a:ext>
            </a:extLst>
          </p:cNvPr>
          <p:cNvSpPr/>
          <p:nvPr/>
        </p:nvSpPr>
        <p:spPr>
          <a:xfrm>
            <a:off x="1962615" y="426151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КРАСИВЫЙ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D2AB60C-14C0-435E-81C0-EFC4D4B6EDF4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Курганская</a:t>
            </a:r>
            <a:r>
              <a:rPr lang="ru-RU" sz="2800" b="1" dirty="0">
                <a:solidFill>
                  <a:srgbClr val="FF0000"/>
                </a:solidFill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63816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62150" y="725488"/>
            <a:ext cx="10229850" cy="1325562"/>
          </a:xfrm>
        </p:spPr>
        <p:txBody>
          <a:bodyPr/>
          <a:lstStyle/>
          <a:p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Кому подарить </a:t>
            </a:r>
            <a:r>
              <a:rPr lang="ru-RU" b="1" i="0" dirty="0" err="1">
                <a:solidFill>
                  <a:srgbClr val="37404D"/>
                </a:solidFill>
                <a:effectLst/>
                <a:latin typeface="Roboto Slab"/>
              </a:rPr>
              <a:t>мя</a:t>
            </a:r>
            <a:r>
              <a:rPr lang="en-US" b="1" i="0" dirty="0">
                <a:solidFill>
                  <a:srgbClr val="37404D"/>
                </a:solidFill>
                <a:effectLst/>
                <a:latin typeface="Roboto Slab"/>
              </a:rPr>
              <a:t>ý</a:t>
            </a:r>
            <a:r>
              <a:rPr lang="ru-RU" b="1" i="0" dirty="0">
                <a:solidFill>
                  <a:srgbClr val="37404D"/>
                </a:solidFill>
                <a:effectLst/>
                <a:latin typeface="Roboto Slab"/>
              </a:rPr>
              <a:t>н-траву?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806498" y="183995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dirty="0">
                <a:solidFill>
                  <a:srgbClr val="37404D"/>
                </a:solidFill>
                <a:latin typeface="Roboto Slab"/>
              </a:rPr>
              <a:t>ЖЕНЕ</a:t>
            </a:r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903142" y="2881315"/>
            <a:ext cx="8787161" cy="103276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КОТУ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D7D1A44-309A-48FF-996C-313F24DE712C}"/>
              </a:ext>
            </a:extLst>
          </p:cNvPr>
          <p:cNvSpPr/>
          <p:nvPr/>
        </p:nvSpPr>
        <p:spPr>
          <a:xfrm>
            <a:off x="1962615" y="426151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СВЕКРОВИ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12132DC-884C-4CDF-972B-0B845E8C2F2E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Курганская</a:t>
            </a:r>
            <a:r>
              <a:rPr lang="ru-RU" sz="2800" b="1" dirty="0">
                <a:solidFill>
                  <a:srgbClr val="FF0000"/>
                </a:solidFill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94859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70200" y="655638"/>
            <a:ext cx="9321800" cy="13255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i="0" dirty="0">
                <a:solidFill>
                  <a:srgbClr val="37404D"/>
                </a:solidFill>
                <a:effectLst/>
                <a:latin typeface="Roboto Slab"/>
              </a:rPr>
              <a:t>Если муж хочет пирожков с </a:t>
            </a:r>
            <a:r>
              <a:rPr lang="ru-RU" b="1" i="1" dirty="0" err="1">
                <a:solidFill>
                  <a:srgbClr val="FF0000"/>
                </a:solidFill>
                <a:effectLst/>
                <a:latin typeface="Roboto Slab"/>
              </a:rPr>
              <a:t>кисляткой</a:t>
            </a:r>
            <a:r>
              <a:rPr lang="ru-RU" sz="3200" b="1" i="0" dirty="0">
                <a:solidFill>
                  <a:srgbClr val="37404D"/>
                </a:solidFill>
                <a:effectLst/>
                <a:latin typeface="Roboto Slab"/>
              </a:rPr>
              <a:t>, что туда нужно положить?</a:t>
            </a:r>
            <a:endParaRPr lang="ru-RU" sz="3200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903141" y="2259717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РЕВЕНЬ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903141" y="3408447"/>
            <a:ext cx="8787161" cy="103276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ЩАВЕЛЬ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D7D1A44-309A-48FF-996C-313F24DE712C}"/>
              </a:ext>
            </a:extLst>
          </p:cNvPr>
          <p:cNvSpPr/>
          <p:nvPr/>
        </p:nvSpPr>
        <p:spPr>
          <a:xfrm>
            <a:off x="1903142" y="4813656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КИСЛОЕ ВАРЕНЬЕ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865284E-BCC4-47F5-B05D-BDC57B7EE3CA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Курганская</a:t>
            </a:r>
            <a:r>
              <a:rPr lang="ru-RU" sz="2800" b="1" dirty="0">
                <a:solidFill>
                  <a:srgbClr val="FF0000"/>
                </a:solidFill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24981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62150" y="644525"/>
            <a:ext cx="10229850" cy="1325563"/>
          </a:xfrm>
        </p:spPr>
        <p:txBody>
          <a:bodyPr>
            <a:normAutofit/>
          </a:bodyPr>
          <a:lstStyle/>
          <a:p>
            <a:r>
              <a:rPr lang="ru-RU" sz="3600" b="1" i="0" dirty="0">
                <a:solidFill>
                  <a:srgbClr val="37404D"/>
                </a:solidFill>
                <a:effectLst/>
                <a:latin typeface="Roboto Slab"/>
              </a:rPr>
              <a:t>Что он у тебя плачет, дай ему </a:t>
            </a:r>
            <a:r>
              <a:rPr lang="ru-RU" b="1" i="1" dirty="0" err="1">
                <a:solidFill>
                  <a:srgbClr val="FF0000"/>
                </a:solidFill>
                <a:effectLst/>
                <a:latin typeface="Roboto Slab"/>
              </a:rPr>
              <a:t>жвак</a:t>
            </a:r>
            <a:r>
              <a:rPr lang="ru-RU" b="1" i="1" dirty="0">
                <a:solidFill>
                  <a:srgbClr val="FF0000"/>
                </a:solidFill>
                <a:effectLst/>
                <a:latin typeface="Roboto Slab"/>
              </a:rPr>
              <a:t>. </a:t>
            </a:r>
            <a:br>
              <a:rPr lang="ru-RU" b="1" i="1" dirty="0">
                <a:solidFill>
                  <a:srgbClr val="FF0000"/>
                </a:solidFill>
                <a:effectLst/>
                <a:latin typeface="Roboto Slab"/>
              </a:rPr>
            </a:br>
            <a:r>
              <a:rPr lang="ru-RU" sz="3600" b="1" i="0" dirty="0">
                <a:solidFill>
                  <a:srgbClr val="37404D"/>
                </a:solidFill>
                <a:effectLst/>
                <a:latin typeface="Roboto Slab"/>
              </a:rPr>
              <a:t>Что дать беспокойному младенцу?</a:t>
            </a:r>
            <a:endParaRPr lang="ru-RU" sz="3600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DFD6B31-2C44-4B8E-AC71-C11AE2C9DECC}"/>
              </a:ext>
            </a:extLst>
          </p:cNvPr>
          <p:cNvSpPr/>
          <p:nvPr/>
        </p:nvSpPr>
        <p:spPr>
          <a:xfrm>
            <a:off x="1806497" y="1970586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dirty="0">
                <a:solidFill>
                  <a:srgbClr val="37404D"/>
                </a:solidFill>
                <a:latin typeface="Roboto Slab"/>
              </a:rPr>
              <a:t>ОПЛЕУХУ</a:t>
            </a:r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806498" y="3040923"/>
            <a:ext cx="8787161" cy="1032764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ПЕРЕЖЕВАННЫЙ ХЛЕБ В ТРЯПОЧКЕ</a:t>
            </a:r>
            <a:endParaRPr lang="ru-RU" sz="2800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D7D1A44-309A-48FF-996C-313F24DE712C}"/>
              </a:ext>
            </a:extLst>
          </p:cNvPr>
          <p:cNvSpPr/>
          <p:nvPr/>
        </p:nvSpPr>
        <p:spPr>
          <a:xfrm>
            <a:off x="1962615" y="4261512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ГРУДЬ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2054644-8214-4F2A-9B29-91F33C9C88DF}"/>
              </a:ext>
            </a:extLst>
          </p:cNvPr>
          <p:cNvSpPr/>
          <p:nvPr/>
        </p:nvSpPr>
        <p:spPr>
          <a:xfrm>
            <a:off x="1962615" y="5462483"/>
            <a:ext cx="8787161" cy="892098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b="1" dirty="0">
              <a:solidFill>
                <a:srgbClr val="37404D"/>
              </a:solidFill>
              <a:latin typeface="Roboto Slab"/>
            </a:endParaRPr>
          </a:p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ИГРУШКУ</a:t>
            </a:r>
          </a:p>
          <a:p>
            <a:pPr algn="ctr"/>
            <a:endParaRPr lang="ru-RU" sz="2800" b="1" i="0" dirty="0">
              <a:solidFill>
                <a:srgbClr val="37404D"/>
              </a:solidFill>
              <a:effectLst/>
              <a:latin typeface="Roboto Slab"/>
            </a:endParaRPr>
          </a:p>
          <a:p>
            <a:pPr algn="ctr"/>
            <a:endParaRPr lang="ru-RU" sz="2800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855C536D-9623-4A4E-B1D7-9C21CE9053DA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Курганская</a:t>
            </a:r>
            <a:r>
              <a:rPr lang="ru-RU" sz="2800" b="1" dirty="0">
                <a:solidFill>
                  <a:srgbClr val="FF0000"/>
                </a:solidFill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08533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B354A37-715A-4E79-99AA-0E4DC72787A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62150" y="365125"/>
            <a:ext cx="10229850" cy="1325563"/>
          </a:xfrm>
        </p:spPr>
        <p:txBody>
          <a:bodyPr>
            <a:normAutofit/>
          </a:bodyPr>
          <a:lstStyle/>
          <a:p>
            <a:r>
              <a:rPr lang="ru-RU" sz="3600" b="1" i="0" dirty="0">
                <a:solidFill>
                  <a:srgbClr val="37404D"/>
                </a:solidFill>
                <a:effectLst/>
                <a:latin typeface="Roboto Slab"/>
              </a:rPr>
              <a:t> </a:t>
            </a:r>
            <a:endParaRPr lang="ru-RU" sz="36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445839F-94A4-4268-9C17-51AA73BCA79B}"/>
              </a:ext>
            </a:extLst>
          </p:cNvPr>
          <p:cNvSpPr/>
          <p:nvPr/>
        </p:nvSpPr>
        <p:spPr>
          <a:xfrm>
            <a:off x="1571268" y="1048215"/>
            <a:ext cx="8787161" cy="4806175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0" dirty="0">
                <a:solidFill>
                  <a:srgbClr val="37404D"/>
                </a:solidFill>
                <a:effectLst/>
                <a:latin typeface="Roboto Slab"/>
              </a:rPr>
              <a:t>ЖВАК </a:t>
            </a:r>
            <a:endParaRPr lang="ru-RU" sz="3200" dirty="0">
              <a:solidFill>
                <a:schemeClr val="tx1"/>
              </a:solidFill>
            </a:endParaRP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1. нажеванная хлебная масса, которую заворачивали в тряпицу и давали ребенку вместо грудного молока. </a:t>
            </a:r>
          </a:p>
          <a:p>
            <a:pPr algn="ctr"/>
            <a:endParaRPr lang="ru-RU" sz="3200" dirty="0">
              <a:solidFill>
                <a:schemeClr val="tx1"/>
              </a:solidFill>
            </a:endParaRPr>
          </a:p>
          <a:p>
            <a:pPr algn="ctr"/>
            <a:r>
              <a:rPr lang="ru-RU" sz="3200" dirty="0">
                <a:solidFill>
                  <a:schemeClr val="tx1"/>
                </a:solidFill>
              </a:rPr>
              <a:t>2. для более взрослых: это сваренная из берёсты масса, предназначенная для жевания и для очистки зубов от остатков пищи.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E6509653-D792-4652-81EB-8BA48CA0FB74}"/>
              </a:ext>
            </a:extLst>
          </p:cNvPr>
          <p:cNvSpPr/>
          <p:nvPr/>
        </p:nvSpPr>
        <p:spPr>
          <a:xfrm>
            <a:off x="6523463" y="127783"/>
            <a:ext cx="5465421" cy="518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FF0000"/>
                </a:solidFill>
              </a:rPr>
              <a:t>Курганская</a:t>
            </a:r>
            <a:r>
              <a:rPr lang="ru-RU" sz="2800" b="1" dirty="0">
                <a:solidFill>
                  <a:srgbClr val="FF0000"/>
                </a:solidFill>
              </a:rPr>
              <a:t>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82172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AB1B7FE-41DB-40E3-9641-1E9481263D27}"/>
              </a:ext>
            </a:extLst>
          </p:cNvPr>
          <p:cNvSpPr/>
          <p:nvPr/>
        </p:nvSpPr>
        <p:spPr>
          <a:xfrm>
            <a:off x="908825" y="2165032"/>
            <a:ext cx="10705171" cy="295507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61CF8E-26A9-44EF-AF77-B97DB242EC85}"/>
              </a:ext>
            </a:extLst>
          </p:cNvPr>
          <p:cNvSpPr txBox="1"/>
          <p:nvPr/>
        </p:nvSpPr>
        <p:spPr>
          <a:xfrm>
            <a:off x="1448250" y="2452187"/>
            <a:ext cx="10404088" cy="22214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Лексика даёт нам конкретные маркеры принадлежности к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определённому говору, а фонетика создаёт общий звуковой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 диалекта. Вместе они формируют целостное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представление о региональной разновидности языка.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434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765" y="174270"/>
            <a:ext cx="9971325" cy="601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120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background">
            <a:extLst>
              <a:ext uri="{FF2B5EF4-FFF2-40B4-BE49-F238E27FC236}">
                <a16:creationId xmlns:a16="http://schemas.microsoft.com/office/drawing/2014/main" id="{037C0835-F4F3-482C-8D34-4EDB4529B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686" cy="68537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859135-27A9-43A7-827B-ADDBB499A829}"/>
              </a:ext>
            </a:extLst>
          </p:cNvPr>
          <p:cNvSpPr txBox="1"/>
          <p:nvPr/>
        </p:nvSpPr>
        <p:spPr>
          <a:xfrm>
            <a:off x="1130846" y="1690062"/>
            <a:ext cx="10244849" cy="3477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3200" b="1" dirty="0">
                <a:latin typeface="+mj-lt"/>
              </a:rPr>
              <a:t>Диалект– это одно из наших национальных достояний. Диалекты, необходимо беречь, как памятники старины. </a:t>
            </a:r>
          </a:p>
          <a:p>
            <a:pPr algn="just"/>
            <a:endParaRPr lang="ru-RU" sz="3200" b="1" dirty="0">
              <a:latin typeface="+mj-lt"/>
            </a:endParaRPr>
          </a:p>
          <a:p>
            <a:endParaRPr lang="ru-RU" sz="2800" b="1" dirty="0">
              <a:latin typeface="+mj-lt"/>
            </a:endParaRPr>
          </a:p>
          <a:p>
            <a:pPr algn="ctr"/>
            <a:r>
              <a:rPr lang="ru-RU" sz="3200" b="1" i="1" dirty="0">
                <a:solidFill>
                  <a:srgbClr val="FF0000"/>
                </a:solidFill>
                <a:latin typeface="+mj-lt"/>
              </a:rPr>
              <a:t>«Нам дан во владение самый богатый, меткий, могучий и поистине волшебный русский язык» </a:t>
            </a:r>
          </a:p>
          <a:p>
            <a:pPr algn="r"/>
            <a:r>
              <a:rPr lang="ru-RU" sz="3200" b="1" i="1" dirty="0">
                <a:solidFill>
                  <a:srgbClr val="FF0000"/>
                </a:solidFill>
                <a:latin typeface="+mj-lt"/>
              </a:rPr>
              <a:t>К. Паустовский</a:t>
            </a:r>
          </a:p>
        </p:txBody>
      </p:sp>
    </p:spTree>
    <p:extLst>
      <p:ext uri="{BB962C8B-B14F-4D97-AF65-F5344CB8AC3E}">
        <p14:creationId xmlns:p14="http://schemas.microsoft.com/office/powerpoint/2010/main" val="2264113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378857" y="1088571"/>
            <a:ext cx="8650514" cy="35269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Спасибо </a:t>
            </a:r>
          </a:p>
          <a:p>
            <a:pPr algn="ctr"/>
            <a:r>
              <a:rPr lang="ru-RU" sz="4000" dirty="0">
                <a:solidFill>
                  <a:schemeClr val="tx1"/>
                </a:solidFill>
              </a:rPr>
              <a:t>за 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12091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569B00-F004-4E3D-B627-16E1D5C33BF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44718" y="0"/>
            <a:ext cx="9144000" cy="2387600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4000" dirty="0"/>
              <a:t>Все изображения получены из открытых интернет-ресурсов и используются в информационных/образовательных целях. </a:t>
            </a:r>
            <a:br>
              <a:rPr lang="ru-RU" sz="4000" dirty="0"/>
            </a:br>
            <a:r>
              <a:rPr lang="ru-RU" sz="4000" dirty="0"/>
              <a:t>Права принадлежат их законным владельцам.</a:t>
            </a:r>
          </a:p>
        </p:txBody>
      </p:sp>
    </p:spTree>
    <p:extLst>
      <p:ext uri="{BB962C8B-B14F-4D97-AF65-F5344CB8AC3E}">
        <p14:creationId xmlns:p14="http://schemas.microsoft.com/office/powerpoint/2010/main" val="27828091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</TotalTime>
  <Words>813</Words>
  <Application>Microsoft Office PowerPoint</Application>
  <PresentationFormat>Широкоэкранный</PresentationFormat>
  <Paragraphs>186</Paragraphs>
  <Slides>40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Calibri</vt:lpstr>
      <vt:lpstr>Calibri Light</vt:lpstr>
      <vt:lpstr>Century Gothic</vt:lpstr>
      <vt:lpstr>Courier New</vt:lpstr>
      <vt:lpstr>Roboto Slab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Виды и особенности диалектов</vt:lpstr>
      <vt:lpstr>Презентация PowerPoint</vt:lpstr>
      <vt:lpstr>Презентация PowerPoint</vt:lpstr>
      <vt:lpstr>Презентация PowerPoint</vt:lpstr>
      <vt:lpstr> Расхождения между северным и восточным вариантами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Чтобы  это  значило?</vt:lpstr>
      <vt:lpstr>Шаранка</vt:lpstr>
      <vt:lpstr>ГОНОБОБЕЛЬ</vt:lpstr>
      <vt:lpstr>ТЕНЯТО</vt:lpstr>
      <vt:lpstr>Что такое бáбьи сплéтни?</vt:lpstr>
      <vt:lpstr>Валáндаться — это значит...</vt:lpstr>
      <vt:lpstr>Кто такая беспелю́га??</vt:lpstr>
      <vt:lpstr>Ребенок уросливый — это какой?</vt:lpstr>
      <vt:lpstr>Кому подарить мяýн-траву?</vt:lpstr>
      <vt:lpstr>Если муж хочет пирожков с кисляткой, что туда нужно положить?</vt:lpstr>
      <vt:lpstr>Что он у тебя плачет, дай ему жвак.  Что дать беспокойному младенцу?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Все изображения получены из открытых интернет-ресурсов и используются в информационных/образовательных целях.  Права принадлежат их законным владельцам.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Екатерина Чимутова</cp:lastModifiedBy>
  <cp:revision>75</cp:revision>
  <dcterms:created xsi:type="dcterms:W3CDTF">2026-02-28T05:11:23Z</dcterms:created>
  <dcterms:modified xsi:type="dcterms:W3CDTF">2026-07-21T07:04:05Z</dcterms:modified>
</cp:coreProperties>
</file>