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58" r:id="rId3"/>
    <p:sldId id="281" r:id="rId4"/>
    <p:sldId id="282" r:id="rId5"/>
    <p:sldId id="256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7FB58D-C18E-2F79-F899-1E5907A9C2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C3764C3-47BC-B30E-2064-6E8A63D7C3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C8CF4EA-3EB6-5044-1894-33B7F1993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A5698-7AD2-4543-9FB7-E36E404665A4}" type="datetimeFigureOut">
              <a:rPr lang="ru-RU" smtClean="0"/>
              <a:t>22.03.2025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98C645B-3E32-A824-0405-37B63444F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54CE6FC-8EAC-8EDC-CAFC-919056F32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BF056-A06B-4B79-B311-28EC5E54B0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1519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48319C-0A82-483A-CE33-2FBB8A9F9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319432-78D6-AE8E-E0DD-093ADF3A6D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800DDB1-F1F0-8E46-878E-1EC9FA238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A5698-7AD2-4543-9FB7-E36E404665A4}" type="datetimeFigureOut">
              <a:rPr lang="ru-RU" smtClean="0"/>
              <a:t>22.03.2025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8925CD6-CCC0-3D0E-692E-D50ED6D2D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E37C255-D801-7E94-D7E6-C94D27299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BF056-A06B-4B79-B311-28EC5E54B0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1245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20DA5B-3187-CFD4-0067-D9FEA37B1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C18534B-819B-FFCF-C5DF-A23F1303E4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5827BB-68C1-67D7-5F17-6F3699F97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A5698-7AD2-4543-9FB7-E36E404665A4}" type="datetimeFigureOut">
              <a:rPr lang="ru-RU" smtClean="0"/>
              <a:t>22.03.2025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F4D959-2A96-3365-8189-F6A3E658A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937FAA5-D7C8-C8A1-AEE6-2F9ECE927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BF056-A06B-4B79-B311-28EC5E54B0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5970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3D1A9-832B-1A09-E5D7-93F9A7538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B8FD21-9BC5-6218-16EC-F336868A0E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D3826EA-43F8-2CA0-7C6B-94FAB7AA44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97DEBFC-55CC-CDCA-C3A9-439E58F08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A5698-7AD2-4543-9FB7-E36E404665A4}" type="datetimeFigureOut">
              <a:rPr lang="ru-RU" smtClean="0"/>
              <a:t>22.03.2025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24DF0A-19D2-2248-5BF8-0F04BF9D2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0A3D51D-31D6-09DC-E514-0442E5FF9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BF056-A06B-4B79-B311-28EC5E54B0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686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0F819E-FB20-7343-EC80-A5B756288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C81B77B-7BAF-8CAA-7447-23DD4579B8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05D3167-78C2-01F6-72E0-995AD1A99C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1B4F2C0-4ABF-CAC1-B833-C6384E81E0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11FFF67-0B68-C681-9D67-937C7C9E12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EA7DFCB-0DF9-9B4E-2FC6-D8406E0F5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A5698-7AD2-4543-9FB7-E36E404665A4}" type="datetimeFigureOut">
              <a:rPr lang="ru-RU" smtClean="0"/>
              <a:t>22.03.2025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EA15B4B-D3F0-35A8-A98F-9CEC7BDF9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0EC602C-5AAD-D3A7-E35A-23AFB0929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BF056-A06B-4B79-B311-28EC5E54B0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9768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A9ACF5-7C9A-9074-AF8F-12AE16348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FF7EC8E-AF00-3EA0-0929-32476C558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A5698-7AD2-4543-9FB7-E36E404665A4}" type="datetimeFigureOut">
              <a:rPr lang="ru-RU" smtClean="0"/>
              <a:t>22.03.2025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B3D2F8E-0C63-2C83-A361-63AB919F2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0846558-A890-C6A1-1DBF-BDB663587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BF056-A06B-4B79-B311-28EC5E54B0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199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169DD58-25E5-46E7-C615-E7FA7B2B1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A5698-7AD2-4543-9FB7-E36E404665A4}" type="datetimeFigureOut">
              <a:rPr lang="ru-RU" smtClean="0"/>
              <a:t>22.03.2025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E7722EE-2464-0267-B4A6-0B48ED02E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57FC63A-A532-9427-DA6B-C0047497E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BF056-A06B-4B79-B311-28EC5E54B0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7263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53BF16-8EE2-5209-4589-BBFFCDD16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2063FD-5632-4956-E245-E1255A0324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0B9931C-934D-8D66-12AC-41AEBA48DD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C67F682-7F3C-C6AE-AC80-EF4FF9132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A5698-7AD2-4543-9FB7-E36E404665A4}" type="datetimeFigureOut">
              <a:rPr lang="ru-RU" smtClean="0"/>
              <a:t>22.03.2025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4B284C9-87A4-826C-A382-721C83554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B0BE914-FE28-8295-A1B4-10233CA08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BF056-A06B-4B79-B311-28EC5E54B0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5304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149ED5-F837-B618-6B11-AE1596152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681C9F1-8BEE-1D5D-B594-CC01989FF6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286590D-67B0-6831-8E35-22547E8120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3DA89A4-C886-155E-BD95-392095C63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A5698-7AD2-4543-9FB7-E36E404665A4}" type="datetimeFigureOut">
              <a:rPr lang="ru-RU" smtClean="0"/>
              <a:t>22.03.2025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5100C2C-4FE3-F9D1-822F-456BF78D4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5843677-EADA-CDDF-A21B-74835239F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BF056-A06B-4B79-B311-28EC5E54B0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4719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DA55F-6332-2752-89FE-86D12B9E0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8F97E04-A650-A2C0-01A2-B467240144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D0E271-AB96-F132-9D87-D3EAE4AD3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A5698-7AD2-4543-9FB7-E36E404665A4}" type="datetimeFigureOut">
              <a:rPr lang="ru-RU" smtClean="0"/>
              <a:t>22.03.2025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1FD7E03-CA2F-E1CF-F2F2-EE42C9A10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C857EC-B867-CFB8-E645-030ADBD49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BF056-A06B-4B79-B311-28EC5E54B0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4310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23A7370-6A7E-7EE7-09D5-1210F52AF4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5255DCB-6643-E091-BF1D-EA1F085FA1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4ABDF6-678F-3BD8-E6F8-A026D70EE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A5698-7AD2-4543-9FB7-E36E404665A4}" type="datetimeFigureOut">
              <a:rPr lang="ru-RU" smtClean="0"/>
              <a:t>22.03.2025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49D107F-D6B2-11A3-0394-84288AAEF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93024DA-CC69-C793-7B1E-6E393234E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BF056-A06B-4B79-B311-28EC5E54B0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13996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ьный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1D3D7CC-F693-6FDF-D620-65EFB378FE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74707" y="2156574"/>
            <a:ext cx="5590946" cy="1551825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B0DF85C9-3E4C-6114-C30B-F29F4A3A6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4707" y="984657"/>
            <a:ext cx="5727298" cy="590931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0AC04338-105F-CEE8-BA23-AA11911CE620}"/>
              </a:ext>
            </a:extLst>
          </p:cNvPr>
          <p:cNvSpPr/>
          <p:nvPr userDrawn="1"/>
        </p:nvSpPr>
        <p:spPr>
          <a:xfrm>
            <a:off x="-808742" y="4138977"/>
            <a:ext cx="6539698" cy="1469985"/>
          </a:xfrm>
          <a:prstGeom prst="roundRect">
            <a:avLst>
              <a:gd name="adj" fmla="val 14517"/>
            </a:avLst>
          </a:prstGeom>
          <a:gradFill>
            <a:gsLst>
              <a:gs pos="51900">
                <a:srgbClr val="00AEEF"/>
              </a:gs>
              <a:gs pos="0">
                <a:srgbClr val="183D6D"/>
              </a:gs>
              <a:gs pos="100000">
                <a:srgbClr val="00AEEF">
                  <a:alpha val="21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Рисунок 6">
            <a:extLst>
              <a:ext uri="{FF2B5EF4-FFF2-40B4-BE49-F238E27FC236}">
                <a16:creationId xmlns:a16="http://schemas.microsoft.com/office/drawing/2014/main" id="{696FD5B6-21DD-A970-C474-89417ABFA5B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07988" y="1323975"/>
            <a:ext cx="4676775" cy="3897313"/>
          </a:xfrm>
          <a:prstGeom prst="roundRect">
            <a:avLst>
              <a:gd name="adj" fmla="val 12509"/>
            </a:avLst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E14D3D4B-22B6-6F17-DCC7-A33085B39A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47686" y="4365625"/>
            <a:ext cx="3863975" cy="313932"/>
          </a:xfrm>
        </p:spPr>
        <p:txBody>
          <a:bodyPr/>
          <a:lstStyle>
            <a:lvl1pPr>
              <a:defRPr i="1"/>
            </a:lvl1pPr>
            <a:lvl2pPr>
              <a:defRPr i="1"/>
            </a:lvl2pPr>
            <a:lvl3pPr>
              <a:defRPr i="1"/>
            </a:lvl3pPr>
            <a:lvl4pPr>
              <a:defRPr i="1"/>
            </a:lvl4pPr>
            <a:lvl5pPr>
              <a:defRPr i="1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792715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ьный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1D3D7CC-F693-6FDF-D620-65EFB378FE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3262" y="2925556"/>
            <a:ext cx="9144000" cy="590931"/>
          </a:xfrm>
        </p:spPr>
        <p:txBody>
          <a:bodyPr/>
          <a:lstStyle>
            <a:lvl1pPr marL="0" indent="0" algn="ctr">
              <a:buNone/>
              <a:defRPr sz="3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B0DF85C9-3E4C-6114-C30B-F29F4A3A6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462" y="1472337"/>
            <a:ext cx="10515600" cy="1200329"/>
          </a:xfrm>
          <a:prstGeom prst="rect">
            <a:avLst/>
          </a:prstGeom>
        </p:spPr>
        <p:txBody>
          <a:bodyPr/>
          <a:lstStyle>
            <a:lvl1pPr algn="ctr">
              <a:defRPr sz="8000">
                <a:gradFill flip="none" rotWithShape="1">
                  <a:gsLst>
                    <a:gs pos="48900">
                      <a:schemeClr val="accent1">
                        <a:lumMod val="75000"/>
                      </a:schemeClr>
                    </a:gs>
                    <a:gs pos="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/>
                    </a:gs>
                  </a:gsLst>
                  <a:lin ang="10800000" scaled="1"/>
                  <a:tileRect/>
                </a:gra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017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266193-3860-1DEB-4279-EA28A1FE3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5213D0B-3B21-3D71-0A67-B9087D0A2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3C1D4D1-26B6-AEB7-004D-5B2BA666C3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A5698-7AD2-4543-9FB7-E36E404665A4}" type="datetimeFigureOut">
              <a:rPr lang="ru-RU" smtClean="0"/>
              <a:t>22.03.2025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7EC48DE-383C-47AF-8D8B-318D37940A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4B6B0E-1D20-E3C8-E5EC-69F91AE464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EBF056-A06B-4B79-B311-28EC5E54B0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5537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>
            <a:extLst>
              <a:ext uri="{FF2B5EF4-FFF2-40B4-BE49-F238E27FC236}">
                <a16:creationId xmlns:a16="http://schemas.microsoft.com/office/drawing/2014/main" id="{D9B1D02C-C51E-AC77-2221-624A586315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91272" y="914400"/>
            <a:ext cx="3392424" cy="2514600"/>
          </a:xfrm>
        </p:spPr>
        <p:txBody>
          <a:bodyPr/>
          <a:lstStyle/>
          <a:p>
            <a:r>
              <a:rPr lang="ru-RU" dirty="0" err="1">
                <a:latin typeface="YS Text"/>
              </a:rPr>
              <a:t>Ёлшин</a:t>
            </a:r>
            <a:r>
              <a:rPr lang="ru-RU" dirty="0">
                <a:latin typeface="YS Text"/>
              </a:rPr>
              <a:t> Дмитрий Леонидович</a:t>
            </a:r>
          </a:p>
          <a:p>
            <a:r>
              <a:rPr lang="ru-RU" dirty="0">
                <a:latin typeface="YS Text"/>
              </a:rPr>
              <a:t>Педагог-психолог</a:t>
            </a:r>
          </a:p>
          <a:p>
            <a:r>
              <a:rPr lang="ru-RU" dirty="0">
                <a:latin typeface="YS Text"/>
              </a:rPr>
              <a:t>МОУ СОШ №9</a:t>
            </a:r>
          </a:p>
          <a:p>
            <a:r>
              <a:rPr lang="ru-RU" dirty="0">
                <a:latin typeface="YS Text"/>
              </a:rPr>
              <a:t>п. Чульман</a:t>
            </a:r>
            <a:endParaRPr lang="en-US" dirty="0">
              <a:latin typeface="YS Text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B2C774B-1006-3337-2E5F-4D8667FA6E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666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13">
            <a:extLst>
              <a:ext uri="{FF2B5EF4-FFF2-40B4-BE49-F238E27FC236}">
                <a16:creationId xmlns:a16="http://schemas.microsoft.com/office/drawing/2014/main" id="{F65CE993-2828-8C88-4515-69622DCC69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85147" y="581378"/>
            <a:ext cx="6015240" cy="2086725"/>
          </a:xfr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2400" b="1" i="0" dirty="0">
                <a:effectLst/>
                <a:latin typeface="Onest Light" panose="020B0604020202020204" charset="0"/>
              </a:rPr>
              <a:t>Цель </a:t>
            </a:r>
            <a:r>
              <a:rPr lang="ru-RU" sz="2400" b="0" i="0" dirty="0">
                <a:effectLst/>
                <a:latin typeface="Onest Light" panose="020B0604020202020204" charset="0"/>
              </a:rPr>
              <a:t>– демонстрация методики «Колесо Желаний» в профориентации для стимулирования осознанного выбора профессии, основанного на личных желаниях, способностях и возможностях.</a:t>
            </a:r>
            <a:endParaRPr lang="ru-RU" sz="2400" dirty="0">
              <a:latin typeface="Onest Light" panose="020B0604020202020204" charset="0"/>
            </a:endParaRPr>
          </a:p>
        </p:txBody>
      </p:sp>
      <p:sp>
        <p:nvSpPr>
          <p:cNvPr id="2" name="Номер слайда 13">
            <a:extLst>
              <a:ext uri="{FF2B5EF4-FFF2-40B4-BE49-F238E27FC236}">
                <a16:creationId xmlns:a16="http://schemas.microsoft.com/office/drawing/2014/main" id="{0E304CB9-80CB-40CA-B48D-4A30D9EBE890}"/>
              </a:ext>
            </a:extLst>
          </p:cNvPr>
          <p:cNvSpPr txBox="1">
            <a:spLocks/>
          </p:cNvSpPr>
          <p:nvPr/>
        </p:nvSpPr>
        <p:spPr>
          <a:xfrm>
            <a:off x="9177759" y="62957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accent1"/>
                </a:solidFill>
              </a:rPr>
              <a:t>02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A8FC0E5-322A-E543-8B2F-E2FBF18637A0}"/>
              </a:ext>
            </a:extLst>
          </p:cNvPr>
          <p:cNvSpPr/>
          <p:nvPr/>
        </p:nvSpPr>
        <p:spPr>
          <a:xfrm>
            <a:off x="194017" y="6230897"/>
            <a:ext cx="2593428" cy="42999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2003E0B-6624-A272-8BD8-9E20086895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850" y="962517"/>
            <a:ext cx="4275190" cy="42447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9A2141-8D62-2A15-7CBE-3201B48CA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1635" y="2927318"/>
            <a:ext cx="4442845" cy="31092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837278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id="{4810A166-2EDB-4A04-D6CC-AB2CCBE226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9691" y="1465006"/>
            <a:ext cx="6410632" cy="4431039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ru-RU" sz="2000" dirty="0">
                <a:latin typeface="Onest Light" panose="020B0604020202020204" charset="0"/>
                <a:cs typeface="Segoe UI" panose="020B0502040204020203" pitchFamily="34" charset="0"/>
              </a:rPr>
              <a:t>Показать преимущества методики в плане повышения вовлеченности и мотивации участников в процессе профориентации.</a:t>
            </a:r>
          </a:p>
          <a:p>
            <a:pPr marL="342900" indent="-342900">
              <a:buAutoNum type="arabicPeriod"/>
            </a:pPr>
            <a:r>
              <a:rPr lang="ru-RU" sz="2000" dirty="0">
                <a:latin typeface="Onest Light" panose="020B0604020202020204" charset="0"/>
                <a:cs typeface="Segoe UI" panose="020B0502040204020203" pitchFamily="34" charset="0"/>
              </a:rPr>
              <a:t>Активизировать процесс самоанализа участников в отношении своих желаний и стремлений.</a:t>
            </a:r>
          </a:p>
          <a:p>
            <a:pPr marL="342900" indent="-342900">
              <a:buAutoNum type="arabicPeriod"/>
            </a:pPr>
            <a:r>
              <a:rPr lang="ru-RU" sz="2000" dirty="0">
                <a:latin typeface="Onest Light" panose="020B0604020202020204" charset="0"/>
                <a:cs typeface="Segoe UI" panose="020B0502040204020203" pitchFamily="34" charset="0"/>
              </a:rPr>
              <a:t>Продемонстрировать, как профессия может способствовать реализации личных желаний и развитию способностей.</a:t>
            </a:r>
          </a:p>
          <a:p>
            <a:pPr marL="342900" indent="-342900">
              <a:buAutoNum type="arabicPeriod"/>
            </a:pPr>
            <a:r>
              <a:rPr lang="ru-RU" sz="2000" dirty="0">
                <a:latin typeface="Onest Light" panose="020B0604020202020204" charset="0"/>
                <a:cs typeface="Segoe UI" panose="020B0502040204020203" pitchFamily="34" charset="0"/>
              </a:rPr>
              <a:t>Стимулировать участников к поиску хобби и увлечений, которые дополняют выбранную профессию.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A9C4FBE-1377-7866-5B90-E998856E9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5028" y="394721"/>
            <a:ext cx="2076327" cy="1070285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Onest Light" panose="020B0604020202020204" charset="0"/>
                <a:cs typeface="Segoe UI" panose="020B0502040204020203" pitchFamily="34" charset="0"/>
              </a:rPr>
              <a:t>Задачи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5BBBF23-71ED-C903-2566-341AF7EB3A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347" y="588277"/>
            <a:ext cx="4153260" cy="42066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371334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id="{8A35EC37-5DBC-0CCC-5D5A-BACACB2CFD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74707" y="2156574"/>
            <a:ext cx="5590946" cy="3451661"/>
          </a:xfrm>
        </p:spPr>
        <p:txBody>
          <a:bodyPr>
            <a:normAutofit lnSpcReduction="10000"/>
          </a:bodyPr>
          <a:lstStyle/>
          <a:p>
            <a:pPr marL="342900" indent="-342900">
              <a:buAutoNum type="arabicPeriod"/>
            </a:pPr>
            <a:r>
              <a:rPr lang="ru-RU" sz="2000" dirty="0">
                <a:latin typeface="Onest Light" panose="020B0604020202020204" charset="0"/>
              </a:rPr>
              <a:t>Повышение осознанности своих личных желаний и стремлений.</a:t>
            </a:r>
          </a:p>
          <a:p>
            <a:pPr marL="342900" indent="-342900">
              <a:buAutoNum type="arabicPeriod"/>
            </a:pPr>
            <a:r>
              <a:rPr lang="ru-RU" sz="2000" dirty="0">
                <a:latin typeface="Onest Light" panose="020B0604020202020204" charset="0"/>
              </a:rPr>
              <a:t>Осознание взаимосвязи между профессией и возможностью реализации этих желаний.</a:t>
            </a:r>
          </a:p>
          <a:p>
            <a:pPr marL="342900" indent="-342900">
              <a:buAutoNum type="arabicPeriod"/>
            </a:pPr>
            <a:r>
              <a:rPr lang="ru-RU" sz="2000" dirty="0">
                <a:latin typeface="Onest Light" panose="020B0604020202020204" charset="0"/>
              </a:rPr>
              <a:t>Развитие навыков анализа своих способностей и определения направлений для их развития.</a:t>
            </a:r>
          </a:p>
          <a:p>
            <a:pPr marL="342900" indent="-342900">
              <a:buAutoNum type="arabicPeriod"/>
            </a:pPr>
            <a:r>
              <a:rPr lang="ru-RU" sz="2000" dirty="0">
                <a:latin typeface="Onest Light" panose="020B0604020202020204" charset="0"/>
              </a:rPr>
              <a:t>Понимание важности наличия хобби и увлечений, которые дополняют профессиональную деятельность.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F820B45-D7D4-324F-E97D-5D7184102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Onest Light" panose="020B0604020202020204" charset="0"/>
              </a:rPr>
              <a:t>Планируемые результаты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1C66A72-EAE6-F860-723D-CD1403DABF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87" y="153646"/>
            <a:ext cx="2768698" cy="27788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5C05608-31FC-7209-A5A8-37714EA230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5342" y="2542686"/>
            <a:ext cx="3076697" cy="3065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76650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7">
            <a:extLst>
              <a:ext uri="{FF2B5EF4-FFF2-40B4-BE49-F238E27FC236}">
                <a16:creationId xmlns:a16="http://schemas.microsoft.com/office/drawing/2014/main" id="{48E45AB5-A750-39AB-660A-C4B171E4E5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3262" y="2925556"/>
            <a:ext cx="9144000" cy="2267287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 err="1">
                <a:latin typeface="Onest SemiBold" panose="020B0604020202020204" charset="0"/>
              </a:rPr>
              <a:t>Визулизация</a:t>
            </a:r>
            <a:endParaRPr lang="ru-RU" sz="2400" dirty="0">
              <a:latin typeface="Onest SemiBold" panose="020B060402020202020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>
                <a:latin typeface="Onest SemiBold" panose="020B0604020202020204" charset="0"/>
              </a:rPr>
              <a:t>Позитивная фокусировка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>
                <a:latin typeface="Onest SemiBold" panose="020B0604020202020204" charset="0"/>
              </a:rPr>
              <a:t>Индивидуальный подход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>
                <a:latin typeface="Onest SemiBold" panose="020B0604020202020204" charset="0"/>
              </a:rPr>
              <a:t>Практическая направленность</a:t>
            </a:r>
          </a:p>
          <a:p>
            <a:endParaRPr lang="en-US" sz="2400" dirty="0">
              <a:latin typeface="YS Text"/>
            </a:endParaRPr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F89237C5-9253-3CD3-647B-2947BC368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462" y="1472337"/>
            <a:ext cx="10515600" cy="1209049"/>
          </a:xfrm>
        </p:spPr>
        <p:txBody>
          <a:bodyPr/>
          <a:lstStyle/>
          <a:p>
            <a:r>
              <a:rPr lang="ru-RU" sz="4000" dirty="0"/>
              <a:t>Ключевые моменты</a:t>
            </a:r>
            <a:endParaRPr lang="en-US" sz="4000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9292412-1780-19A7-2C53-DC8AF8C55CE8}"/>
              </a:ext>
            </a:extLst>
          </p:cNvPr>
          <p:cNvSpPr/>
          <p:nvPr/>
        </p:nvSpPr>
        <p:spPr>
          <a:xfrm>
            <a:off x="302172" y="264196"/>
            <a:ext cx="2593428" cy="42999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D906251-11B1-4BC2-A270-7C18DB4A571D}"/>
              </a:ext>
            </a:extLst>
          </p:cNvPr>
          <p:cNvSpPr/>
          <p:nvPr/>
        </p:nvSpPr>
        <p:spPr>
          <a:xfrm>
            <a:off x="194017" y="6230897"/>
            <a:ext cx="2593428" cy="42999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48716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142</Words>
  <Application>Microsoft Office PowerPoint</Application>
  <PresentationFormat>Широкоэкранный</PresentationFormat>
  <Paragraphs>21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Onest Light</vt:lpstr>
      <vt:lpstr>Onest SemiBold</vt:lpstr>
      <vt:lpstr>Wingdings</vt:lpstr>
      <vt:lpstr>YS Text</vt:lpstr>
      <vt:lpstr>Тема Office</vt:lpstr>
      <vt:lpstr>Презентация PowerPoint</vt:lpstr>
      <vt:lpstr>Презентация PowerPoint</vt:lpstr>
      <vt:lpstr>Задачи</vt:lpstr>
      <vt:lpstr>Планируемые результаты</vt:lpstr>
      <vt:lpstr>Ключевые моменты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Eva Aiwass</dc:creator>
  <cp:lastModifiedBy>Eva Aiwass</cp:lastModifiedBy>
  <cp:revision>2</cp:revision>
  <dcterms:created xsi:type="dcterms:W3CDTF">2025-03-22T04:35:43Z</dcterms:created>
  <dcterms:modified xsi:type="dcterms:W3CDTF">2025-03-22T05:00:44Z</dcterms:modified>
</cp:coreProperties>
</file>