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2"/>
  </p:notesMasterIdLst>
  <p:sldIdLst>
    <p:sldId id="267" r:id="rId2"/>
    <p:sldId id="260" r:id="rId3"/>
    <p:sldId id="270" r:id="rId4"/>
    <p:sldId id="268" r:id="rId5"/>
    <p:sldId id="271" r:id="rId6"/>
    <p:sldId id="272" r:id="rId7"/>
    <p:sldId id="274" r:id="rId8"/>
    <p:sldId id="275" r:id="rId9"/>
    <p:sldId id="273" r:id="rId10"/>
    <p:sldId id="276" r:id="rId11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Trebuchet MS" panose="020B060302020202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на Владимировна Дьяченко" initials="АВД" lastIdx="1" clrIdx="0">
    <p:extLst>
      <p:ext uri="{19B8F6BF-5375-455C-9EA6-DF929625EA0E}">
        <p15:presenceInfo xmlns:p15="http://schemas.microsoft.com/office/powerpoint/2012/main" userId="S-1-5-21-3113736016-1427077849-2265248698-14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8A00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937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B23AA-A5E0-43F0-8722-A2D381ED352B}" type="datetimeFigureOut">
              <a:rPr lang="ru-RU" smtClean="0"/>
              <a:t>16.07.2026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007FD-E665-4542-B376-969142AF4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049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007FD-E665-4542-B376-969142AF458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5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857364"/>
            <a:ext cx="6143668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0436" y="3613139"/>
            <a:ext cx="505949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16.07.2026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0"/>
            <a:ext cx="8115328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>
                <a:solidFill>
                  <a:srgbClr val="660066"/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16.07.2026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60495" y="6356350"/>
            <a:ext cx="33593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11522" y="6356350"/>
            <a:ext cx="247527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1600200"/>
            <a:ext cx="3924328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16.07.2026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16.07.2026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16.07.2026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6233916" cy="2880320"/>
          </a:xfrm>
        </p:spPr>
        <p:txBody>
          <a:bodyPr anchor="ctr"/>
          <a:lstStyle/>
          <a:p>
            <a:r>
              <a:rPr lang="ru-RU" sz="2800" b="1" dirty="0">
                <a:solidFill>
                  <a:srgbClr val="2C3C43">
                    <a:lumMod val="75000"/>
                  </a:srgbClr>
                </a:solidFill>
                <a:latin typeface="+mj-lt"/>
              </a:rPr>
              <a:t>Коррекционно-развивающее занятие в 1 классе</a:t>
            </a:r>
            <a:br>
              <a:rPr lang="ru-RU" sz="2800" b="1" dirty="0">
                <a:solidFill>
                  <a:srgbClr val="2C3C43">
                    <a:lumMod val="75000"/>
                  </a:srgbClr>
                </a:solidFill>
                <a:latin typeface="+mj-lt"/>
              </a:rPr>
            </a:br>
            <a:br>
              <a:rPr lang="ru-RU" b="1" dirty="0">
                <a:solidFill>
                  <a:srgbClr val="2C3C43">
                    <a:lumMod val="75000"/>
                  </a:srgbClr>
                </a:solidFill>
                <a:latin typeface="Trebuchet MS" panose="020B0603020202020204"/>
              </a:rPr>
            </a:br>
            <a:r>
              <a:rPr lang="ru-RU" sz="4800" b="1" dirty="0">
                <a:solidFill>
                  <a:srgbClr val="2C3C43">
                    <a:lumMod val="75000"/>
                  </a:srgbClr>
                </a:solidFill>
                <a:latin typeface="+mj-lt"/>
              </a:rPr>
              <a:t>Слог. Деление слов на слоги.</a:t>
            </a:r>
            <a:endParaRPr lang="ru-RU" sz="4800" b="1" dirty="0">
              <a:ln w="19050">
                <a:solidFill>
                  <a:prstClr val="white"/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857760"/>
            <a:ext cx="5715040" cy="1224136"/>
          </a:xfrm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ru-RU" sz="1600" dirty="0">
                <a:cs typeface="Arial" charset="0"/>
              </a:rPr>
              <a:t>Дьяченко Анна Владимировна </a:t>
            </a:r>
          </a:p>
          <a:p>
            <a:pPr>
              <a:spcBef>
                <a:spcPct val="0"/>
              </a:spcBef>
              <a:defRPr/>
            </a:pPr>
            <a:r>
              <a:rPr lang="ru-RU" sz="1600" dirty="0">
                <a:cs typeface="Arial" charset="0"/>
              </a:rPr>
              <a:t>Учитель-дефектолог</a:t>
            </a:r>
          </a:p>
          <a:p>
            <a:pPr>
              <a:spcBef>
                <a:spcPct val="0"/>
              </a:spcBef>
              <a:defRPr/>
            </a:pPr>
            <a:r>
              <a:rPr lang="ru-RU" altLang="ru-RU" sz="1600" dirty="0"/>
              <a:t>МБОУ СОШ №4</a:t>
            </a:r>
          </a:p>
          <a:p>
            <a:pPr>
              <a:spcBef>
                <a:spcPct val="0"/>
              </a:spcBef>
              <a:defRPr/>
            </a:pPr>
            <a:endParaRPr lang="ru-RU" sz="1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70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000100" y="2643182"/>
            <a:ext cx="6429420" cy="3378685"/>
            <a:chOff x="607288" y="-815361"/>
            <a:chExt cx="8845220" cy="4870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8845220" cy="532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rgbClr val="660066"/>
                </a:solidFill>
                <a:latin typeface="Comic Sans MS" pitchFamily="66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478317"/>
              <a:ext cx="8086430" cy="576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rgbClr val="660066"/>
                </a:solidFill>
                <a:latin typeface="Comic Sans MS" pitchFamily="66" charset="0"/>
                <a:cs typeface="Arial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31640" y="980728"/>
            <a:ext cx="6480720" cy="4178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32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урока: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Расширить и уточнить знания учащихся о способах деления слов на слоги;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повторим, как делить слова на слоги;</a:t>
            </a:r>
          </a:p>
          <a:p>
            <a: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-Научимся подбирать слова с заданным количеством слогов.</a:t>
            </a:r>
          </a:p>
          <a:p>
            <a: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-Активизировать и расширять словарный запас учащихся;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-Создать условия для развития коммуникативных навыков сотрудничества со взрослыми и сверстниками.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66247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нам шагает по дороге</a:t>
            </a:r>
            <a:br>
              <a:rPr lang="ru-RU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Бусы-раки-тина-ноги!</a:t>
            </a:r>
            <a:br>
              <a:rPr lang="ru-RU" sz="6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008" y="4797152"/>
            <a:ext cx="2435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БУРАТИНО</a:t>
            </a:r>
          </a:p>
        </p:txBody>
      </p:sp>
    </p:spTree>
    <p:extLst>
      <p:ext uri="{BB962C8B-B14F-4D97-AF65-F5344CB8AC3E}">
        <p14:creationId xmlns:p14="http://schemas.microsoft.com/office/powerpoint/2010/main" val="1117162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268760"/>
            <a:ext cx="64807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Повторим правило: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в слове гласных, столько и слогов.</a:t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23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2937" y="4454987"/>
            <a:ext cx="4253202" cy="201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9416" y="357914"/>
            <a:ext cx="1969614" cy="24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2643093"/>
            <a:ext cx="1785784" cy="181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344" y="4486836"/>
            <a:ext cx="1944216" cy="221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6139" y="4356732"/>
            <a:ext cx="2492891" cy="221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4546" y="357914"/>
            <a:ext cx="2561936" cy="298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344" y="2780928"/>
            <a:ext cx="1915297" cy="170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8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2324" y="357914"/>
            <a:ext cx="2569036" cy="24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511" y="357914"/>
            <a:ext cx="2080157" cy="242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6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420888"/>
            <a:ext cx="6480720" cy="2374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понедельник после школы Света и Таня пошли в лес за шишками. На опушке леса девочки увидели сосну. Под деревом было много шишек. Они набрали шишек в мешок.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843677"/>
            <a:ext cx="66247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Задание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Разделите слова на слоги. Гласные подчеркните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.</a:t>
            </a:r>
            <a:b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0832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1052736"/>
            <a:ext cx="2867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769251"/>
            <a:ext cx="6624736" cy="322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ль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Т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л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з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о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 д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32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ru-RU" sz="32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</a:t>
            </a:r>
            <a:endParaRPr lang="ru-RU" sz="3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736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9189" y="1052736"/>
            <a:ext cx="3094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слово.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5067" y="2811906"/>
            <a:ext cx="8242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</a:t>
            </a:r>
            <a:endParaRPr lang="ru-RU" alt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21567" y="3689069"/>
            <a:ext cx="8867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5067" y="3689069"/>
            <a:ext cx="9460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24773" y="1988839"/>
            <a:ext cx="934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36510" y="2748302"/>
            <a:ext cx="6784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endParaRPr lang="ru-RU" alt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5067" y="1988840"/>
            <a:ext cx="8131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</a:t>
            </a:r>
            <a:endParaRPr lang="ru-RU" alt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066" y="4725144"/>
            <a:ext cx="8347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636510" y="4725129"/>
            <a:ext cx="8835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endParaRPr lang="ru-RU" alt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24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ChangeArrowheads="1"/>
          </p:cNvSpPr>
          <p:nvPr/>
        </p:nvSpPr>
        <p:spPr bwMode="auto">
          <a:xfrm>
            <a:off x="0" y="0"/>
            <a:ext cx="9144000" cy="26035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58" name="AutoShape 6"/>
          <p:cNvSpPr>
            <a:spLocks noChangeArrowheads="1"/>
          </p:cNvSpPr>
          <p:nvPr/>
        </p:nvSpPr>
        <p:spPr bwMode="auto">
          <a:xfrm rot="5400000">
            <a:off x="30956" y="-30956"/>
            <a:ext cx="458788" cy="520700"/>
          </a:xfrm>
          <a:prstGeom prst="rtTriangl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59" name="AutoShape 7"/>
          <p:cNvSpPr>
            <a:spLocks noChangeArrowheads="1"/>
          </p:cNvSpPr>
          <p:nvPr/>
        </p:nvSpPr>
        <p:spPr bwMode="auto">
          <a:xfrm rot="16200000">
            <a:off x="8647906" y="6361907"/>
            <a:ext cx="458787" cy="533400"/>
          </a:xfrm>
          <a:prstGeom prst="rtTriangl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60" name="AutoShape 8"/>
          <p:cNvSpPr>
            <a:spLocks noChangeArrowheads="1"/>
          </p:cNvSpPr>
          <p:nvPr/>
        </p:nvSpPr>
        <p:spPr bwMode="auto">
          <a:xfrm>
            <a:off x="0" y="6399213"/>
            <a:ext cx="520700" cy="458787"/>
          </a:xfrm>
          <a:prstGeom prst="rtTriangl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253961" name="AutoShape 9"/>
          <p:cNvSpPr>
            <a:spLocks noChangeArrowheads="1"/>
          </p:cNvSpPr>
          <p:nvPr/>
        </p:nvSpPr>
        <p:spPr bwMode="auto">
          <a:xfrm rot="10983602">
            <a:off x="8667750" y="0"/>
            <a:ext cx="476250" cy="539750"/>
          </a:xfrm>
          <a:prstGeom prst="rtTriangl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dirty="0">
              <a:solidFill>
                <a:srgbClr val="000000"/>
              </a:solidFill>
            </a:endParaRPr>
          </a:p>
        </p:txBody>
      </p:sp>
      <p:sp>
        <p:nvSpPr>
          <p:cNvPr id="10250" name="Rectangle 15"/>
          <p:cNvSpPr>
            <a:spLocks noChangeArrowheads="1"/>
          </p:cNvSpPr>
          <p:nvPr/>
        </p:nvSpPr>
        <p:spPr bwMode="auto">
          <a:xfrm>
            <a:off x="688975" y="5287963"/>
            <a:ext cx="1511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b="1">
              <a:solidFill>
                <a:srgbClr val="990033"/>
              </a:solidFill>
            </a:endParaRPr>
          </a:p>
        </p:txBody>
      </p:sp>
      <p:sp>
        <p:nvSpPr>
          <p:cNvPr id="10251" name="Номер слайда 1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CF763D-9971-4ECA-B25B-C73CBECDD64A}" type="slidenum">
              <a:rPr lang="ru-RU" altLang="ru-RU" sz="1400">
                <a:solidFill>
                  <a:srgbClr val="000000"/>
                </a:solidFill>
              </a:rPr>
              <a:pPr eaLnBrk="1" hangingPunct="1"/>
              <a:t>9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sp>
        <p:nvSpPr>
          <p:cNvPr id="10252" name="TextBox 1"/>
          <p:cNvSpPr txBox="1">
            <a:spLocks noChangeArrowheads="1"/>
          </p:cNvSpPr>
          <p:nvPr/>
        </p:nvSpPr>
        <p:spPr bwMode="auto">
          <a:xfrm>
            <a:off x="622739" y="818822"/>
            <a:ext cx="7939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Слова- перевёртыши</a:t>
            </a:r>
            <a:r>
              <a:rPr lang="ru-RU" alt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253" name="TextBox 1"/>
          <p:cNvSpPr txBox="1">
            <a:spLocks noChangeArrowheads="1"/>
          </p:cNvSpPr>
          <p:nvPr/>
        </p:nvSpPr>
        <p:spPr bwMode="auto">
          <a:xfrm>
            <a:off x="1259632" y="1330822"/>
            <a:ext cx="648072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1.Поменяй слоги местами. 2.Запиши новые слова. </a:t>
            </a:r>
          </a:p>
        </p:txBody>
      </p:sp>
      <p:sp>
        <p:nvSpPr>
          <p:cNvPr id="10254" name="TextBox 16"/>
          <p:cNvSpPr txBox="1">
            <a:spLocks noChangeArrowheads="1"/>
          </p:cNvSpPr>
          <p:nvPr/>
        </p:nvSpPr>
        <p:spPr bwMode="auto">
          <a:xfrm>
            <a:off x="1115617" y="2130068"/>
            <a:ext cx="2055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ГАКНИ</a:t>
            </a:r>
            <a:r>
              <a:rPr lang="ru-RU" sz="3200" dirty="0"/>
              <a:t> </a:t>
            </a:r>
            <a:endParaRPr lang="ru-RU" altLang="ru-RU" sz="3200" dirty="0">
              <a:solidFill>
                <a:srgbClr val="336600"/>
              </a:solidFill>
            </a:endParaRPr>
          </a:p>
        </p:txBody>
      </p:sp>
      <p:sp>
        <p:nvSpPr>
          <p:cNvPr id="10255" name="TextBox 17"/>
          <p:cNvSpPr txBox="1">
            <a:spLocks noChangeArrowheads="1"/>
          </p:cNvSpPr>
          <p:nvPr/>
        </p:nvSpPr>
        <p:spPr bwMode="auto">
          <a:xfrm>
            <a:off x="3497263" y="2066925"/>
            <a:ext cx="3834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</a:rPr>
              <a:t>  </a:t>
            </a:r>
            <a:endParaRPr lang="ru-RU" altLang="ru-RU" sz="3600" dirty="0">
              <a:solidFill>
                <a:srgbClr val="336600"/>
              </a:solidFill>
            </a:endParaRPr>
          </a:p>
        </p:txBody>
      </p:sp>
      <p:sp>
        <p:nvSpPr>
          <p:cNvPr id="10257" name="Line 16"/>
          <p:cNvSpPr>
            <a:spLocks noChangeShapeType="1"/>
          </p:cNvSpPr>
          <p:nvPr/>
        </p:nvSpPr>
        <p:spPr bwMode="auto">
          <a:xfrm>
            <a:off x="260350" y="3141663"/>
            <a:ext cx="864552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10258" name="Line 16"/>
          <p:cNvSpPr>
            <a:spLocks noChangeShapeType="1"/>
          </p:cNvSpPr>
          <p:nvPr/>
        </p:nvSpPr>
        <p:spPr bwMode="auto">
          <a:xfrm flipV="1">
            <a:off x="260350" y="3429000"/>
            <a:ext cx="8551863" cy="1588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10259" name="Line 16"/>
          <p:cNvSpPr>
            <a:spLocks noChangeShapeType="1"/>
          </p:cNvSpPr>
          <p:nvPr/>
        </p:nvSpPr>
        <p:spPr bwMode="auto">
          <a:xfrm>
            <a:off x="231775" y="5300663"/>
            <a:ext cx="864552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10260" name="Line 16"/>
          <p:cNvSpPr>
            <a:spLocks noChangeShapeType="1"/>
          </p:cNvSpPr>
          <p:nvPr/>
        </p:nvSpPr>
        <p:spPr bwMode="auto">
          <a:xfrm>
            <a:off x="231775" y="5581650"/>
            <a:ext cx="864552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5400">
              <a:solidFill>
                <a:srgbClr val="000000"/>
              </a:solidFill>
            </a:endParaRPr>
          </a:p>
        </p:txBody>
      </p:sp>
      <p:sp>
        <p:nvSpPr>
          <p:cNvPr id="2" name="Управляющая кнопка: домой 1">
            <a:hlinkClick r:id="rId2" action="ppaction://hlinksldjump" highlightClick="1"/>
          </p:cNvPr>
          <p:cNvSpPr/>
          <p:nvPr/>
        </p:nvSpPr>
        <p:spPr>
          <a:xfrm>
            <a:off x="7940675" y="5949950"/>
            <a:ext cx="712788" cy="6477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3063" y="2127962"/>
            <a:ext cx="2080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БАЧЁУ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77952" y="2127963"/>
            <a:ext cx="2124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ЛАШКО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7" y="4312117"/>
            <a:ext cx="205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ТАПАР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739" y="4312117"/>
            <a:ext cx="186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КАДОС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73589" y="4277309"/>
            <a:ext cx="2223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ТЕЛЬЧИУ</a:t>
            </a:r>
          </a:p>
        </p:txBody>
      </p:sp>
    </p:spTree>
    <p:extLst>
      <p:ext uri="{BB962C8B-B14F-4D97-AF65-F5344CB8AC3E}">
        <p14:creationId xmlns:p14="http://schemas.microsoft.com/office/powerpoint/2010/main" val="934214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708920"/>
            <a:ext cx="5834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99763054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5867"/>
      </a:hlink>
      <a:folHlink>
        <a:srgbClr val="205867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272</Words>
  <Application>Microsoft Office PowerPoint</Application>
  <PresentationFormat>Экран (4:3)</PresentationFormat>
  <Paragraphs>37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Times New Roman</vt:lpstr>
      <vt:lpstr>Trebuchet MS</vt:lpstr>
      <vt:lpstr>Comic Sans MS</vt:lpstr>
      <vt:lpstr>Calibri</vt:lpstr>
      <vt:lpstr>1_Тема Office</vt:lpstr>
      <vt:lpstr>Коррекционно-развивающее занятие в 1 классе  Слог. Деление слов на слоги.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Екатерина Чимутова</cp:lastModifiedBy>
  <cp:revision>127</cp:revision>
  <dcterms:created xsi:type="dcterms:W3CDTF">2014-07-06T18:18:01Z</dcterms:created>
  <dcterms:modified xsi:type="dcterms:W3CDTF">2026-07-16T07:44:49Z</dcterms:modified>
</cp:coreProperties>
</file>