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Предоставленые услуги дефектологом-логопедом </a:t>
            </a:r>
          </a:p>
        </c:rich>
      </c:tx>
      <c:layout>
        <c:manualLayout>
          <c:xMode val="edge"/>
          <c:yMode val="edge"/>
          <c:x val="0.23116"/>
          <c:y val="5.4269999999999999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2116999999999996E-2"/>
          <c:y val="8.0356999999999998E-2"/>
          <c:w val="0.95011400000000001"/>
          <c:h val="0.77963199999999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Предоставленые услуги дефектологом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3232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1AC-4F04-9987-9DFC87EFFAB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59</a:t>
                    </a:r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1AC-4F04-9987-9DFC87EFFAB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1AC-4F04-9987-9DFC87EFFAB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16</a:t>
                    </a:r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1AC-4F04-9987-9DFC87EFFABB}"/>
                </c:ext>
              </c:extLst>
            </c:dLbl>
            <c:dLbl>
              <c:idx val="4"/>
              <c:layout>
                <c:manualLayout>
                  <c:x val="3.362E-3"/>
                  <c:y val="1.084700000000000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157</a:t>
                    </a:r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1AC-4F04-9987-9DFC87EFFAB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2703</a:t>
                    </a:r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1AC-4F04-9987-9DFC87EFFABB}"/>
                </c:ext>
              </c:extLst>
            </c:dLbl>
            <c:dLbl>
              <c:idx val="6"/>
              <c:layout>
                <c:manualLayout>
                  <c:x val="0"/>
                  <c:y val="5.422999999999999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157</a:t>
                    </a:r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1AC-4F04-9987-9DFC87EFFAB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215</a:t>
                    </a:r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1AC-4F04-9987-9DFC87EFFA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кол-во оказаных услуг</c:v>
                </c:pt>
                <c:pt idx="1">
                  <c:v>кол-во обслужанных </c:v>
                </c:pt>
                <c:pt idx="2">
                  <c:v>дети инвалиды</c:v>
                </c:pt>
                <c:pt idx="3">
                  <c:v>дети ОВЗ</c:v>
                </c:pt>
                <c:pt idx="4">
                  <c:v>организация досуга</c:v>
                </c:pt>
                <c:pt idx="5">
                  <c:v>пед корекция </c:v>
                </c:pt>
                <c:pt idx="6">
                  <c:v>формирование позит. Интересов </c:v>
                </c:pt>
                <c:pt idx="7">
                  <c:v>адаптивная физическая культура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1657</c:v>
                </c:pt>
                <c:pt idx="1">
                  <c:v>40</c:v>
                </c:pt>
                <c:pt idx="2">
                  <c:v>30</c:v>
                </c:pt>
                <c:pt idx="3">
                  <c:v>10</c:v>
                </c:pt>
                <c:pt idx="4">
                  <c:v>125</c:v>
                </c:pt>
                <c:pt idx="5">
                  <c:v>1105</c:v>
                </c:pt>
                <c:pt idx="6">
                  <c:v>127</c:v>
                </c:pt>
                <c:pt idx="7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AC-4F04-9987-9DFC87EFF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802776"/>
        <c:axId val="589803104"/>
      </c:barChart>
      <c:catAx>
        <c:axId val="58980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9803104"/>
        <c:crosses val="autoZero"/>
        <c:auto val="1"/>
        <c:lblAlgn val="ctr"/>
        <c:lblOffset val="100"/>
        <c:noMultiLvlLbl val="0"/>
      </c:catAx>
      <c:valAx>
        <c:axId val="58980310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9802776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5997"/>
          <c:y val="0.94652999999999998"/>
          <c:w val="0.42546800000000001"/>
          <c:h val="5.5444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240144" y="1126156"/>
      <a:ext cx="7555346" cy="468351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2130426"/>
            <a:ext cx="10363199" cy="1470024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63083" y="4406900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3083" y="2906712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09599" y="1600200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97599" y="1600200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99" y="1535112"/>
            <a:ext cx="5386916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09599" y="2174874"/>
            <a:ext cx="53869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93368" y="1535112"/>
            <a:ext cx="5389032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93368" y="2174874"/>
            <a:ext cx="53890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09600" y="273049"/>
            <a:ext cx="4011084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766732" y="273051"/>
            <a:ext cx="6815666" cy="5853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09600" y="1435100"/>
            <a:ext cx="401108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389716" y="4800600"/>
            <a:ext cx="73152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2389716" y="612774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2389716" y="5367337"/>
            <a:ext cx="73152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4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add title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4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09599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99" y="1600200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09599" y="6356350"/>
            <a:ext cx="2844798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AF463A-BC7C-46EE-9F1E-7F377CCA4891}" type="datetimeFigureOut">
              <a:rPr lang="en-US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165599" y="6356350"/>
            <a:ext cx="3860799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737599" y="6356350"/>
            <a:ext cx="2844798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83448D-3A78-4528-A469-B745A65DA480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395782" name="Блок-схема: процесс 151395781"/>
          <p:cNvSpPr/>
          <p:nvPr/>
        </p:nvSpPr>
        <p:spPr bwMode="auto">
          <a:xfrm>
            <a:off x="143390" y="2504257"/>
            <a:ext cx="4479579" cy="20747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5476567" name="TextBox 915476566"/>
          <p:cNvSpPr txBox="1"/>
          <p:nvPr/>
        </p:nvSpPr>
        <p:spPr bwMode="auto">
          <a:xfrm>
            <a:off x="350866" y="2664578"/>
            <a:ext cx="419665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72304728" name="TextBox 872304727"/>
          <p:cNvSpPr txBox="1"/>
          <p:nvPr/>
        </p:nvSpPr>
        <p:spPr bwMode="auto">
          <a:xfrm>
            <a:off x="408943" y="2672773"/>
            <a:ext cx="4080502" cy="1737720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u="none">
                <a:solidFill>
                  <a:srgbClr val="413C58"/>
                </a:solidFill>
                <a:latin typeface="Arial"/>
                <a:cs typeface="Arial"/>
              </a:rPr>
              <a:t>Филиал государственного бюджетного учреждения “Центр социального обслуживания населения “Гармония” в городе Муравленко</a:t>
            </a:r>
            <a:endParaRPr sz="2400"/>
          </a:p>
        </p:txBody>
      </p:sp>
      <p:pic>
        <p:nvPicPr>
          <p:cNvPr id="2039385837" name="Рисунок 2039385836"/>
          <p:cNvPicPr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08943" y="203083"/>
            <a:ext cx="2589227" cy="2112559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49828376" name="Рисунок 749828375"/>
          <p:cNvPicPr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9257" y="1499479"/>
            <a:ext cx="6254480" cy="496566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93556822" name="Рисунок 393556821"/>
          <p:cNvPicPr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20785612">
            <a:off x="5502057" y="1795291"/>
            <a:ext cx="2293054" cy="281250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28776373" name="Рисунок 728776372"/>
          <p:cNvPicPr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9876818">
            <a:off x="9157531" y="3816924"/>
            <a:ext cx="2293054" cy="28125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0364024" name="TextBox 190364023"/>
          <p:cNvSpPr txBox="1"/>
          <p:nvPr/>
        </p:nvSpPr>
        <p:spPr bwMode="auto">
          <a:xfrm>
            <a:off x="1114752" y="3407888"/>
            <a:ext cx="4612328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b="1">
                <a:latin typeface="PT Serif"/>
                <a:ea typeface="PT Serif"/>
                <a:cs typeface="PT Serif"/>
              </a:rPr>
              <a:t>Дьяконова Екатерина Андреевна </a:t>
            </a:r>
            <a:br>
              <a:rPr b="1">
                <a:latin typeface="PT Serif"/>
                <a:ea typeface="PT Serif"/>
                <a:cs typeface="PT Serif"/>
              </a:rPr>
            </a:br>
            <a:r>
              <a:rPr b="1">
                <a:latin typeface="PT Serif"/>
                <a:ea typeface="PT Serif"/>
                <a:cs typeface="PT Serif"/>
              </a:rPr>
              <a:t>Учитель-дефектолог (логопед)</a:t>
            </a:r>
          </a:p>
        </p:txBody>
      </p:sp>
      <p:sp>
        <p:nvSpPr>
          <p:cNvPr id="1806943822" name="Блок-схема: процесс 1806943821"/>
          <p:cNvSpPr/>
          <p:nvPr/>
        </p:nvSpPr>
        <p:spPr bwMode="auto">
          <a:xfrm>
            <a:off x="-11316" y="391780"/>
            <a:ext cx="9934336" cy="77331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3171760" name="TextBox 1313171759"/>
          <p:cNvSpPr txBox="1"/>
          <p:nvPr/>
        </p:nvSpPr>
        <p:spPr bwMode="auto">
          <a:xfrm>
            <a:off x="-11316" y="519180"/>
            <a:ext cx="9978076" cy="518519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u="none">
                <a:solidFill>
                  <a:srgbClr val="413C58"/>
                </a:solidFill>
                <a:latin typeface="Arial"/>
                <a:cs typeface="Arial"/>
              </a:rPr>
              <a:t>Филиал государственного бюджетного учреждения “Центр социального обслуживания населения “Гармония” в городе Муравленко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Рисунок3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2726" y="0"/>
            <a:ext cx="12192000" cy="6858000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1559496" y="105541"/>
            <a:ext cx="8419701" cy="63516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defRPr/>
            </a:pPr>
            <a:endParaRPr lang="ru-RU" sz="2800" b="1">
              <a:ln w="6350">
                <a:noFill/>
              </a:ln>
              <a:solidFill>
                <a:srgbClr val="003399"/>
              </a:solidFill>
              <a:latin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00" y="1196352"/>
            <a:ext cx="4574549" cy="36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3399"/>
                </a:solidFill>
                <a:latin typeface="Times New Roman"/>
              </a:rPr>
              <a:t>                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3147231" y="1196352"/>
            <a:ext cx="5993760" cy="4023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Логопед-дефектолог проводит индивидуальные или групповые занятия  для детей от 3до 18 лет . Специалист всегда специализируется на ведущем нарушении у конкретного ребенка .Для каждой патологии- своя методика и коррекция. 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Главные задачи специалиста :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-развитие сенсорных навыков 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-формирование гигиенических умений 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-обучение игровым приемам;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-развитие речи;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-развитие высших психических функций 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-запуск речи у не говорящих детей 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-логопедический массаж;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-совершенствование мелкой моторики и действий.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А также овладения знаний ,умений навыков компетенций</a:t>
            </a:r>
            <a:endParaRPr/>
          </a:p>
          <a:p>
            <a:pPr>
              <a:buFontTx/>
              <a:buNone/>
              <a:defRPr/>
            </a:pPr>
            <a:r>
              <a:rPr lang="ru-RU" sz="1600">
                <a:latin typeface="Times New Roman"/>
                <a:cs typeface="Times New Roman"/>
              </a:rPr>
              <a:t>не обходимых для жизни человека в социуме .</a:t>
            </a:r>
            <a:endParaRPr lang="ru-RU" sz="1600"/>
          </a:p>
          <a:p>
            <a:pPr algn="just">
              <a:defRPr/>
            </a:pPr>
            <a:endParaRPr lang="ru-RU" b="1">
              <a:latin typeface="Times New Roman"/>
              <a:cs typeface="Calibri"/>
            </a:endParaRPr>
          </a:p>
        </p:txBody>
      </p:sp>
      <p:sp>
        <p:nvSpPr>
          <p:cNvPr id="23" name="Свиток: вертикальный 22"/>
          <p:cNvSpPr/>
          <p:nvPr/>
        </p:nvSpPr>
        <p:spPr bwMode="auto">
          <a:xfrm>
            <a:off x="6258726" y="5012271"/>
            <a:ext cx="2438303" cy="1756293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>
                <a:solidFill>
                  <a:srgbClr val="FFFF00"/>
                </a:solidFill>
                <a:latin typeface="Bahnschrift SemiLight Condensed"/>
              </a:rPr>
              <a:t>В</a:t>
            </a:r>
            <a:r>
              <a:rPr lang="ru-RU" sz="1400" b="1" i="0">
                <a:solidFill>
                  <a:srgbClr val="FFFF00"/>
                </a:solidFill>
                <a:latin typeface="Bahnschrift SemiLight Condensed"/>
              </a:rPr>
              <a:t>озможност</a:t>
            </a:r>
            <a:r>
              <a:rPr lang="ru-RU" sz="1400" b="1">
                <a:solidFill>
                  <a:srgbClr val="FFFF00"/>
                </a:solidFill>
                <a:latin typeface="Bahnschrift SemiLight Condensed"/>
              </a:rPr>
              <a:t>ь</a:t>
            </a:r>
            <a:r>
              <a:rPr lang="ru-RU" sz="1400" b="1" i="0">
                <a:solidFill>
                  <a:srgbClr val="FFFF00"/>
                </a:solidFill>
                <a:latin typeface="Bahnschrift SemiLight Condensed"/>
              </a:rPr>
              <a:t> для воспитания и самореализации детей с ограниченными возможностями здоровья.</a:t>
            </a:r>
            <a:endParaRPr lang="ru-RU" sz="1400" b="1">
              <a:solidFill>
                <a:srgbClr val="FFFF00"/>
              </a:solidFill>
              <a:latin typeface="Bahnschrift SemiLight Condensed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62726" y="1131809"/>
            <a:ext cx="2916593" cy="744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6194417" name="Блок-схема: процесс 396194416"/>
          <p:cNvSpPr/>
          <p:nvPr/>
        </p:nvSpPr>
        <p:spPr bwMode="auto">
          <a:xfrm>
            <a:off x="2199" y="423120"/>
            <a:ext cx="10081141" cy="70868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899204" name="TextBox 1741899203"/>
          <p:cNvSpPr txBox="1"/>
          <p:nvPr/>
        </p:nvSpPr>
        <p:spPr bwMode="auto">
          <a:xfrm>
            <a:off x="2199" y="457245"/>
            <a:ext cx="9977716" cy="518519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u="none">
                <a:solidFill>
                  <a:srgbClr val="413C58"/>
                </a:solidFill>
                <a:latin typeface="Arial"/>
                <a:cs typeface="Arial"/>
              </a:rPr>
              <a:t>Филиал государственного бюджетного учреждения “Центр социального обслуживания населения “Гармония” в городе Муравленко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Рисунок3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4567" y="-291777"/>
            <a:ext cx="12192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</p:spPr>
      </p:pic>
      <p:sp>
        <p:nvSpPr>
          <p:cNvPr id="9" name="Заголовок 1"/>
          <p:cNvSpPr txBox="1"/>
          <p:nvPr/>
        </p:nvSpPr>
        <p:spPr bwMode="auto">
          <a:xfrm>
            <a:off x="1642723" y="129695"/>
            <a:ext cx="8419701" cy="63516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defRPr/>
            </a:pPr>
            <a:endParaRPr lang="ru-RU" sz="2800" b="1">
              <a:ln w="6350">
                <a:noFill/>
              </a:ln>
              <a:solidFill>
                <a:srgbClr val="003399"/>
              </a:solidFill>
              <a:latin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00" y="1196352"/>
            <a:ext cx="4574549" cy="36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3399"/>
                </a:solidFill>
                <a:latin typeface="Times New Roman"/>
              </a:rPr>
              <a:t>                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3102285" y="1507865"/>
            <a:ext cx="5662019" cy="365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defRPr/>
            </a:pPr>
            <a:endParaRPr lang="ru-RU" b="1">
              <a:latin typeface="Times New Roman"/>
              <a:cs typeface="Calibri"/>
            </a:endParaRPr>
          </a:p>
        </p:txBody>
      </p:sp>
      <p:sp>
        <p:nvSpPr>
          <p:cNvPr id="18" name="Свиток: вертикальный 17"/>
          <p:cNvSpPr/>
          <p:nvPr/>
        </p:nvSpPr>
        <p:spPr bwMode="auto">
          <a:xfrm>
            <a:off x="299935" y="1363338"/>
            <a:ext cx="2519121" cy="1842305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УЧАСТИЕ  В 20 МЕРОПРИЯТИЯХ </a:t>
            </a:r>
            <a:endParaRPr/>
          </a:p>
        </p:txBody>
      </p:sp>
      <p:sp>
        <p:nvSpPr>
          <p:cNvPr id="19" name="Свиток: вертикальный 18"/>
          <p:cNvSpPr/>
          <p:nvPr/>
        </p:nvSpPr>
        <p:spPr bwMode="auto">
          <a:xfrm>
            <a:off x="3102286" y="1316215"/>
            <a:ext cx="2519121" cy="1821008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ВПФ индивидуальная диагностика детей 59</a:t>
            </a:r>
            <a:endParaRPr/>
          </a:p>
        </p:txBody>
      </p:sp>
      <p:sp>
        <p:nvSpPr>
          <p:cNvPr id="21" name="Свиток: вертикальный 20"/>
          <p:cNvSpPr/>
          <p:nvPr/>
        </p:nvSpPr>
        <p:spPr bwMode="auto">
          <a:xfrm>
            <a:off x="3758032" y="4234406"/>
            <a:ext cx="2751238" cy="1972947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>
                <a:solidFill>
                  <a:srgbClr val="FFFF00"/>
                </a:solidFill>
              </a:rPr>
              <a:t>Коррекционно-развивающая работа:</a:t>
            </a:r>
            <a:endParaRPr/>
          </a:p>
          <a:p>
            <a:pPr>
              <a:defRPr/>
            </a:pPr>
            <a:r>
              <a:rPr lang="ru-RU" sz="1600">
                <a:solidFill>
                  <a:srgbClr val="FFFF00"/>
                </a:solidFill>
              </a:rPr>
              <a:t>-индивидуальная работа 49детей</a:t>
            </a:r>
            <a:endParaRPr/>
          </a:p>
          <a:p>
            <a:pPr>
              <a:defRPr/>
            </a:pPr>
            <a:r>
              <a:rPr lang="ru-RU" sz="1600">
                <a:solidFill>
                  <a:srgbClr val="FFFF00"/>
                </a:solidFill>
              </a:rPr>
              <a:t>-групповая работа 10</a:t>
            </a:r>
            <a:endParaRPr/>
          </a:p>
        </p:txBody>
      </p:sp>
      <p:sp>
        <p:nvSpPr>
          <p:cNvPr id="22" name="Свиток: вертикальный 21"/>
          <p:cNvSpPr/>
          <p:nvPr/>
        </p:nvSpPr>
        <p:spPr bwMode="auto">
          <a:xfrm>
            <a:off x="9270114" y="1597145"/>
            <a:ext cx="2519121" cy="1842305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ОКАЗАНО  69 ПЛАТНЫХ УСЛУГ </a:t>
            </a:r>
            <a:endParaRPr/>
          </a:p>
        </p:txBody>
      </p:sp>
      <p:sp>
        <p:nvSpPr>
          <p:cNvPr id="23" name="Свиток: вертикальный 22"/>
          <p:cNvSpPr/>
          <p:nvPr/>
        </p:nvSpPr>
        <p:spPr bwMode="auto">
          <a:xfrm>
            <a:off x="9725381" y="3967166"/>
            <a:ext cx="2466619" cy="1828800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Консультирование родителей 60</a:t>
            </a:r>
            <a:endParaRPr/>
          </a:p>
        </p:txBody>
      </p:sp>
      <p:sp>
        <p:nvSpPr>
          <p:cNvPr id="1429308588" name="Блок-схема: процесс 1429308587"/>
          <p:cNvSpPr/>
          <p:nvPr/>
        </p:nvSpPr>
        <p:spPr bwMode="auto">
          <a:xfrm>
            <a:off x="88921" y="56483"/>
            <a:ext cx="9806988" cy="78158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551380" name="TextBox 639551379"/>
          <p:cNvSpPr txBox="1"/>
          <p:nvPr/>
        </p:nvSpPr>
        <p:spPr bwMode="auto">
          <a:xfrm>
            <a:off x="88921" y="129694"/>
            <a:ext cx="9978076" cy="518519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u="none">
                <a:solidFill>
                  <a:srgbClr val="413C58"/>
                </a:solidFill>
                <a:latin typeface="Arial"/>
                <a:cs typeface="Arial"/>
              </a:rPr>
              <a:t>Филиал государственного бюджетного учреждения “Центр социального обслуживания населения “Гармония” в городе Муравленко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Рисунок3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940" y="-94367"/>
            <a:ext cx="12192000" cy="6858000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1559496" y="105541"/>
            <a:ext cx="8419701" cy="63516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defRPr/>
            </a:pPr>
            <a:endParaRPr lang="ru-RU" sz="2800" b="1">
              <a:ln w="6350">
                <a:noFill/>
              </a:ln>
              <a:solidFill>
                <a:srgbClr val="003399"/>
              </a:solidFill>
              <a:latin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00" y="1196352"/>
            <a:ext cx="4574549" cy="36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3399"/>
                </a:solidFill>
                <a:latin typeface="Times New Roman"/>
              </a:rPr>
              <a:t>                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3265097" y="1181669"/>
            <a:ext cx="5662019" cy="365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defRPr/>
            </a:pPr>
            <a:endParaRPr lang="ru-RU" b="1">
              <a:latin typeface="Times New Roman"/>
              <a:cs typeface="Calibri"/>
            </a:endParaRPr>
          </a:p>
        </p:txBody>
      </p:sp>
      <p:sp>
        <p:nvSpPr>
          <p:cNvPr id="8" name="Свиток: горизонтальный 7"/>
          <p:cNvSpPr/>
          <p:nvPr/>
        </p:nvSpPr>
        <p:spPr bwMode="auto">
          <a:xfrm rot="480000">
            <a:off x="7956520" y="959341"/>
            <a:ext cx="4154026" cy="1718824"/>
          </a:xfrm>
          <a:prstGeom prst="horizontalScroll">
            <a:avLst>
              <a:gd name="adj" fmla="val 12500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800">
                <a:solidFill>
                  <a:schemeClr val="accent1">
                    <a:lumMod val="75000"/>
                  </a:schemeClr>
                </a:solidFill>
              </a:rPr>
              <a:t>Личные достижения </a:t>
            </a:r>
            <a:endParaRPr lang="ru-RU" sz="2800"/>
          </a:p>
        </p:txBody>
      </p:sp>
      <p:sp>
        <p:nvSpPr>
          <p:cNvPr id="6" name="Свиток: вертикальный 5"/>
          <p:cNvSpPr/>
          <p:nvPr/>
        </p:nvSpPr>
        <p:spPr bwMode="auto">
          <a:xfrm>
            <a:off x="0" y="1256770"/>
            <a:ext cx="6528270" cy="4344460"/>
          </a:xfrm>
          <a:prstGeom prst="verticalScroll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/>
              <a:t>Курсы «Логопедический зондовый массаж по методу Кастильо Моралис»</a:t>
            </a:r>
            <a:endParaRPr/>
          </a:p>
          <a:p>
            <a:pPr algn="ctr">
              <a:defRPr/>
            </a:pPr>
            <a:r>
              <a:rPr lang="ru-RU" sz="2400"/>
              <a:t> Удостоверение о повышения квалификации «Диагностика и ранняя помощь детям с ОВЗ от 0 до 3лет »</a:t>
            </a:r>
            <a:endParaRPr/>
          </a:p>
          <a:p>
            <a:pPr algn="ctr">
              <a:defRPr/>
            </a:pPr>
            <a:r>
              <a:rPr lang="ru-RU" sz="2400">
                <a:latin typeface="PT Astra Serif"/>
                <a:ea typeface="Calibri"/>
                <a:cs typeface="Times New Roman"/>
              </a:rPr>
              <a:t>«Основы нейрореабилитации (опыт отделения патологии речи)</a:t>
            </a:r>
            <a:endParaRPr lang="ru-RU" sz="2400"/>
          </a:p>
          <a:p>
            <a:pPr algn="ctr">
              <a:defRPr/>
            </a:pPr>
            <a:endParaRPr lang="ru-RU" sz="2000"/>
          </a:p>
          <a:p>
            <a:pPr algn="ctr">
              <a:defRPr/>
            </a:pPr>
            <a:endParaRPr lang="ru-RU" sz="1600"/>
          </a:p>
          <a:p>
            <a:pPr algn="ctr">
              <a:defRPr/>
            </a:pPr>
            <a:r>
              <a:rPr lang="ru-RU" sz="1600"/>
              <a:t> </a:t>
            </a:r>
            <a:endParaRPr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189508">
            <a:off x="7815424" y="2376336"/>
            <a:ext cx="2370962" cy="34724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17125231">
            <a:off x="6493309" y="3719524"/>
            <a:ext cx="2203042" cy="31140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757313" y="2902430"/>
            <a:ext cx="2463378" cy="32196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17126953">
            <a:off x="9268573" y="3823155"/>
            <a:ext cx="2203041" cy="294947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 rot="10049186">
            <a:off x="6190992" y="2433181"/>
            <a:ext cx="2264980" cy="3361257"/>
          </a:xfrm>
          <a:prstGeom prst="rect">
            <a:avLst/>
          </a:prstGeom>
        </p:spPr>
      </p:pic>
      <p:sp>
        <p:nvSpPr>
          <p:cNvPr id="1031229273" name="Блок-схема: процесс 1031229272"/>
          <p:cNvSpPr/>
          <p:nvPr/>
        </p:nvSpPr>
        <p:spPr bwMode="auto">
          <a:xfrm>
            <a:off x="2199" y="266427"/>
            <a:ext cx="9976996" cy="7541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500466" name="TextBox 1841500465"/>
          <p:cNvSpPr txBox="1"/>
          <p:nvPr/>
        </p:nvSpPr>
        <p:spPr bwMode="auto">
          <a:xfrm>
            <a:off x="0" y="384247"/>
            <a:ext cx="9978076" cy="518519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u="none">
                <a:solidFill>
                  <a:srgbClr val="413C58"/>
                </a:solidFill>
                <a:latin typeface="Arial"/>
                <a:cs typeface="Arial"/>
              </a:rPr>
              <a:t>Филиал государственного бюджетного учреждения “Центр социального обслуживания населения “Гармония” в городе Муравленко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240144" y="1126156"/>
          <a:ext cx="7555346" cy="4683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10849881" name="Блок-схема: процесс 1810849880"/>
          <p:cNvSpPr/>
          <p:nvPr/>
        </p:nvSpPr>
        <p:spPr bwMode="auto">
          <a:xfrm>
            <a:off x="-7499" y="371701"/>
            <a:ext cx="9949381" cy="7544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2534761" name="TextBox 1212534760"/>
          <p:cNvSpPr txBox="1"/>
          <p:nvPr/>
        </p:nvSpPr>
        <p:spPr bwMode="auto">
          <a:xfrm>
            <a:off x="2198" y="457245"/>
            <a:ext cx="9978076" cy="518519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u="none">
                <a:solidFill>
                  <a:srgbClr val="413C58"/>
                </a:solidFill>
                <a:latin typeface="Arial"/>
                <a:cs typeface="Arial"/>
              </a:rPr>
              <a:t>Филиал государственного бюджетного учреждения “Центр социального обслуживания населения “Гармония” в городе Муравленко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ro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Стандартная">
        <a:dk1>
          <a:sysClr val="windowText" lastClr="000000"/>
        </a:dk1>
        <a:lt1>
          <a:sysClr val="window" lastClr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285</Words>
  <Application>Microsoft Office PowerPoint</Application>
  <DocSecurity>0</DocSecurity>
  <PresentationFormat>Широкоэкранный</PresentationFormat>
  <Paragraphs>47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Bahnschrift SemiLight Condensed</vt:lpstr>
      <vt:lpstr>Calibri</vt:lpstr>
      <vt:lpstr>PT Astra Serif</vt:lpstr>
      <vt:lpstr>PT Serif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Вера</dc:creator>
  <cp:keywords/>
  <dc:description/>
  <cp:lastModifiedBy>Екатерина Чимутова</cp:lastModifiedBy>
  <cp:revision>272</cp:revision>
  <dcterms:created xsi:type="dcterms:W3CDTF">2021-03-22T06:34:53Z</dcterms:created>
  <dcterms:modified xsi:type="dcterms:W3CDTF">2026-07-14T09:41:20Z</dcterms:modified>
  <cp:category/>
  <dc:identifier/>
  <cp:contentStatus/>
  <dc:language/>
  <cp:version/>
</cp:coreProperties>
</file>