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9" r:id="rId4"/>
    <p:sldId id="271" r:id="rId5"/>
    <p:sldId id="258" r:id="rId6"/>
    <p:sldId id="259" r:id="rId7"/>
    <p:sldId id="260" r:id="rId8"/>
    <p:sldId id="262" r:id="rId9"/>
    <p:sldId id="263" r:id="rId10"/>
    <p:sldId id="264" r:id="rId11"/>
    <p:sldId id="261" r:id="rId12"/>
    <p:sldId id="265" r:id="rId13"/>
    <p:sldId id="266" r:id="rId14"/>
    <p:sldId id="273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6984F52-2BCC-48C0-805E-E43045FE049D}" type="datetimeFigureOut">
              <a:rPr lang="ru-RU" smtClean="0"/>
              <a:t>14.07.2026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7DEB54C-496A-4C39-A0E9-40C2C80AD8C2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548680"/>
            <a:ext cx="8229600" cy="18288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 err="1">
                <a:solidFill>
                  <a:srgbClr val="0070C0"/>
                </a:solidFill>
              </a:rPr>
              <a:t>Тренинговое</a:t>
            </a:r>
            <a:r>
              <a:rPr lang="ru-RU" dirty="0">
                <a:solidFill>
                  <a:srgbClr val="0070C0"/>
                </a:solidFill>
              </a:rPr>
              <a:t> занятие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«Алфавит эмоций»</a:t>
            </a:r>
          </a:p>
        </p:txBody>
      </p:sp>
      <p:pic>
        <p:nvPicPr>
          <p:cNvPr id="1026" name="Picture 2" descr="5 способов мгновенно взять свои эмоции под контро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80928"/>
            <a:ext cx="9144000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0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Обои Яблоко висит на ветке дерева, на оранжево-зеленом фоне на рабочий сто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70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6193" y="441538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prstClr val="black"/>
                </a:solidFill>
              </a:rPr>
              <a:t>Упражнение: «Руки».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049" y="1268760"/>
            <a:ext cx="8001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776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chemeClr val="tx2">
                    <a:lumMod val="10000"/>
                  </a:schemeClr>
                </a:solidFill>
                <a:ea typeface="Times New Roman"/>
                <a:cs typeface="Times New Roman"/>
              </a:rPr>
              <a:t>В ответ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  <a:ea typeface="Times New Roman"/>
                <a:cs typeface="Times New Roman"/>
              </a:rPr>
              <a:t> на (агрессию) раздражение </a:t>
            </a:r>
            <a:r>
              <a:rPr lang="ru-RU" b="1" dirty="0">
                <a:solidFill>
                  <a:schemeClr val="tx2">
                    <a:lumMod val="10000"/>
                  </a:schemeClr>
                </a:solidFill>
                <a:ea typeface="Times New Roman"/>
                <a:cs typeface="Times New Roman"/>
              </a:rPr>
              <a:t>мы подсознательно начинаем сопротивляться, т.е.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  <a:ea typeface="Times New Roman"/>
                <a:cs typeface="Times New Roman"/>
              </a:rPr>
              <a:t> раздражение рождает конфликт, агрессию.</a:t>
            </a:r>
          </a:p>
          <a:p>
            <a:pPr>
              <a:spcAft>
                <a:spcPts val="0"/>
              </a:spcAft>
            </a:pPr>
            <a:r>
              <a:rPr lang="ru-RU" dirty="0">
                <a:solidFill>
                  <a:schemeClr val="tx2">
                    <a:lumMod val="10000"/>
                  </a:schemeClr>
                </a:solidFill>
                <a:ea typeface="Times New Roman"/>
                <a:cs typeface="Times New Roman"/>
              </a:rPr>
              <a:t>Если мы настроены недружелюбно по отношению к другим, они это почувствуют и неосознанно примут меры защиты.</a:t>
            </a:r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79" y="3212976"/>
            <a:ext cx="592717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249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>
            <a:normAutofit fontScale="77500" lnSpcReduction="20000"/>
          </a:bodyPr>
          <a:lstStyle/>
          <a:p>
            <a:pPr marL="13716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i="1" u="sng" dirty="0">
                <a:solidFill>
                  <a:schemeClr val="bg1"/>
                </a:solidFill>
                <a:ea typeface="Times New Roman"/>
                <a:cs typeface="Times New Roman"/>
              </a:rPr>
              <a:t>Самые распространенные конфликты. </a:t>
            </a:r>
            <a:endParaRPr lang="ru-RU" sz="2400" dirty="0">
              <a:solidFill>
                <a:schemeClr val="bg1"/>
              </a:solidFill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ea typeface="Times New Roman"/>
                <a:cs typeface="Times New Roman"/>
              </a:rPr>
              <a:t>    - Конфликт неподчинения. Подросток отказывается выполнять те или иные требования, часто такие, которые год назад не вызывали такой реакции. Отказ может быть высказан словесно или действиями. Связано это, видимо, с желанием отстаивать свое мнение - пусть иногда нелепым способом. </a:t>
            </a:r>
            <a:endParaRPr lang="ru-RU" sz="2400" dirty="0">
              <a:solidFill>
                <a:schemeClr val="bg1"/>
              </a:solidFill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ea typeface="Times New Roman"/>
                <a:cs typeface="Times New Roman"/>
              </a:rPr>
              <a:t>     - Конфликт единства. Подросток поступает так, как принято в среде одноклассников. Сам бы он так себя не вел, если бы не боязнь выглядеть «слабаком», «маменькиным сынком», «тряпкой». </a:t>
            </a:r>
            <a:endParaRPr lang="ru-RU" sz="2400" dirty="0">
              <a:solidFill>
                <a:schemeClr val="bg1"/>
              </a:solidFill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ea typeface="Times New Roman"/>
                <a:cs typeface="Times New Roman"/>
              </a:rPr>
              <a:t>     - Конфликт лидерства. Подросток видит учителя как конкурента в классе. Он старается не потерять авторитет. </a:t>
            </a:r>
            <a:endParaRPr lang="ru-RU" sz="2400" dirty="0">
              <a:solidFill>
                <a:schemeClr val="bg1"/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chemeClr val="bg1"/>
                </a:solidFill>
                <a:ea typeface="Times New Roman"/>
              </a:rPr>
              <a:t>           -  Конфликт нелюбви. Происходит тогда, когда к учителю относятся без уважения. Знают, что его можно вывести из себя. Специально устраивают такие ситуации, чтобы учитель потерял терпение.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914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93380"/>
            <a:ext cx="8424936" cy="5444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ea typeface="Times New Roman"/>
                <a:cs typeface="Times New Roman"/>
              </a:rPr>
              <a:t>                 Конструктивные стороны конфликта: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endParaRPr lang="ru-RU" sz="2400" dirty="0"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Конфликт вскрывает «слабое звено» в организации, во взаимоотношениях (диагностическая функция конфликта).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Конфликт дает возможность увидеть скрытые отношения.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Конфликт дает возможность выплеснуть отрицательные эмоции, снять напряжение.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Конфликт – это толчок к пересмотру, развитию своих взглядов на привычное.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Необходимость разрешения конфликта обуславливает развитие организации.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Конфликт способствует сплочению коллектива при противоборстве с внешним врагом.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5638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878302"/>
            <a:ext cx="8424936" cy="5393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ea typeface="Times New Roman"/>
                <a:cs typeface="Times New Roman"/>
              </a:rPr>
              <a:t>Деструктивные стороны конфликта: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 </a:t>
            </a:r>
            <a:endParaRPr lang="ru-RU" sz="2400" dirty="0"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Отрицательные эмоциональные переживания, которые могут привести к различным заболеваниям.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Нарушение деловых и личных отношений между людьми, снижение дисциплины. В целом ухудшается социально-психологический климат.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Ухудшение качества работы. Сложное восстановление деловых отношений.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Представление о победителях или побежденных как о врагах.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Временные потери. На одну минуту конфликта приходится 12 минут </a:t>
            </a:r>
            <a:r>
              <a:rPr lang="ru-RU" sz="2400" dirty="0" err="1">
                <a:solidFill>
                  <a:srgbClr val="000000"/>
                </a:solidFill>
                <a:ea typeface="Times New Roman"/>
                <a:cs typeface="Times New Roman"/>
              </a:rPr>
              <a:t>послеконфликтных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Times New Roman"/>
              </a:rPr>
              <a:t> переживаний.</a:t>
            </a:r>
            <a:endParaRPr lang="ru-RU" sz="2400" dirty="0">
              <a:solidFill>
                <a:srgbClr val="000000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048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>
                <a:solidFill>
                  <a:srgbClr val="000000"/>
                </a:solidFill>
                <a:effectLst/>
                <a:ea typeface="Times New Roman"/>
              </a:rPr>
              <a:t>«Стулья и их тяжелая судьба»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668462"/>
            <a:ext cx="6984776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611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Упражнение «Алфавит эмоций» 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340768"/>
            <a:ext cx="82296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792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B0F0"/>
                </a:solidFill>
              </a:rPr>
              <a:t>Тест : «30 пословиц»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1872208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5 – весьма типично;</a:t>
            </a:r>
          </a:p>
          <a:p>
            <a:r>
              <a:rPr lang="ru-RU" sz="2000" dirty="0">
                <a:solidFill>
                  <a:schemeClr val="bg1"/>
                </a:solidFill>
              </a:rPr>
              <a:t>4 – часто типично;</a:t>
            </a:r>
          </a:p>
          <a:p>
            <a:r>
              <a:rPr lang="ru-RU" sz="2000" dirty="0">
                <a:solidFill>
                  <a:schemeClr val="bg1"/>
                </a:solidFill>
              </a:rPr>
              <a:t>3 – иногда;</a:t>
            </a:r>
          </a:p>
          <a:p>
            <a:r>
              <a:rPr lang="ru-RU" sz="2000" dirty="0">
                <a:solidFill>
                  <a:schemeClr val="bg1"/>
                </a:solidFill>
              </a:rPr>
              <a:t>2 – редко;</a:t>
            </a:r>
          </a:p>
          <a:p>
            <a:r>
              <a:rPr lang="ru-RU" sz="2000" dirty="0">
                <a:solidFill>
                  <a:schemeClr val="bg1"/>
                </a:solidFill>
              </a:rPr>
              <a:t>1 – совсем нетипично.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680541"/>
              </p:ext>
            </p:extLst>
          </p:nvPr>
        </p:nvGraphicFramePr>
        <p:xfrm>
          <a:off x="251520" y="3212976"/>
          <a:ext cx="8712970" cy="3312370"/>
        </p:xfrm>
        <a:graphic>
          <a:graphicData uri="http://schemas.openxmlformats.org/drawingml/2006/table">
            <a:tbl>
              <a:tblPr firstRow="1" firstCol="1" bandRow="1"/>
              <a:tblGrid>
                <a:gridCol w="871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1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1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12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1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12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71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712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225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вопроса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Ответ,  балл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вопроса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Ответ,  балл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вопроса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Ответ,  балл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вопроса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Ответ,  балл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вопроса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FCFCF8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Ответ,  балл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47625" marB="476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725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 fontScale="92500" lnSpcReduction="20000"/>
          </a:bodyPr>
          <a:lstStyle/>
          <a:p>
            <a:pPr marL="13716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К. Томас выделяет пять способов выхода из конфликтной ситуации.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u="sng" dirty="0">
                <a:solidFill>
                  <a:srgbClr val="000000"/>
                </a:solidFill>
                <a:ea typeface="Times New Roman"/>
                <a:cs typeface="Times New Roman"/>
              </a:rPr>
              <a:t>Конкуренция (соревнование) </a:t>
            </a:r>
          </a:p>
          <a:p>
            <a:pPr marL="13716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«Чтобы я победил, ты должен проиграть».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u="sng" dirty="0">
                <a:solidFill>
                  <a:srgbClr val="000000"/>
                </a:solidFill>
                <a:ea typeface="Times New Roman"/>
                <a:cs typeface="Times New Roman"/>
              </a:rPr>
              <a:t>Избегание (уклонение) </a:t>
            </a:r>
          </a:p>
          <a:p>
            <a:pPr marL="13716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«Мне все равно, выиграешь ты или проиграешь, но я знаю, что в этом участия не принимаю».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u="sng" dirty="0">
                <a:solidFill>
                  <a:srgbClr val="000000"/>
                </a:solidFill>
                <a:ea typeface="Times New Roman"/>
                <a:cs typeface="Times New Roman"/>
              </a:rPr>
              <a:t>Компромисс </a:t>
            </a:r>
          </a:p>
          <a:p>
            <a:pPr marL="13716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«Чтобы каждый из нас что-то выиграл, каждый из нас должен что-то проиграть».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u="sng" dirty="0">
                <a:solidFill>
                  <a:srgbClr val="000000"/>
                </a:solidFill>
                <a:ea typeface="Times New Roman"/>
                <a:cs typeface="Times New Roman"/>
              </a:rPr>
              <a:t>Приспособление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</a:p>
          <a:p>
            <a:pPr marL="13716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«Чтобы ты выиграл, я должен проиграть».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u="sng" dirty="0">
                <a:solidFill>
                  <a:srgbClr val="000000"/>
                </a:solidFill>
                <a:ea typeface="Times New Roman"/>
                <a:cs typeface="Times New Roman"/>
              </a:rPr>
              <a:t>Сотрудничество </a:t>
            </a:r>
          </a:p>
          <a:p>
            <a:pPr marL="13716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«Чтобы выиграл я, ты тоже должен выиграть».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381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568952" cy="6408712"/>
          </a:xfrm>
        </p:spPr>
        <p:txBody>
          <a:bodyPr>
            <a:normAutofit fontScale="70000" lnSpcReduction="20000"/>
          </a:bodyPr>
          <a:lstStyle/>
          <a:p>
            <a:pPr marL="13716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222222"/>
                </a:solidFill>
                <a:ea typeface="Times New Roman"/>
                <a:cs typeface="Times New Roman"/>
              </a:rPr>
              <a:t>                                                 </a:t>
            </a:r>
            <a:r>
              <a:rPr lang="ru-RU" sz="2900" b="1" dirty="0">
                <a:solidFill>
                  <a:srgbClr val="222222"/>
                </a:solidFill>
                <a:ea typeface="Times New Roman"/>
                <a:cs typeface="Times New Roman"/>
              </a:rPr>
              <a:t>Интерпретация</a:t>
            </a:r>
            <a:endParaRPr lang="ru-RU" sz="29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solidFill>
                  <a:srgbClr val="222222"/>
                </a:solidFill>
                <a:ea typeface="Times New Roman"/>
                <a:cs typeface="Times New Roman"/>
              </a:rPr>
              <a:t> «ЧЕРЕПАХА» – стратегия ухода под панцирь, то есть отказ как от достижения личных целей, так и от участия во взаимоотношениях с окружающими.</a:t>
            </a:r>
            <a:endParaRPr lang="ru-RU" sz="29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solidFill>
                  <a:srgbClr val="222222"/>
                </a:solidFill>
                <a:ea typeface="Times New Roman"/>
                <a:cs typeface="Times New Roman"/>
              </a:rPr>
              <a:t>«АКУЛА» – силовая стратегия. Для ее приверженцев главное – цели, а взаимоотношения во внимание не принимаются. Им неважно, любят их или нет. Они считают, что конфликты разрешаются лишь выигрышем одной или проигрышем второй стороны.</a:t>
            </a:r>
            <a:endParaRPr lang="ru-RU" sz="29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solidFill>
                  <a:srgbClr val="222222"/>
                </a:solidFill>
                <a:ea typeface="Times New Roman"/>
                <a:cs typeface="Times New Roman"/>
              </a:rPr>
              <a:t>«МЕДВЕЖОНОК» – стратегия сглаживания острых углов. Взаимоотношения – очень важны, а цели – не очень. Чтобы их понимали и любили, они способны пожертвовать целями.</a:t>
            </a:r>
            <a:endParaRPr lang="ru-RU" sz="29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solidFill>
                  <a:srgbClr val="222222"/>
                </a:solidFill>
                <a:ea typeface="Times New Roman"/>
                <a:cs typeface="Times New Roman"/>
              </a:rPr>
              <a:t>«ЛИСА» – стратегия компромисса. Умеренно важны и цели, и взаимоотношения. Они готовы отказаться от части целей, чтобы сохранить добрые взаимоотношения.</a:t>
            </a:r>
            <a:endParaRPr lang="ru-RU" sz="29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900" b="1" dirty="0">
                <a:solidFill>
                  <a:srgbClr val="222222"/>
                </a:solidFill>
                <a:ea typeface="Times New Roman"/>
                <a:cs typeface="Times New Roman"/>
              </a:rPr>
              <a:t>«СОВА» – стратегия открытой и честной конфронтации. Ценит и цели, и взаимоотношения. Открыто определяет позиции и ищет выход в совместной работе по достижению целей, стремится найти решения, удовлетворяющие всех участников.</a:t>
            </a:r>
            <a:endParaRPr lang="ru-RU" sz="2900" b="1" dirty="0">
              <a:latin typeface="Calibri"/>
              <a:ea typeface="Calibri"/>
              <a:cs typeface="Times New Roman"/>
            </a:endParaRPr>
          </a:p>
          <a:p>
            <a:pPr marL="13716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900" b="1" dirty="0">
                <a:ea typeface="Calibri"/>
                <a:cs typeface="Times New Roman"/>
              </a:rPr>
              <a:t> </a:t>
            </a:r>
            <a:endParaRPr lang="ru-RU" sz="29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7100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Интерпретация к упражнению «Яблоко и червяк»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>
                <a:solidFill>
                  <a:srgbClr val="000000"/>
                </a:solidFill>
                <a:latin typeface="-apple-system"/>
              </a:rPr>
              <a:t>Примеры ответов:</a:t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-apple-system"/>
              </a:rPr>
              <a:t>1. Конкуренция. «Сейчас как упаду на тебя и раздавлю!»</a:t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-apple-system"/>
              </a:rPr>
              <a:t>2. Избегание. «Вон, посмотри, какая там симпатичная груша!»</a:t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-apple-system"/>
              </a:rPr>
              <a:t>3. Компромисс. «Ну хорошо, откуси половинку, а вторую оставь моим любимым хозяевам»</a:t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-apple-system"/>
              </a:rPr>
              <a:t>4. Приспособление. «Такая, видимо, у меня доля тяжкая»</a:t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-apple-system"/>
              </a:rPr>
              <a:t>5. Сотрудничество. «Посмотри, на земле уже есть упавшие яблоки, ты их ешь – они тоже вкусные».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175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333333"/>
                </a:solidFill>
                <a:effectLst/>
                <a:latin typeface="Helvetica Neue"/>
              </a:rPr>
              <a:t>«Что я могу сделать, чтобы снизить свой уровень стресса, доставить себе радость?»</a:t>
            </a:r>
            <a:endParaRPr lang="ru-RU" dirty="0"/>
          </a:p>
        </p:txBody>
      </p:sp>
      <p:pic>
        <p:nvPicPr>
          <p:cNvPr id="1026" name="Picture 2" descr="Счастливые люди - человек должен быть счастливым, жизнь счастливых людей –  ФотоК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9841" y="1988840"/>
            <a:ext cx="7056784" cy="469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094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Игра «Нас с тобой объединяет»</a:t>
            </a:r>
            <a:br>
              <a:rPr lang="ru-RU" sz="44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3100" dirty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«Да, это так»                  «Спасибо, я подумаю»</a:t>
            </a:r>
            <a:br>
              <a:rPr lang="ru-RU" sz="3100" dirty="0">
                <a:effectLst/>
                <a:latin typeface="Calibri"/>
                <a:ea typeface="Times New Roman"/>
                <a:cs typeface="Times New Roman"/>
              </a:rPr>
            </a:br>
            <a:endParaRPr lang="ru-RU" sz="3100" dirty="0"/>
          </a:p>
        </p:txBody>
      </p:sp>
      <p:sp>
        <p:nvSpPr>
          <p:cNvPr id="5" name="AutoShape 5" descr="Проблемы в команде. Красочные человечки и вопросительный знак. Разногласия  между коллегами. Конфликты в команде. Поиск источника конфликтов.  #413903570 - Ларасток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775" y="1524000"/>
            <a:ext cx="7991673" cy="5073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87624" y="2204864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540512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86</TotalTime>
  <Words>856</Words>
  <Application>Microsoft Office PowerPoint</Application>
  <PresentationFormat>Экран (4:3)</PresentationFormat>
  <Paragraphs>133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-apple-system</vt:lpstr>
      <vt:lpstr>Arial</vt:lpstr>
      <vt:lpstr>Book Antiqua</vt:lpstr>
      <vt:lpstr>Calibri</vt:lpstr>
      <vt:lpstr>Helvetica Neue</vt:lpstr>
      <vt:lpstr>Lucida Sans</vt:lpstr>
      <vt:lpstr>Symbol</vt:lpstr>
      <vt:lpstr>Times New Roman</vt:lpstr>
      <vt:lpstr>Wingdings</vt:lpstr>
      <vt:lpstr>Wingdings 2</vt:lpstr>
      <vt:lpstr>Wingdings 3</vt:lpstr>
      <vt:lpstr>Апекс</vt:lpstr>
      <vt:lpstr>Тренинговое занятие «Алфавит эмоций»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«Стулья и их тяжелая судьба» </vt:lpstr>
      <vt:lpstr>Упражнение «Алфавит эмоций» </vt:lpstr>
      <vt:lpstr>Тест : «30 пословиц»</vt:lpstr>
      <vt:lpstr>Презентация PowerPoint</vt:lpstr>
      <vt:lpstr>Презентация PowerPoint</vt:lpstr>
      <vt:lpstr>Интерпретация к упражнению «Яблоко и червяк»</vt:lpstr>
      <vt:lpstr>«Что я могу сделать, чтобы снизить свой уровень стресса, доставить себе радость?»</vt:lpstr>
      <vt:lpstr>Игра «Нас с тобой объединяет» «Да, это так»                  «Спасибо, я подумаю»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Тренинговое занятие «Алфавит эмоций»</dc:title>
  <dc:creator>User</dc:creator>
  <cp:lastModifiedBy>Екатерина Чимутова</cp:lastModifiedBy>
  <cp:revision>10</cp:revision>
  <dcterms:created xsi:type="dcterms:W3CDTF">2022-01-19T23:57:12Z</dcterms:created>
  <dcterms:modified xsi:type="dcterms:W3CDTF">2026-07-14T09:14:02Z</dcterms:modified>
</cp:coreProperties>
</file>