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27"/>
  </p:notesMasterIdLst>
  <p:sldIdLst>
    <p:sldId id="274" r:id="rId2"/>
    <p:sldId id="290" r:id="rId3"/>
    <p:sldId id="291" r:id="rId4"/>
    <p:sldId id="285" r:id="rId5"/>
    <p:sldId id="286" r:id="rId6"/>
    <p:sldId id="287" r:id="rId7"/>
    <p:sldId id="289" r:id="rId8"/>
    <p:sldId id="275" r:id="rId9"/>
    <p:sldId id="281" r:id="rId10"/>
    <p:sldId id="276" r:id="rId11"/>
    <p:sldId id="277" r:id="rId12"/>
    <p:sldId id="257" r:id="rId13"/>
    <p:sldId id="258" r:id="rId14"/>
    <p:sldId id="259" r:id="rId15"/>
    <p:sldId id="260" r:id="rId16"/>
    <p:sldId id="261" r:id="rId17"/>
    <p:sldId id="267" r:id="rId18"/>
    <p:sldId id="262" r:id="rId19"/>
    <p:sldId id="264" r:id="rId20"/>
    <p:sldId id="263" r:id="rId21"/>
    <p:sldId id="266" r:id="rId22"/>
    <p:sldId id="283" r:id="rId23"/>
    <p:sldId id="268" r:id="rId24"/>
    <p:sldId id="273" r:id="rId25"/>
    <p:sldId id="265" r:id="rId2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0" autoAdjust="0"/>
    <p:restoredTop sz="87433" autoAdjust="0"/>
  </p:normalViewPr>
  <p:slideViewPr>
    <p:cSldViewPr snapToGrid="0">
      <p:cViewPr varScale="1">
        <p:scale>
          <a:sx n="74" d="100"/>
          <a:sy n="74" d="100"/>
        </p:scale>
        <p:origin x="1013" y="77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48" y="30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F986A6-665B-42BD-9567-3BA6594A3BF0}" type="datetimeFigureOut">
              <a:rPr lang="ru-RU" smtClean="0"/>
              <a:pPr/>
              <a:t>14.07.2026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75E28C-807F-45CF-A033-AB0F0467A6D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00389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75E28C-807F-45CF-A033-AB0F0467A6DE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07340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A3A934-28C2-4517-BA21-A8E58E5279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22F7EA3-8554-4CE4-ABA9-37D5F560A3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3B1CEC9-3630-4B81-A67F-05088BDD31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7BA90-6908-4CFA-9780-9CD66819D9A6}" type="datetimeFigureOut">
              <a:rPr lang="ru-RU" smtClean="0"/>
              <a:pPr/>
              <a:t>14.07.2026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1CFFA1B-EA99-40DC-BC05-5EE6A7C59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84FEDCD-A013-47B3-AAA7-5906202D9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853FC-B75D-4269-AB47-477C0A62CC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45779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015E09-1DE5-405C-B888-FEDBFA19F0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D7D3CA4-8C50-462B-9CAD-8B221A1039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38DEC7F-BFE2-4AC0-8279-2E7D85B94D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7BA90-6908-4CFA-9780-9CD66819D9A6}" type="datetimeFigureOut">
              <a:rPr lang="ru-RU" smtClean="0"/>
              <a:pPr/>
              <a:t>14.07.2026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01A2BF8-32A5-4CDE-91F8-F293108DD7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5602424-1EC5-49DF-B81B-D5E5D533A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853FC-B75D-4269-AB47-477C0A62CC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54334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B52A12-8DA7-4148-92FE-9016230CC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F7EFBBA-B4DC-425D-8FA6-D0DE380DB8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1A12D03-E22A-46AD-B7AE-6B0D3880BE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7BA90-6908-4CFA-9780-9CD66819D9A6}" type="datetimeFigureOut">
              <a:rPr lang="ru-RU" smtClean="0"/>
              <a:pPr/>
              <a:t>14.07.2026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79D53D9-4982-4546-BEAC-648D053DBA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0AC2601-915A-42F7-AF6B-5A28439A3E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853FC-B75D-4269-AB47-477C0A62CC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0091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C3A29B-C351-43FC-92D7-7ECA8323C3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71E1C18-2142-45BF-9B58-82A0635D15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A39F4D4-5309-4F45-B33C-DF3BE5C59F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A4DCF7F-4DA9-4F3C-A168-72F64F36E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7BA90-6908-4CFA-9780-9CD66819D9A6}" type="datetimeFigureOut">
              <a:rPr lang="ru-RU" smtClean="0"/>
              <a:pPr/>
              <a:t>14.07.2026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544446F-2597-4069-9175-0EE2265B1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D4D84EB-C9B1-4943-BC8E-38D5877CA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853FC-B75D-4269-AB47-477C0A62CC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04064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995A47-7B0A-4935-9710-1E5C1F0DD7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010AFE6-E773-489D-A617-CDF8D207EF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49ADF02-3E6E-426A-B508-E93B624B04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9375A5B-8D75-4C17-9783-ED3CBF18AE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59A3933-5206-4A78-A3F9-379CF9DCDC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D6C4822-C234-42C2-A1A5-DC3AA8EB5D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7BA90-6908-4CFA-9780-9CD66819D9A6}" type="datetimeFigureOut">
              <a:rPr lang="ru-RU" smtClean="0"/>
              <a:pPr/>
              <a:t>14.07.2026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C705141-2B83-4FAC-B6F4-CF5990660B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A732965-853F-4440-A1C6-3DAF0B055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853FC-B75D-4269-AB47-477C0A62CC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8328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B3A44D-1B93-4D14-B382-4709EB57CB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FC06F64-4692-45D4-9B23-F8C752F38F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7BA90-6908-4CFA-9780-9CD66819D9A6}" type="datetimeFigureOut">
              <a:rPr lang="ru-RU" smtClean="0"/>
              <a:pPr/>
              <a:t>14.07.2026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8F0B6EC-E7D1-4063-B574-CE1F3463E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09F4E8E-A61D-4808-ABF0-4AE47C5F28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853FC-B75D-4269-AB47-477C0A62CC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37446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D950294-E8BA-4469-863E-B33CE2A7F9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7BA90-6908-4CFA-9780-9CD66819D9A6}" type="datetimeFigureOut">
              <a:rPr lang="ru-RU" smtClean="0"/>
              <a:pPr/>
              <a:t>14.07.2026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81FCA280-C83C-45C6-AE75-5346E025A8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9849FFC-169B-4414-8FD3-0312B0B75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853FC-B75D-4269-AB47-477C0A62CC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28141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D85A43-AB9A-4F93-ACFB-DFBCEE02B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1BF5B0F-A0AE-427C-BD95-CB3050CA96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29DE586-2E5C-479C-BD8C-5E9EA2F287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A924B5B-19AB-4DFF-B28A-F86B8E3F45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7BA90-6908-4CFA-9780-9CD66819D9A6}" type="datetimeFigureOut">
              <a:rPr lang="ru-RU" smtClean="0"/>
              <a:pPr/>
              <a:t>14.07.2026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AF63C7B-2913-4DDD-9FAA-1DE199764D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AACB52F-A977-4A9D-AE37-E25B9CE4E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853FC-B75D-4269-AB47-477C0A62CC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14145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CD1B1F-C04E-40CF-A5B5-E8B06E1A7E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3B05412-ED07-46A5-8658-7AB6C58AE0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2277FE2-7677-4A0A-B1C3-80B233BE0E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48F25CF-3E7A-46E4-B49E-97B774708B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7BA90-6908-4CFA-9780-9CD66819D9A6}" type="datetimeFigureOut">
              <a:rPr lang="ru-RU" smtClean="0"/>
              <a:pPr/>
              <a:t>14.07.2026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6F28693-F432-4254-A0B5-80E412A34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6514375-52EB-46B3-98A1-4246494705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853FC-B75D-4269-AB47-477C0A62CC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27272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6AFACA-6DE3-4536-B7DD-C49AA10D5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3673CAB-2496-4410-A03E-6872E6550A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6BBF20F-5CB4-4B0A-9E61-B113B9E9AF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7BA90-6908-4CFA-9780-9CD66819D9A6}" type="datetimeFigureOut">
              <a:rPr lang="ru-RU" smtClean="0"/>
              <a:pPr/>
              <a:t>14.07.2026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4928FBD-0AD0-491B-884C-D275BB7C0A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AB28226-87FE-4DEA-8226-EC51F3ADD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853FC-B75D-4269-AB47-477C0A62CC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11628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FFC7680-77A6-4634-A5DE-441DDFE5F38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586692A-8F03-4928-BF73-64E777650E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327CB47-11FA-4556-8883-CF4DB2C575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7BA90-6908-4CFA-9780-9CD66819D9A6}" type="datetimeFigureOut">
              <a:rPr lang="ru-RU" smtClean="0"/>
              <a:pPr/>
              <a:t>14.07.2026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585E312-2AAC-4927-981C-8B1869FE5B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7DABDA2-5455-47C0-AD3F-8A5E3B94F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853FC-B75D-4269-AB47-477C0A62CC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25038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7AABF0-9A5C-4728-9F7A-83268E1C6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29B1032-4366-4F19-8FCF-80D2679C2E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C1F317D-86CB-4740-9D1C-01622FCC4C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37BA90-6908-4CFA-9780-9CD66819D9A6}" type="datetimeFigureOut">
              <a:rPr lang="ru-RU" smtClean="0"/>
              <a:pPr/>
              <a:t>14.07.2026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08A51F7-F817-4DC3-BEDF-573366529C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3400807-8ADC-4D81-9C20-7D7E2624BB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0853FC-B75D-4269-AB47-477C0A62CC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5674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D:\Фоны\091777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8036" y="196948"/>
            <a:ext cx="11263746" cy="4410221"/>
          </a:xfrm>
        </p:spPr>
        <p:txBody>
          <a:bodyPr>
            <a:normAutofit/>
          </a:bodyPr>
          <a:lstStyle/>
          <a:p>
            <a:pPr lvl="0" algn="ctr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latin typeface="Times New Roman" panose="02020603050405020304" pitchFamily="18" charset="0"/>
                <a:ea typeface="Liberation Sans"/>
                <a:cs typeface="Times New Roman" panose="02020603050405020304" pitchFamily="18" charset="0"/>
              </a:rPr>
              <a:t>ФИЛИАЛ ГОСУДАРСТВЕННОГО БЮДЖЕТНОГО УЧРЕЖДЕНИЯ</a:t>
            </a:r>
            <a:b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ea typeface="Liberation Sans"/>
                <a:cs typeface="Times New Roman" panose="02020603050405020304" pitchFamily="18" charset="0"/>
              </a:rPr>
              <a:t>ЯМАЛО–НЕНЕЦКОГО АВТОНОМНОГО ОКРУГА</a:t>
            </a:r>
            <a:b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ea typeface="Liberation Sans"/>
                <a:cs typeface="Times New Roman" panose="02020603050405020304" pitchFamily="18" charset="0"/>
              </a:rPr>
              <a:t>«ЦЕНТР СОЦИАЛЬНОГО ОБСЛУЖИВАНИЯ НАСЕЛЕНИЯ «ГАРМОНИЯ»</a:t>
            </a:r>
            <a:b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ea typeface="Liberation Sans"/>
                <a:cs typeface="Times New Roman" panose="02020603050405020304" pitchFamily="18" charset="0"/>
              </a:rPr>
              <a:t>В ПУРОВСКОМ РАЙОНЕ»</a:t>
            </a:r>
            <a:br>
              <a:rPr lang="ru-RU" sz="1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i="1" dirty="0"/>
              <a:t> 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br>
              <a:rPr lang="ru-RU" sz="2400" b="1" i="1" dirty="0">
                <a:latin typeface="Times New Roman" pitchFamily="18" charset="0"/>
                <a:cs typeface="Times New Roman" pitchFamily="18" charset="0"/>
              </a:rPr>
            </a:br>
            <a:br>
              <a:rPr lang="ru-RU" b="1" i="1" dirty="0">
                <a:latin typeface="Times New Roman" pitchFamily="18" charset="0"/>
                <a:cs typeface="Times New Roman" pitchFamily="18" charset="0"/>
              </a:rPr>
            </a:b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66916" y="1578077"/>
            <a:ext cx="11064866" cy="446625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b="1" dirty="0"/>
              <a:t>«НЕЙРОПСИХОЛОГИЧЕСКИЙ ПОДХОД, КАК ЗНАЧИМЫЙ ПРИЕМ В КОРРЕКЦИОННО-РАЗВИВАЮЩЕЙ РАБОТЕ ЛОГОПЕДА»</a:t>
            </a:r>
          </a:p>
          <a:p>
            <a:pPr algn="ctr">
              <a:buNone/>
            </a:pPr>
            <a:endParaRPr lang="ru-RU" sz="3200" b="1" spc="-1" dirty="0">
              <a:solidFill>
                <a:srgbClr val="7030A0"/>
              </a:solidFill>
              <a:latin typeface="Comic Sans MS"/>
              <a:ea typeface="Arial"/>
              <a:cs typeface="Arial"/>
            </a:endParaRPr>
          </a:p>
          <a:p>
            <a:pPr algn="ctr">
              <a:buNone/>
            </a:pPr>
            <a:r>
              <a:rPr lang="ru-RU" sz="3200" b="1" spc="-1" dirty="0"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</a:rPr>
              <a:t>Анастасия Михайловна</a:t>
            </a:r>
            <a:r>
              <a:rPr lang="ru-RU" sz="3200" b="1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Дешевицина</a:t>
            </a:r>
          </a:p>
          <a:p>
            <a:pPr algn="ctr">
              <a:buNone/>
            </a:pPr>
            <a:b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600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Логопед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  <a:p>
            <a:pPr algn="r">
              <a:buNone/>
            </a:pP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					     </a:t>
            </a:r>
            <a:endParaRPr lang="ru-RU" sz="4400" b="1" i="1" dirty="0">
              <a:latin typeface="Times New Roman" pitchFamily="18" charset="0"/>
              <a:cs typeface="Times New Roman" pitchFamily="18" charset="0"/>
            </a:endParaRP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1" spc="-1" dirty="0"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</a:rPr>
              <a:t>г. </a:t>
            </a:r>
            <a:r>
              <a:rPr lang="ru-RU" sz="1600" b="1" spc="-1" dirty="0" err="1"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</a:rPr>
              <a:t>Тарко</a:t>
            </a:r>
            <a:r>
              <a:rPr lang="ru-RU" sz="1600" b="1" spc="-1" dirty="0"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</a:rPr>
              <a:t>-Сале, 2026 год</a:t>
            </a:r>
            <a:endParaRPr lang="ru-RU" sz="1600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None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D:\Фоны\091777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33575" y="340566"/>
            <a:ext cx="7562850" cy="2072370"/>
          </a:xfrm>
        </p:spPr>
        <p:txBody>
          <a:bodyPr>
            <a:normAutofit/>
          </a:bodyPr>
          <a:lstStyle/>
          <a:p>
            <a:pPr indent="459105" algn="just">
              <a:lnSpc>
                <a:spcPct val="107000"/>
              </a:lnSpc>
              <a:spcAft>
                <a:spcPts val="0"/>
              </a:spcAft>
            </a:pPr>
            <a:r>
              <a:rPr lang="ru-RU" sz="1600" b="1" dirty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Нейропсихологический подход</a:t>
            </a:r>
            <a:r>
              <a:rPr lang="ru-RU" sz="1600" dirty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— значимый инструмент в коррекционно-развивающей работе логопеда, так как он позволяет глубже понять механизмы речевых нарушений, выявить их причины и разработать индивидуальные стратегии коррекции. Этот подход основан на изучении взаимосвязи между функциями мозга и речевыми навыками, а также на понимании структурно-функциональной организации мозга.</a:t>
            </a:r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47774" y="933450"/>
            <a:ext cx="10669733" cy="1137162"/>
          </a:xfr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endParaRPr lang="ru-RU" sz="4400" b="1" i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br>
              <a:rPr lang="ru-RU" sz="2600" dirty="0">
                <a:solidFill>
                  <a:srgbClr val="000000"/>
                </a:solidFill>
                <a:latin typeface="Arial"/>
                <a:cs typeface="Arial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66850" y="2181225"/>
            <a:ext cx="8486776" cy="36702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1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Основные принципы нейропсихологического подхода</a:t>
            </a:r>
            <a:endParaRPr lang="ru-RU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ts val="165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Изучение структуры и функций мозга.</a:t>
            </a:r>
            <a:r>
              <a:rPr lang="ru-RU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Логопед анализирует, какие области мозга отвечают за различные аспекты речевой деятельности, и использует эти знания для проведения коррекционных занятий.</a:t>
            </a:r>
          </a:p>
          <a:p>
            <a:pPr lvl="0" algn="just">
              <a:lnSpc>
                <a:spcPts val="1650"/>
              </a:lnSpc>
              <a:spcAft>
                <a:spcPts val="0"/>
              </a:spcAft>
              <a:buSzPts val="1000"/>
              <a:tabLst>
                <a:tab pos="457200" algn="l"/>
              </a:tabLst>
            </a:pPr>
            <a:r>
              <a:rPr lang="ru-RU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ts val="165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Индивидуальный характер.</a:t>
            </a:r>
            <a:r>
              <a:rPr lang="ru-RU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Каждый ребёнок имеет уникальные особенности функционирования мозга, поэтому методы работы адаптируются под конкретные потребности.  </a:t>
            </a:r>
          </a:p>
          <a:p>
            <a:pPr marL="342900" lvl="0" indent="-342900" algn="just">
              <a:lnSpc>
                <a:spcPts val="165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ru-RU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ts val="165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Комплексное воздействие.</a:t>
            </a:r>
            <a:r>
              <a:rPr lang="ru-RU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Коррекционная работа направлена не только на речь, но и на другие когнитивные функции (внимание, память, мышление), а также на двигательную сферу (общую и мелкую моторику).  </a:t>
            </a:r>
          </a:p>
          <a:p>
            <a:pPr lvl="0" algn="just">
              <a:lnSpc>
                <a:spcPts val="1650"/>
              </a:lnSpc>
              <a:spcAft>
                <a:spcPts val="0"/>
              </a:spcAft>
              <a:buSzPts val="1000"/>
              <a:tabLst>
                <a:tab pos="457200" algn="l"/>
              </a:tabLst>
            </a:pPr>
            <a:endParaRPr lang="ru-RU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ts val="1650"/>
              </a:lnSpc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Использование знаний о мозговых механизмах психических процессов.</a:t>
            </a:r>
            <a:r>
              <a:rPr lang="ru-RU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Это позволяет глубже понять природу нарушений и выбрать соответствующие методы коррекции.</a:t>
            </a:r>
            <a:endParaRPr lang="ru-RU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31725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D:\Фоны\091777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33575" y="340566"/>
            <a:ext cx="7562850" cy="2072370"/>
          </a:xfrm>
        </p:spPr>
        <p:txBody>
          <a:bodyPr>
            <a:normAutofit/>
          </a:bodyPr>
          <a:lstStyle/>
          <a:p>
            <a:pPr indent="459105" algn="just">
              <a:lnSpc>
                <a:spcPct val="107000"/>
              </a:lnSpc>
              <a:spcAft>
                <a:spcPts val="0"/>
              </a:spcAft>
            </a:pPr>
            <a:r>
              <a:rPr lang="ru-RU" sz="1600" b="1" dirty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Нейропсихологический подход</a:t>
            </a:r>
            <a:r>
              <a:rPr lang="ru-RU" sz="1600" dirty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— значимый инструмент в коррекционно-развивающей работе логопеда, так как он позволяет глубже понять механизмы речевых нарушений, выявить их причины и разработать индивидуальные стратегии коррекции. Этот подход основан на изучении взаимосвязи между функциями мозга и речевыми навыками, а также на понимании структурно-функциональной организации </a:t>
            </a:r>
            <a:r>
              <a:rPr lang="ru-RU" sz="1600" dirty="0" err="1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озга</a:t>
            </a:r>
            <a:r>
              <a:rPr lang="ru-RU" sz="1600" dirty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47774" y="933450"/>
            <a:ext cx="10669733" cy="1137162"/>
          </a:xfr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endParaRPr lang="ru-RU" sz="4400" b="1" i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br>
              <a:rPr lang="ru-RU" sz="2600" dirty="0">
                <a:solidFill>
                  <a:srgbClr val="000000"/>
                </a:solidFill>
                <a:latin typeface="Arial"/>
                <a:cs typeface="Arial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67087" y="2278318"/>
            <a:ext cx="5457825" cy="4371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1245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D:\Фоны\091777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65123" y="323850"/>
            <a:ext cx="9960077" cy="2190750"/>
          </a:xfrm>
        </p:spPr>
        <p:txBody>
          <a:bodyPr>
            <a:normAutofit/>
          </a:bodyPr>
          <a:lstStyle/>
          <a:p>
            <a:pPr lvl="0" algn="ctr">
              <a:lnSpc>
                <a:spcPct val="100000"/>
              </a:lnSpc>
              <a:spcBef>
                <a:spcPts val="0"/>
              </a:spcBef>
            </a:pPr>
            <a:r>
              <a:rPr lang="ru-RU" sz="2000" b="1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Нейроприёмы</a:t>
            </a:r>
            <a:r>
              <a:rPr lang="ru-RU" sz="2000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логопедии</a:t>
            </a:r>
            <a:r>
              <a:rPr lang="ru-RU" sz="20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— это методы и упражнения, которые используют знания о работе мозга и его связи с речевыми функциями для коррекции нарушений. Они помогают развивать речь, улучшать когнитивные процессы (память, внимание, мышление), синхронизировать работу полушарий, развивать моторику и другие навыки.</a:t>
            </a:r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52774" y="2162224"/>
            <a:ext cx="6134101" cy="4576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4501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D:\Фоны\091777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52400"/>
            <a:ext cx="12192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8036" y="196948"/>
            <a:ext cx="11263746" cy="2207039"/>
          </a:xfrm>
        </p:spPr>
        <p:txBody>
          <a:bodyPr>
            <a:normAutofit/>
          </a:bodyPr>
          <a:lstStyle/>
          <a:p>
            <a:pPr lvl="0" algn="ctr">
              <a:lnSpc>
                <a:spcPct val="100000"/>
              </a:lnSpc>
              <a:spcBef>
                <a:spcPts val="0"/>
              </a:spcBef>
            </a:pPr>
            <a:br>
              <a:rPr lang="ru-RU" sz="1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38250" y="196949"/>
            <a:ext cx="10593532" cy="641251"/>
          </a:xfrm>
        </p:spPr>
        <p:txBody>
          <a:bodyPr>
            <a:normAutofit fontScale="25000" lnSpcReduction="20000"/>
          </a:bodyPr>
          <a:lstStyle/>
          <a:p>
            <a:pPr algn="ctr">
              <a:buNone/>
            </a:pPr>
            <a:endParaRPr lang="ru-RU" sz="4400" b="1" i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8600" b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Нейроприёмы</a:t>
            </a:r>
            <a:r>
              <a:rPr lang="ru-RU" sz="86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логопедии</a:t>
            </a:r>
            <a:endParaRPr lang="ru-RU" sz="8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buNone/>
            </a:pPr>
            <a:br>
              <a:rPr lang="ru-RU" sz="2600" dirty="0">
                <a:solidFill>
                  <a:srgbClr val="000000"/>
                </a:solidFill>
                <a:latin typeface="Arial"/>
                <a:cs typeface="Arial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42950" y="1171576"/>
            <a:ext cx="10744199" cy="5307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ts val="165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b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Биоэнергопластика</a:t>
            </a:r>
            <a:r>
              <a:rPr lang="ru-RU" sz="16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6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Объединяет движения артикуляционного аппарата и рук. При выполнении артикуляционных упражнений ребёнок сопровождает их движениями одной или обеих рук. Это способствует развитию координации движений пальцев, памяти и произвольного внимания, а также усиливает импульсы от языка к коре головного мозга. 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65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Межполушарное взаимодействие.</a:t>
            </a:r>
            <a:r>
              <a:rPr lang="ru-RU" sz="16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Упражнения, которые активизируют оба полушария мозга. Например, ребёнок последовательно выполняет графические задания только левой, только правой, а затем обеими руками одновременно. Это улучшает мыслительную деятельность, повышает память, устойчивость внимания и облегчает процесс письма.  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65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b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Нейрогимнастика</a:t>
            </a:r>
            <a:r>
              <a:rPr lang="ru-RU" sz="16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(двигательная нейропсихологическая коррекция, сенсомоторная коррекция).</a:t>
            </a:r>
            <a:r>
              <a:rPr lang="ru-RU" sz="16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Немедикаментозный метод, который включает взаимодействие мышления и движения. Упражнения стимулируют определённые области мозга, развивают координацию движений, психофизические функции, силу, равновесие, гибкость и пластичность нервных процессов. </a:t>
            </a:r>
          </a:p>
          <a:p>
            <a:pPr marL="342900" lvl="0" indent="-342900">
              <a:lnSpc>
                <a:spcPts val="165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b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Кинезиологические</a:t>
            </a:r>
            <a:r>
              <a:rPr lang="ru-RU" sz="16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упражнения.</a:t>
            </a:r>
            <a:r>
              <a:rPr lang="ru-RU" sz="16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Направлены на развитие межполушарного взаимодействия, улучшение умственной деятельности, синхронизацию работы полушарий, запоминание, повышение стойкости внимания, улучшение процесса письма. Примеры: «Колечко», «Кулак-ребро-ладонь», «Лезгинка», «Ухо-нос», «Зеркальное рисование». 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65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Сенсорная интеграция.</a:t>
            </a:r>
            <a:r>
              <a:rPr lang="ru-RU" sz="16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Стимулирует все органы чувств, активизирует познание, развивает речь и коррекцию поведения. Игры с сенсорными пособиями помогают заинтересовать, отвлечь и расслабить ребёнка. 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65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b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Логоритмика</a:t>
            </a:r>
            <a:r>
              <a:rPr lang="ru-RU" sz="16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6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Сочетает речь с ритмическими движениями, что способствует развитию речи, внимания, памяти и моторики.  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65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Двуручные упражнения.</a:t>
            </a:r>
            <a:r>
              <a:rPr lang="ru-RU" sz="16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Например, одновременное рисование двумя руками, выкладывание узоров из камней, пуговиц, букв при дифференциации звуков.  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65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Упражнения с мячами.</a:t>
            </a:r>
            <a:r>
              <a:rPr lang="ru-RU" sz="16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Например, на звук «Ш» — отбивать мяч правой рукой, на звук «Ж» — левой. Или перебрасывание мяча из рук в руки с проговариванием скороговорок.  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65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09707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D:\Фоны\091777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52400"/>
            <a:ext cx="12192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8036" y="196948"/>
            <a:ext cx="11263746" cy="2207039"/>
          </a:xfrm>
        </p:spPr>
        <p:txBody>
          <a:bodyPr>
            <a:normAutofit/>
          </a:bodyPr>
          <a:lstStyle/>
          <a:p>
            <a:pPr lvl="0" algn="ctr">
              <a:lnSpc>
                <a:spcPct val="100000"/>
              </a:lnSpc>
              <a:spcBef>
                <a:spcPts val="0"/>
              </a:spcBef>
            </a:pPr>
            <a:br>
              <a:rPr lang="ru-RU" sz="1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04925" y="2254707"/>
            <a:ext cx="10574482" cy="606120"/>
          </a:xfrm>
        </p:spPr>
        <p:txBody>
          <a:bodyPr>
            <a:normAutofit fontScale="25000" lnSpcReduction="20000"/>
          </a:bodyPr>
          <a:lstStyle/>
          <a:p>
            <a:pPr algn="ctr">
              <a:buNone/>
            </a:pPr>
            <a:endParaRPr lang="ru-RU" sz="8800" b="1" dirty="0">
              <a:solidFill>
                <a:srgbClr val="333333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None/>
            </a:pPr>
            <a:r>
              <a:rPr lang="ru-RU" sz="88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Преимущества нейропсихологических приёмов в логопедии</a:t>
            </a:r>
            <a:endParaRPr lang="ru-RU" sz="8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buNone/>
            </a:pPr>
            <a:endParaRPr lang="ru-RU" sz="8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buNone/>
            </a:pPr>
            <a:br>
              <a:rPr lang="ru-RU" sz="2600" dirty="0">
                <a:solidFill>
                  <a:srgbClr val="000000"/>
                </a:solidFill>
                <a:latin typeface="Arial"/>
                <a:cs typeface="Arial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38275" y="3091572"/>
            <a:ext cx="10029824" cy="29264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ts val="165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4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Увлекательная форма обучения.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В игровой форме обучение становится интереснее, что повышает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вовлечённость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мотивацию.</a:t>
            </a:r>
          </a:p>
          <a:p>
            <a:pPr lvl="0">
              <a:lnSpc>
                <a:spcPts val="1650"/>
              </a:lnSpc>
              <a:spcAft>
                <a:spcPts val="0"/>
              </a:spcAft>
              <a:buSzPts val="1000"/>
              <a:tabLst>
                <a:tab pos="457200" algn="l"/>
              </a:tabLst>
            </a:pP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65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4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Многофункциональность.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Нейропсихологические игры и упражнения могут решать несколько задач одновременно: закреплять поставленные звуки, развивать общую моторику, коммуникативные навыки. </a:t>
            </a:r>
          </a:p>
          <a:p>
            <a:pPr lvl="0">
              <a:lnSpc>
                <a:spcPts val="1650"/>
              </a:lnSpc>
              <a:spcAft>
                <a:spcPts val="0"/>
              </a:spcAft>
              <a:buSzPts val="1000"/>
              <a:tabLst>
                <a:tab pos="457200" algn="l"/>
              </a:tabLst>
            </a:pP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65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4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Индивидуальный подход.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Логопед может адаптировать методы работы с учётом особенностей каждого ребёнка и структуры его мозга.</a:t>
            </a:r>
          </a:p>
          <a:p>
            <a:pPr lvl="0">
              <a:lnSpc>
                <a:spcPts val="1650"/>
              </a:lnSpc>
              <a:spcAft>
                <a:spcPts val="0"/>
              </a:spcAft>
              <a:buSzPts val="1000"/>
              <a:tabLst>
                <a:tab pos="457200" algn="l"/>
              </a:tabLst>
            </a:pP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65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4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Возможность углублённой диагностики.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Нейропсихологический подход помогает выявить причины речевых нарушений и разработать индивидуальную программу коррекции.  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992333" y="196948"/>
            <a:ext cx="1029479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err="1">
                <a:solidFill>
                  <a:srgbClr val="333333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Нейроигры</a:t>
            </a:r>
            <a:r>
              <a:rPr lang="ru-RU" sz="1600" dirty="0">
                <a:solidFill>
                  <a:srgbClr val="333333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 — это специальные игровые комплексы, которые используют принципы нейропсихологии для стимуляции когнитивных процессов, развития межполушарного взаимодействия и формирования новых нейронных связей в мозге ребёнка. Они сочетают двигательную активность, слуховое или зрительное восприятие, координацию и переключение между действиями, что помогает тренировать важные навыки, полезные в учёбе и повседневной жизни. </a:t>
            </a:r>
            <a:br>
              <a:rPr lang="ru-RU" sz="1600" b="1" i="1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</a:b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46350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D:\Фоны\091777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52400"/>
            <a:ext cx="12192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8036" y="196948"/>
            <a:ext cx="11263746" cy="2207039"/>
          </a:xfrm>
        </p:spPr>
        <p:txBody>
          <a:bodyPr>
            <a:normAutofit/>
          </a:bodyPr>
          <a:lstStyle/>
          <a:p>
            <a:pPr lvl="0" algn="ctr">
              <a:lnSpc>
                <a:spcPct val="100000"/>
              </a:lnSpc>
              <a:spcBef>
                <a:spcPts val="0"/>
              </a:spcBef>
            </a:pPr>
            <a:br>
              <a:rPr lang="ru-RU" sz="1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57300" y="422580"/>
            <a:ext cx="10574482" cy="606120"/>
          </a:xfrm>
        </p:spPr>
        <p:txBody>
          <a:bodyPr>
            <a:normAutofit fontScale="25000" lnSpcReduction="20000"/>
          </a:bodyPr>
          <a:lstStyle/>
          <a:p>
            <a:pPr algn="ctr">
              <a:buNone/>
            </a:pPr>
            <a:r>
              <a:rPr lang="ru-RU" sz="88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Рекомендации по использованию </a:t>
            </a:r>
            <a:r>
              <a:rPr lang="ru-RU" sz="8800" b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нейроприёмов</a:t>
            </a:r>
            <a:endParaRPr lang="ru-RU" sz="8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buNone/>
            </a:pPr>
            <a:endParaRPr lang="ru-RU" sz="8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buNone/>
            </a:pPr>
            <a:br>
              <a:rPr lang="ru-RU" sz="2600" dirty="0">
                <a:solidFill>
                  <a:srgbClr val="000000"/>
                </a:solidFill>
                <a:latin typeface="Arial"/>
                <a:cs typeface="Arial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57300" y="828675"/>
            <a:ext cx="9991725" cy="340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ts val="165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4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Учитывать возраст и уровень развития ребёнка.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Подбирать игры и упражнения в зависимости от возраста и речевого развития.</a:t>
            </a:r>
          </a:p>
          <a:p>
            <a:pPr lvl="0">
              <a:lnSpc>
                <a:spcPts val="1650"/>
              </a:lnSpc>
              <a:spcBef>
                <a:spcPts val="600"/>
              </a:spcBef>
              <a:spcAft>
                <a:spcPts val="600"/>
              </a:spcAft>
              <a:buSzPts val="1000"/>
              <a:tabLst>
                <a:tab pos="457200" algn="l"/>
              </a:tabLst>
            </a:pP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650"/>
              </a:lnSpc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4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Обеспечить комфортные условия для занятий: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минимальное количество отвлекающих факторов, удобное место.</a:t>
            </a:r>
          </a:p>
          <a:p>
            <a:pPr lvl="0">
              <a:lnSpc>
                <a:spcPts val="1650"/>
              </a:lnSpc>
              <a:spcAft>
                <a:spcPts val="600"/>
              </a:spcAft>
              <a:buSzPts val="1000"/>
              <a:tabLst>
                <a:tab pos="457200" algn="l"/>
              </a:tabLst>
            </a:pP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650"/>
              </a:lnSpc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4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Оптимально проводить занятия 2–3 раза в неделю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>
              <a:lnSpc>
                <a:spcPts val="1650"/>
              </a:lnSpc>
              <a:spcAft>
                <a:spcPts val="600"/>
              </a:spcAft>
              <a:buSzPts val="1000"/>
              <a:tabLst>
                <a:tab pos="457200" algn="l"/>
              </a:tabLst>
            </a:pP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650"/>
              </a:lnSpc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4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Играть вместе с ребёнком, включать элементы соревнования или сотрудничества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lvl="0" indent="-342900">
              <a:lnSpc>
                <a:spcPts val="1650"/>
              </a:lnSpc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ru-RU" sz="2400" dirty="0">
              <a:solidFill>
                <a:srgbClr val="333333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650"/>
              </a:lnSpc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69000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Фоны\091777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65761" y="337626"/>
            <a:ext cx="6379424" cy="4578758"/>
          </a:xfrm>
        </p:spPr>
        <p:txBody>
          <a:bodyPr>
            <a:normAutofit fontScale="70000" lnSpcReduction="20000"/>
          </a:bodyPr>
          <a:lstStyle/>
          <a:p>
            <a:pPr algn="just">
              <a:buNone/>
            </a:pPr>
            <a:r>
              <a:rPr lang="ru-RU" dirty="0"/>
              <a:t>		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Дети с речевыми нарушениями часто бывают с неустойчивой психикой, у них наблюдаются нестабильное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психоэмоциональное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состояние, пониженная работоспособность и быстрая утомляемость. Использование в логопедической практике инновационных технологий служит эффективным дополнением к общепринятым и наиболее популярным классическим методикам. </a:t>
            </a:r>
          </a:p>
          <a:p>
            <a:pPr algn="just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	Единство мозга складывается из согласованной деятельности двух его полушарий, тесно связанных между собой системой нервных волокон. Благодаря межполушарным взаимодействиям осуществляется передача информации из одного полушария в другое, обеспечивается целостность и координация работы мозга.  </a:t>
            </a:r>
          </a:p>
          <a:p>
            <a:pPr algn="just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		</a:t>
            </a:r>
            <a:endParaRPr lang="ru-RU" dirty="0"/>
          </a:p>
        </p:txBody>
      </p:sp>
      <p:pic>
        <p:nvPicPr>
          <p:cNvPr id="5" name="Picture 2" descr="https://sun9-34.userapi.com/impg/dSFufDBytiroFSqddrleeqohZef1lnaFraJQCQ/tSHVCe2D1DU.jpg?size=960x720&amp;quality=96&amp;sign=b62f8480a35fc96d064bac93a657c551&amp;c_uniq_tag=v-L-FWy47l16duOdFTIMJWSsCB2PD-_yEBT0IqLNAdc&amp;type=album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80455" y="431697"/>
            <a:ext cx="5146778" cy="38600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D:\Фоны\091777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0165" y="365125"/>
            <a:ext cx="11211951" cy="1224524"/>
          </a:xfrm>
        </p:spPr>
        <p:txBody>
          <a:bodyPr>
            <a:normAutofit fontScale="90000"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   По последним данным неврологов для успешного обучения важно не лечение, а именно обучение (вижу, слышу, чувствую). Т.е. в работу с детьми с ОВЗ надо включать как можно больше анализаторов одновременно.</a:t>
            </a:r>
          </a:p>
        </p:txBody>
      </p:sp>
      <p:pic>
        <p:nvPicPr>
          <p:cNvPr id="35842" name="Picture 2" descr="https://sun9-2.userapi.com/impf/EPE3FssH1_lJ-v0wSSorxoEllLDOAiUfoE-EDA/8mp9nUUN6q0.jpg?size=800x595&amp;quality=96&amp;sign=3f84bb7e965facfcba5b5aac5d790d23&amp;c_uniq_tag=cM9Zm_odj61hUMG9pPz9yoCSIROh5TXP904Ao8QDgUQ&amp;type=album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6567" y="1710046"/>
            <a:ext cx="5493873" cy="4086069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6209071" y="1785575"/>
            <a:ext cx="518375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Для мозга ребенка любое движение отзывается образованием каскада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нейронных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связей между полушариями, отделами мозга. Повышается стрессоустойчивость, улучшается мыслительная деятельность, память, внимание, речь. Облегчается процесс обучения чтению и письму. </a:t>
            </a:r>
            <a:endParaRPr lang="ru-RU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Фоны\091777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95421" y="332509"/>
            <a:ext cx="11601303" cy="5077691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dirty="0"/>
              <a:t>		</a:t>
            </a:r>
            <a:r>
              <a:rPr lang="ru-RU" sz="1700" b="1" dirty="0">
                <a:latin typeface="Times New Roman" pitchFamily="18" charset="0"/>
                <a:cs typeface="Times New Roman" pitchFamily="18" charset="0"/>
              </a:rPr>
              <a:t>Нейропсихологические упражнения (</a:t>
            </a:r>
            <a:r>
              <a:rPr lang="ru-RU" sz="1700" b="1" dirty="0" err="1">
                <a:latin typeface="Times New Roman" pitchFamily="18" charset="0"/>
                <a:cs typeface="Times New Roman" pitchFamily="18" charset="0"/>
              </a:rPr>
              <a:t>нейроигры</a:t>
            </a:r>
            <a:r>
              <a:rPr lang="ru-RU" sz="1700" b="1" dirty="0">
                <a:latin typeface="Times New Roman" pitchFamily="18" charset="0"/>
                <a:cs typeface="Times New Roman" pitchFamily="18" charset="0"/>
              </a:rPr>
              <a:t>)−это эффективная методика, позволяющая без использования медикаментов, помочь детям при нескольких видах нарушений.</a:t>
            </a:r>
          </a:p>
          <a:p>
            <a:pPr algn="just">
              <a:buNone/>
            </a:pPr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		Использование </a:t>
            </a:r>
            <a:r>
              <a:rPr lang="ru-RU" sz="1700" dirty="0" err="1">
                <a:latin typeface="Times New Roman" pitchFamily="18" charset="0"/>
                <a:cs typeface="Times New Roman" pitchFamily="18" charset="0"/>
              </a:rPr>
              <a:t>нейроигр</a:t>
            </a:r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 и упражнений способствует преодолению и коррекции имеющихся у детей нарушений: интеллектуальных, речевых, двигательных, поведенческих расстройств, способствует созданию базы для успешного преодоления </a:t>
            </a:r>
            <a:r>
              <a:rPr lang="ru-RU" sz="1700" dirty="0" err="1">
                <a:latin typeface="Times New Roman" pitchFamily="18" charset="0"/>
                <a:cs typeface="Times New Roman" pitchFamily="18" charset="0"/>
              </a:rPr>
              <a:t>психоречевых</a:t>
            </a:r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 нарушений, даёт возможность логопедам более качественно вести свою работу. </a:t>
            </a:r>
          </a:p>
          <a:p>
            <a:pPr algn="just">
              <a:buNone/>
            </a:pPr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		Не остаются в стороне </a:t>
            </a:r>
            <a:r>
              <a:rPr lang="ru-RU" sz="1700" dirty="0" err="1">
                <a:latin typeface="Times New Roman" pitchFamily="18" charset="0"/>
                <a:cs typeface="Times New Roman" pitchFamily="18" charset="0"/>
              </a:rPr>
              <a:t>нейротренажеры</a:t>
            </a:r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, такие  как: </a:t>
            </a:r>
            <a:r>
              <a:rPr lang="ru-RU" sz="1700" dirty="0" err="1">
                <a:latin typeface="Times New Roman" pitchFamily="18" charset="0"/>
                <a:cs typeface="Times New Roman" pitchFamily="18" charset="0"/>
              </a:rPr>
              <a:t>нейроскакалка</a:t>
            </a:r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700" dirty="0" err="1">
                <a:latin typeface="Times New Roman" pitchFamily="18" charset="0"/>
                <a:cs typeface="Times New Roman" pitchFamily="18" charset="0"/>
              </a:rPr>
              <a:t>нейровосьмерка</a:t>
            </a:r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,  балансиры, развивающие  межполушарные связи, скорость реакции, способность к быстрому переключению внимания. Тренажеры развивают способность удерживать в голове и выполнять несколько действий одновременно, согласовывая их в общем ритме. При этом мозг насыщается кислородом, поднимается энергетический тонус, улучшается концентрация внимания и скорость переключения мыслительных процессов.</a:t>
            </a:r>
          </a:p>
          <a:p>
            <a:pPr algn="just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		</a:t>
            </a:r>
          </a:p>
          <a:p>
            <a:pPr>
              <a:buNone/>
            </a:pPr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Фоны\091777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9317" y="422032"/>
            <a:ext cx="10733649" cy="5627076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dirty="0"/>
              <a:t>		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Предложенные нейропсихологические игры и приёмы, я использую в работе с детьми на индивидуальных, подгрупповых и фронтальных занятиях, в режимных моментах. Тем самым решаю сразу несколько коррекционных задач: </a:t>
            </a:r>
          </a:p>
          <a:p>
            <a:pPr algn="just"/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автоматизирую и дифференцирую звуки, </a:t>
            </a:r>
          </a:p>
          <a:p>
            <a:pPr algn="just"/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обогащаю словарный запас, </a:t>
            </a:r>
          </a:p>
          <a:p>
            <a:pPr algn="just"/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совершенствую грамматический строй, </a:t>
            </a:r>
          </a:p>
          <a:p>
            <a:pPr algn="just"/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слоговую структуру речи;</a:t>
            </a:r>
          </a:p>
          <a:p>
            <a:pPr algn="just"/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развиваю память, внимание, мышление; </a:t>
            </a:r>
          </a:p>
          <a:p>
            <a:pPr algn="just"/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улучшаем физические показатели.</a:t>
            </a:r>
          </a:p>
          <a:p>
            <a:pPr algn="just">
              <a:buNone/>
            </a:pP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	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D:\Фоны\091777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7346" y="14748"/>
            <a:ext cx="12192000" cy="6858000"/>
          </a:xfrm>
          <a:prstGeom prst="rect">
            <a:avLst/>
          </a:prstGeom>
          <a:noFill/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0A2325-DFFC-4E85-82B9-8438ADF45C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255" y="365125"/>
            <a:ext cx="11790217" cy="1325563"/>
          </a:xfrm>
        </p:spPr>
        <p:txBody>
          <a:bodyPr>
            <a:normAutofit/>
          </a:bodyPr>
          <a:lstStyle/>
          <a:p>
            <a:pPr algn="ctr"/>
            <a:r>
              <a:rPr lang="ru-RU" sz="3600" b="1" i="1" dirty="0">
                <a:latin typeface="Times New Roman" pitchFamily="18" charset="0"/>
                <a:cs typeface="Times New Roman" pitchFamily="18" charset="0"/>
              </a:rPr>
              <a:t>Автоматизация звуков </a:t>
            </a:r>
            <a:br>
              <a:rPr lang="ru-RU" sz="3600" b="1" i="1" dirty="0">
                <a:latin typeface="Times New Roman" pitchFamily="18" charset="0"/>
                <a:cs typeface="Times New Roman" pitchFamily="18" charset="0"/>
              </a:rPr>
            </a:br>
            <a:r>
              <a:rPr lang="ru-RU" sz="3600" b="1" i="1" dirty="0">
                <a:latin typeface="Times New Roman" pitchFamily="18" charset="0"/>
                <a:cs typeface="Times New Roman" pitchFamily="18" charset="0"/>
              </a:rPr>
              <a:t>с использованием игрушки </a:t>
            </a:r>
            <a:r>
              <a:rPr lang="ru-RU" sz="3600" b="1" i="1" dirty="0" err="1">
                <a:latin typeface="Times New Roman" pitchFamily="18" charset="0"/>
                <a:cs typeface="Times New Roman" pitchFamily="18" charset="0"/>
              </a:rPr>
              <a:t>Поп-Ит</a:t>
            </a:r>
            <a:endParaRPr lang="ru-RU" sz="36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Рисунок 10" descr="Изображение выглядит как человек&#10;&#10;Автоматически созданное описание">
            <a:extLst>
              <a:ext uri="{FF2B5EF4-FFF2-40B4-BE49-F238E27FC236}">
                <a16:creationId xmlns:a16="http://schemas.microsoft.com/office/drawing/2014/main" id="{2E6C6B96-4ED2-4C73-87C2-F2CBD5CD0DC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6566" y="1732320"/>
            <a:ext cx="4622760" cy="3467070"/>
          </a:xfrm>
          <a:prstGeom prst="roundRect">
            <a:avLst/>
          </a:prstGeom>
        </p:spPr>
      </p:pic>
      <p:pic>
        <p:nvPicPr>
          <p:cNvPr id="15" name="Рисунок 14" descr="Изображение выглядит как человек, сидит, внутренний&#10;&#10;Автоматически созданное описание">
            <a:extLst>
              <a:ext uri="{FF2B5EF4-FFF2-40B4-BE49-F238E27FC236}">
                <a16:creationId xmlns:a16="http://schemas.microsoft.com/office/drawing/2014/main" id="{1F6BB0AD-C432-4BFA-9B18-6941FD4E142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99683" y="1954612"/>
            <a:ext cx="5938441" cy="3292635"/>
          </a:xfrm>
          <a:prstGeom prst="round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03986" y="5560141"/>
            <a:ext cx="8949813" cy="616821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406528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D:\Фоны\091777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A1A0D9-8489-4C48-A5ED-5B21418F7B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i="1" dirty="0">
                <a:latin typeface="Times New Roman" pitchFamily="18" charset="0"/>
                <a:cs typeface="Times New Roman" pitchFamily="18" charset="0"/>
              </a:rPr>
              <a:t>Камешки </a:t>
            </a:r>
            <a:r>
              <a:rPr lang="ru-RU" sz="3600" b="1" i="1" dirty="0" err="1">
                <a:latin typeface="Times New Roman" pitchFamily="18" charset="0"/>
                <a:cs typeface="Times New Roman" pitchFamily="18" charset="0"/>
              </a:rPr>
              <a:t>Марблс</a:t>
            </a:r>
            <a:endParaRPr lang="ru-RU" sz="36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Объект 4" descr="Изображение выглядит как текст, аксессуар, футляр&#10;&#10;Автоматически созданное описание">
            <a:extLst>
              <a:ext uri="{FF2B5EF4-FFF2-40B4-BE49-F238E27FC236}">
                <a16:creationId xmlns:a16="http://schemas.microsoft.com/office/drawing/2014/main" id="{C097B409-B950-486E-8746-AA975E3EF7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99151" y="1690688"/>
            <a:ext cx="3713209" cy="4950944"/>
          </a:xfrm>
          <a:prstGeom prst="roundRect">
            <a:avLst/>
          </a:prstGeom>
        </p:spPr>
      </p:pic>
      <p:pic>
        <p:nvPicPr>
          <p:cNvPr id="11" name="Рисунок 10" descr="Изображение выглядит как человек, сидит, внутренний&#10;&#10;Автоматически созданное описание">
            <a:extLst>
              <a:ext uri="{FF2B5EF4-FFF2-40B4-BE49-F238E27FC236}">
                <a16:creationId xmlns:a16="http://schemas.microsoft.com/office/drawing/2014/main" id="{ACD8342E-20D8-4698-B302-490C879D193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22073" y="2026226"/>
            <a:ext cx="4908535" cy="368140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3413393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D:\Фоны\091777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6E118F-2FDC-41F7-B04C-B5C0E8D13D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799" y="365125"/>
            <a:ext cx="11554691" cy="1325563"/>
          </a:xfrm>
        </p:spPr>
        <p:txBody>
          <a:bodyPr>
            <a:normAutofit/>
          </a:bodyPr>
          <a:lstStyle/>
          <a:p>
            <a:pPr algn="ctr"/>
            <a:r>
              <a:rPr lang="ru-RU" sz="3600" b="1" i="1" dirty="0" err="1">
                <a:latin typeface="Times New Roman" pitchFamily="18" charset="0"/>
                <a:cs typeface="Times New Roman" pitchFamily="18" charset="0"/>
              </a:rPr>
              <a:t>Нейродорожки</a:t>
            </a:r>
            <a:r>
              <a:rPr lang="ru-RU" sz="3600" b="1" i="1" dirty="0">
                <a:latin typeface="Times New Roman" pitchFamily="18" charset="0"/>
                <a:cs typeface="Times New Roman" pitchFamily="18" charset="0"/>
              </a:rPr>
              <a:t> – имеют различную текстуру: </a:t>
            </a:r>
            <a:br>
              <a:rPr lang="ru-RU" sz="3600" b="1" i="1" dirty="0">
                <a:latin typeface="Times New Roman" pitchFamily="18" charset="0"/>
                <a:cs typeface="Times New Roman" pitchFamily="18" charset="0"/>
              </a:rPr>
            </a:br>
            <a:r>
              <a:rPr lang="ru-RU" sz="3600" b="1" i="1" dirty="0">
                <a:latin typeface="Times New Roman" pitchFamily="18" charset="0"/>
                <a:cs typeface="Times New Roman" pitchFamily="18" charset="0"/>
              </a:rPr>
              <a:t>мягкие вязаные, колючие, шершавые…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E16760A2-5854-45F2-B4E7-D8A42DB6CC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77898" y="1587651"/>
            <a:ext cx="3105489" cy="3682698"/>
          </a:xfrm>
          <a:prstGeom prst="roundRect">
            <a:avLst/>
          </a:prstGeom>
        </p:spPr>
      </p:pic>
      <p:pic>
        <p:nvPicPr>
          <p:cNvPr id="9" name="Рисунок 8" descr="Изображение выглядит как человек, девочка, молодой&#10;&#10;Автоматически созданное описание">
            <a:extLst>
              <a:ext uri="{FF2B5EF4-FFF2-40B4-BE49-F238E27FC236}">
                <a16:creationId xmlns:a16="http://schemas.microsoft.com/office/drawing/2014/main" id="{190B19D8-C6F0-4E8F-B45E-5E5216ADC9A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7163" y="1669236"/>
            <a:ext cx="4692703" cy="3519528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2698599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D:\Фоны\091777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AEE009-81B3-4887-9CC8-CFCEC456E8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i="1" dirty="0">
                <a:latin typeface="Times New Roman" pitchFamily="18" charset="0"/>
                <a:cs typeface="Times New Roman" pitchFamily="18" charset="0"/>
              </a:rPr>
              <a:t>Игра «Топ – хлоп – шлеп»</a:t>
            </a:r>
          </a:p>
        </p:txBody>
      </p:sp>
      <p:pic>
        <p:nvPicPr>
          <p:cNvPr id="1026" name="Picture 2" descr="C:\Users\Lenovo\Downloads\yaMN7wxdkC0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25300" y="1330077"/>
            <a:ext cx="3775167" cy="4914783"/>
          </a:xfrm>
          <a:prstGeom prst="rect">
            <a:avLst/>
          </a:prstGeom>
          <a:noFill/>
        </p:spPr>
      </p:pic>
      <p:pic>
        <p:nvPicPr>
          <p:cNvPr id="1027" name="Picture 3" descr="C:\Users\Lenovo\Downloads\W8pz2md8m9Y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38164" y="1270242"/>
            <a:ext cx="3715657" cy="497706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408462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D:\Фоны\091777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76981" y="0"/>
            <a:ext cx="12192000" cy="6858000"/>
          </a:xfrm>
          <a:prstGeom prst="rect">
            <a:avLst/>
          </a:prstGeom>
          <a:noFill/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6FA987-1EEB-48E0-9A28-F299A97916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i="1" dirty="0">
                <a:latin typeface="Times New Roman" pitchFamily="18" charset="0"/>
                <a:cs typeface="Times New Roman" pitchFamily="18" charset="0"/>
              </a:rPr>
              <a:t>Симметричные рисунки или двуручное рисование </a:t>
            </a:r>
          </a:p>
        </p:txBody>
      </p:sp>
      <p:pic>
        <p:nvPicPr>
          <p:cNvPr id="5" name="Объект 4" descr="Изображение выглядит как текст, человек&#10;&#10;Автоматически созданное описание">
            <a:extLst>
              <a:ext uri="{FF2B5EF4-FFF2-40B4-BE49-F238E27FC236}">
                <a16:creationId xmlns:a16="http://schemas.microsoft.com/office/drawing/2014/main" id="{597A27F2-9830-4ED7-9BA3-C9AED67890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8206" y="2055813"/>
            <a:ext cx="5520940" cy="2634174"/>
          </a:xfrm>
          <a:prstGeom prst="roundRect">
            <a:avLst/>
          </a:prstGeom>
        </p:spPr>
      </p:pic>
      <p:pic>
        <p:nvPicPr>
          <p:cNvPr id="9" name="Рисунок 8" descr="Изображение выглядит как текст, канцелярские товары, карандаш, визитка&#10;&#10;Автоматически созданное описание">
            <a:extLst>
              <a:ext uri="{FF2B5EF4-FFF2-40B4-BE49-F238E27FC236}">
                <a16:creationId xmlns:a16="http://schemas.microsoft.com/office/drawing/2014/main" id="{BA7AF502-A1BA-4CD8-B7B2-487BEB1074C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556" r="-2391"/>
          <a:stretch/>
        </p:blipFill>
        <p:spPr>
          <a:xfrm>
            <a:off x="6631934" y="1794910"/>
            <a:ext cx="4893610" cy="2895077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6226997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D:\Фоны\0917771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F0F202-9F57-4B3E-BF79-2BCA27CDE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7286"/>
            <a:ext cx="10515600" cy="759656"/>
          </a:xfrm>
        </p:spPr>
        <p:txBody>
          <a:bodyPr>
            <a:normAutofit/>
          </a:bodyPr>
          <a:lstStyle/>
          <a:p>
            <a:pPr algn="ctr"/>
            <a:r>
              <a:rPr lang="ru-RU" sz="3600" b="1" i="1" dirty="0" err="1">
                <a:latin typeface="Times New Roman" pitchFamily="18" charset="0"/>
                <a:cs typeface="Times New Roman" pitchFamily="18" charset="0"/>
              </a:rPr>
              <a:t>Нейродорожки</a:t>
            </a:r>
            <a:endParaRPr lang="ru-RU" sz="36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2" name="Picture 4" descr="https://sun9-26.userapi.com/impg/eVn5R40-fERfJApDxuZG2A35Rt7TP_NatxAMgQ/Y2kYQyvsJUw.jpg?size=807x556&amp;quality=95&amp;sign=d82ec12de1caff5bb713eac021ec6f07&amp;c_uniq_tag=sPc7QhM4FRG59EOYg-neD2cmo8wazZ5hRiM_Bb9sPzI&amp;type=album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9319" y="987362"/>
            <a:ext cx="4192172" cy="2888287"/>
          </a:xfrm>
          <a:prstGeom prst="rect">
            <a:avLst/>
          </a:prstGeom>
          <a:noFill/>
        </p:spPr>
      </p:pic>
      <p:pic>
        <p:nvPicPr>
          <p:cNvPr id="2054" name="Picture 6" descr="https://i.pinimg.com/736x/1b/80/e9/1b80e91be9744aad6c216c9329d11f48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38062" y="1039871"/>
            <a:ext cx="3895920" cy="2751495"/>
          </a:xfrm>
          <a:prstGeom prst="rect">
            <a:avLst/>
          </a:prstGeom>
          <a:noFill/>
        </p:spPr>
      </p:pic>
      <p:pic>
        <p:nvPicPr>
          <p:cNvPr id="2056" name="Picture 8" descr="https://fsd.multiurok.ru/html/2024/02/20/s_65d44e96aabb3/php9ObeAp_Kartoteka-nejrozaryadki_html_ef5bc502624057da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35206" y="3777197"/>
            <a:ext cx="3938123" cy="288385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106759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D:\Фоны\091777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77CF1F-7FD3-4AF1-93E2-B86D1B1949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091" y="365125"/>
            <a:ext cx="11485418" cy="1325563"/>
          </a:xfrm>
        </p:spPr>
        <p:txBody>
          <a:bodyPr>
            <a:normAutofit/>
          </a:bodyPr>
          <a:lstStyle/>
          <a:p>
            <a:pPr algn="ctr"/>
            <a:r>
              <a:rPr lang="ru-RU" sz="3600" b="1" i="1" dirty="0">
                <a:latin typeface="Times New Roman" pitchFamily="18" charset="0"/>
                <a:cs typeface="Times New Roman" pitchFamily="18" charset="0"/>
              </a:rPr>
              <a:t>Игры с пальчиками «Колечко», «Веселый карандаш»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52F6D72-4AA4-4836-B960-63BF36302D5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5773" y="2227006"/>
            <a:ext cx="7080102" cy="2403987"/>
          </a:xfrm>
          <a:prstGeom prst="roundRect">
            <a:avLst/>
          </a:prstGeom>
        </p:spPr>
      </p:pic>
      <p:pic>
        <p:nvPicPr>
          <p:cNvPr id="6" name="Объект 4" descr="Изображение выглядит как мальчик, человек, ребенок, внутренний&#10;&#10;Автоматически созданное описание">
            <a:extLst>
              <a:ext uri="{FF2B5EF4-FFF2-40B4-BE49-F238E27FC236}">
                <a16:creationId xmlns:a16="http://schemas.microsoft.com/office/drawing/2014/main" id="{0625ADF8-6692-4528-A046-9D61C4341AE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78"/>
          <a:stretch/>
        </p:blipFill>
        <p:spPr>
          <a:xfrm>
            <a:off x="7749606" y="1690688"/>
            <a:ext cx="3208446" cy="4731086"/>
          </a:xfrm>
          <a:prstGeom prst="round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10812" y="5633883"/>
            <a:ext cx="9642987" cy="543079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3162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D:\Фоны\091777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D0E43D-007C-4650-96F9-CDC2B3F642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i="1" dirty="0">
                <a:latin typeface="Times New Roman" pitchFamily="18" charset="0"/>
                <a:cs typeface="Times New Roman" pitchFamily="18" charset="0"/>
              </a:rPr>
              <a:t>Веселые  ладошки и следы.</a:t>
            </a:r>
          </a:p>
        </p:txBody>
      </p:sp>
      <p:pic>
        <p:nvPicPr>
          <p:cNvPr id="2050" name="Picture 2" descr="H:\Зона сем ноябрь 21\IMG2021111912431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06731" y="1350702"/>
            <a:ext cx="4315827" cy="2841895"/>
          </a:xfrm>
          <a:prstGeom prst="roundRect">
            <a:avLst/>
          </a:prstGeom>
          <a:noFill/>
        </p:spPr>
      </p:pic>
      <p:pic>
        <p:nvPicPr>
          <p:cNvPr id="9218" name="Picture 2" descr="http://otlichniktk.ru/uploads/product/14874/imag1404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2032" y="970671"/>
            <a:ext cx="2585747" cy="5241234"/>
          </a:xfrm>
          <a:prstGeom prst="rect">
            <a:avLst/>
          </a:prstGeom>
          <a:noFill/>
        </p:spPr>
      </p:pic>
      <p:pic>
        <p:nvPicPr>
          <p:cNvPr id="9220" name="Picture 4" descr="https://i.mycdn.me/getVideoPreview?id=1583973731055&amp;idx=7&amp;type=39&amp;tkn=ZrDZdW4-lWdoDy--NC3Pt_VhQCY&amp;fn=vid_x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42639" y="3784209"/>
            <a:ext cx="4458628" cy="28139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12360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D:\Фоны\091777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A16FCF-5204-45B0-92EC-60F6F83ACA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11983"/>
          </a:xfrm>
        </p:spPr>
        <p:txBody>
          <a:bodyPr>
            <a:normAutofit/>
          </a:bodyPr>
          <a:lstStyle/>
          <a:p>
            <a:pPr algn="ctr"/>
            <a:r>
              <a:rPr lang="ru-RU" sz="3600" b="1" i="1" dirty="0">
                <a:latin typeface="Times New Roman" pitchFamily="18" charset="0"/>
                <a:cs typeface="Times New Roman" pitchFamily="18" charset="0"/>
              </a:rPr>
              <a:t>Кулак – ребро – ладонь</a:t>
            </a:r>
            <a:br>
              <a:rPr lang="ru-RU" sz="3600" b="1" i="1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кинезиологические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 упражнения</a:t>
            </a:r>
            <a:r>
              <a:rPr lang="ru-RU" sz="1800" b="1" i="1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3600" b="1" i="1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8194" name="Picture 2" descr="https://www.detkipodelki.ru/upload/027/u2754/3/1/31ff30b9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16734" y="1723560"/>
            <a:ext cx="8568276" cy="481296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01277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D:\Фоны\091777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CDFAEA-E81D-481D-A7D5-A1664DF2C6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455" y="436098"/>
            <a:ext cx="10908323" cy="2096086"/>
          </a:xfrm>
        </p:spPr>
        <p:txBody>
          <a:bodyPr>
            <a:normAutofit fontScale="90000"/>
          </a:bodyPr>
          <a:lstStyle/>
          <a:p>
            <a:r>
              <a:rPr lang="ru-RU" sz="4000" b="1" i="1" dirty="0">
                <a:latin typeface="Times New Roman" pitchFamily="18" charset="0"/>
                <a:cs typeface="Times New Roman" pitchFamily="18" charset="0"/>
              </a:rPr>
              <a:t>                       Игры с мячами различной фактуры</a:t>
            </a:r>
            <a:br>
              <a:rPr lang="ru-RU" sz="4000" b="1" i="1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перекладывание (перекатывание) из правой руки в левую;</a:t>
            </a:r>
            <a:br>
              <a:rPr lang="ru-RU" sz="22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передача соседу и наоборот; </a:t>
            </a:r>
            <a:br>
              <a:rPr lang="ru-RU" sz="22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перекрёстные движения (правая рука сверху, затем левая); </a:t>
            </a:r>
            <a:br>
              <a:rPr lang="ru-RU" sz="22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броски вниз двумя руками, вверх двумя руками;</a:t>
            </a:r>
            <a:br>
              <a:rPr lang="ru-RU" sz="2200" dirty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броски вниз правой, левой рукой, используя разные виды захвата при броске ловле мяча.</a:t>
            </a:r>
            <a:br>
              <a:rPr lang="ru-RU" sz="2400" dirty="0"/>
            </a:br>
            <a:endParaRPr lang="ru-RU" sz="2400" dirty="0"/>
          </a:p>
        </p:txBody>
      </p:sp>
      <p:pic>
        <p:nvPicPr>
          <p:cNvPr id="7170" name="Picture 2" descr="https://www.lekarnamackovec.si/wp-content/uploads/sensy-zoga-jezek-20-cm-rumena-1-zoga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7114" y="2365549"/>
            <a:ext cx="3392101" cy="2544076"/>
          </a:xfrm>
          <a:prstGeom prst="rect">
            <a:avLst/>
          </a:prstGeom>
          <a:noFill/>
        </p:spPr>
      </p:pic>
      <p:pic>
        <p:nvPicPr>
          <p:cNvPr id="7172" name="Picture 4" descr="https://goods-photos.static1-sima-land.com/items/2389961/3/700-nw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77410" y="2370407"/>
            <a:ext cx="3045656" cy="3045656"/>
          </a:xfrm>
          <a:prstGeom prst="rect">
            <a:avLst/>
          </a:prstGeom>
          <a:noFill/>
        </p:spPr>
      </p:pic>
      <p:pic>
        <p:nvPicPr>
          <p:cNvPr id="7174" name="Picture 6" descr="https://s1.topchina.guru/item_image_plitka/ae01.alicdn.com/kf/HTB1IIlFlAZmBKNjSZPiq6xFNVXa0/-.jpg_640x64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31260" y="2440745"/>
            <a:ext cx="3073790" cy="30737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517739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D:\Фоны\091777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CDFAEA-E81D-481D-A7D5-A1664DF2C6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455" y="436098"/>
            <a:ext cx="10908323" cy="2096086"/>
          </a:xfrm>
        </p:spPr>
        <p:txBody>
          <a:bodyPr>
            <a:normAutofit/>
          </a:bodyPr>
          <a:lstStyle/>
          <a:p>
            <a:r>
              <a:rPr lang="ru-RU" sz="4000" b="1" i="1" dirty="0">
                <a:latin typeface="Times New Roman" pitchFamily="18" charset="0"/>
                <a:cs typeface="Times New Roman" pitchFamily="18" charset="0"/>
              </a:rPr>
              <a:t>                       </a:t>
            </a:r>
            <a:br>
              <a:rPr lang="ru-RU" sz="2400" dirty="0"/>
            </a:br>
            <a:endParaRPr lang="ru-RU" sz="2400" dirty="0"/>
          </a:p>
        </p:txBody>
      </p:sp>
      <p:pic>
        <p:nvPicPr>
          <p:cNvPr id="1026" name="Picture 2" descr="https://mtdata.ru/u3/photoF333/20584424686-0/original.jpe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9490" y="2174562"/>
            <a:ext cx="4585648" cy="3439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stopa03.ru/images/detailed/18/su-djok-2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70574" y="2275648"/>
            <a:ext cx="5007223" cy="3338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822574" y="672878"/>
            <a:ext cx="6096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Игры с мячиками Су-</a:t>
            </a:r>
            <a:r>
              <a:rPr lang="ru-RU" sz="3200" b="1" i="1" dirty="0" err="1">
                <a:latin typeface="Times New Roman" pitchFamily="18" charset="0"/>
                <a:cs typeface="Times New Roman" pitchFamily="18" charset="0"/>
              </a:rPr>
              <a:t>джок</a:t>
            </a:r>
            <a:br>
              <a:rPr lang="ru-RU" sz="3200" b="1" i="1" dirty="0">
                <a:latin typeface="Times New Roman" pitchFamily="18" charset="0"/>
                <a:cs typeface="Times New Roman" pitchFamily="18" charset="0"/>
              </a:rPr>
            </a:b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8391637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D:\Фоны\091777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54186"/>
          </a:xfrm>
        </p:spPr>
        <p:txBody>
          <a:bodyPr>
            <a:normAutofit/>
          </a:bodyPr>
          <a:lstStyle/>
          <a:p>
            <a:pPr algn="ctr"/>
            <a:r>
              <a:rPr lang="ru-RU" sz="3600" b="1" i="1" dirty="0" err="1">
                <a:latin typeface="Times New Roman" pitchFamily="18" charset="0"/>
                <a:cs typeface="Times New Roman" pitchFamily="18" charset="0"/>
              </a:rPr>
              <a:t>Нейроупражнения</a:t>
            </a:r>
            <a:r>
              <a:rPr lang="ru-RU" sz="3600" b="1" i="1" dirty="0">
                <a:latin typeface="Times New Roman" pitchFamily="18" charset="0"/>
                <a:cs typeface="Times New Roman" pitchFamily="18" charset="0"/>
              </a:rPr>
              <a:t> с пальчиками</a:t>
            </a:r>
            <a:br>
              <a:rPr lang="ru-RU" sz="3600" b="1" i="1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(жесты)</a:t>
            </a:r>
          </a:p>
        </p:txBody>
      </p:sp>
      <p:pic>
        <p:nvPicPr>
          <p:cNvPr id="3" name="Picture 2" descr="https://gas-kvas.com/grafic/uploads/posts/2023-10/1696421168_gas-kvas-com-p-kartinki-dlya-palchikovoi-50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10985" y="1746305"/>
            <a:ext cx="7497249" cy="48295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D:\Фоны\091777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90051" y="-27294"/>
            <a:ext cx="12192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6438" y="267287"/>
            <a:ext cx="11240085" cy="780647"/>
          </a:xfrm>
        </p:spPr>
        <p:txBody>
          <a:bodyPr>
            <a:noAutofit/>
          </a:bodyPr>
          <a:lstStyle/>
          <a:p>
            <a:pPr algn="ctr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Придумываем различные новинки.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https://storinka.com.ua/storage/source/9/GQ0h9rEk6CziWBTrSCvxSXh0Ly0YgyBx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8283" y="1398025"/>
            <a:ext cx="3716631" cy="2466568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506438" y="3601329"/>
            <a:ext cx="40951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ПОП-ИТ: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Автоматизация звуков, отработка слоговой структуры слов.</a:t>
            </a:r>
          </a:p>
        </p:txBody>
      </p:sp>
      <p:pic>
        <p:nvPicPr>
          <p:cNvPr id="5124" name="Picture 4" descr="https://balttkani.ru/wa-data/public/shop/products/61/32/793261/images/96991/96991.750x0.jpe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40336" y="1417319"/>
            <a:ext cx="3023172" cy="2479895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5216924" y="4330815"/>
            <a:ext cx="34141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Помпоны: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цвета,счет,автоматизация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6" name="Picture 6" descr="https://avatars.mds.yandex.net/get-mpic/5210364/img_id2299835046423390374.jpeg/9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28932" y="1239568"/>
            <a:ext cx="2657647" cy="2657647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>
          <a:xfrm>
            <a:off x="8878531" y="4376981"/>
            <a:ext cx="30234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Таблетница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временные и пространственные отношения</a:t>
            </a:r>
          </a:p>
        </p:txBody>
      </p:sp>
      <p:pic>
        <p:nvPicPr>
          <p:cNvPr id="5128" name="Picture 8" descr="https://static.tildacdn.com/tild3964-3834-4264-b432-356331356362/__2023-04-21__130415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10732" y="4405845"/>
            <a:ext cx="2836228" cy="2012143"/>
          </a:xfrm>
          <a:prstGeom prst="rect">
            <a:avLst/>
          </a:prstGeom>
          <a:noFill/>
        </p:spPr>
      </p:pic>
      <p:sp>
        <p:nvSpPr>
          <p:cNvPr id="17" name="TextBox 16"/>
          <p:cNvSpPr txBox="1"/>
          <p:nvPr/>
        </p:nvSpPr>
        <p:spPr>
          <a:xfrm>
            <a:off x="2576597" y="6492152"/>
            <a:ext cx="40749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ЛЕГО: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анализ слов, предложений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033826" y="6144403"/>
            <a:ext cx="309918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Нейродорожки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для подгрупповых занятий, выполненные на обоях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D:\Фоны\091777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49A65F-62AA-49F9-B6DD-6E2161FC39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205681"/>
          </a:xfrm>
        </p:spPr>
        <p:txBody>
          <a:bodyPr>
            <a:normAutofit/>
          </a:bodyPr>
          <a:lstStyle/>
          <a:p>
            <a:pPr algn="ctr"/>
            <a:r>
              <a:rPr lang="ru-RU" sz="9600" b="1" i="1" dirty="0">
                <a:latin typeface="Times New Roman" pitchFamily="18" charset="0"/>
                <a:cs typeface="Times New Roman" pitchFamily="18" charset="0"/>
              </a:rPr>
              <a:t>Спасибо </a:t>
            </a:r>
            <a:br>
              <a:rPr lang="ru-RU" sz="9600" b="1" i="1" dirty="0">
                <a:latin typeface="Times New Roman" pitchFamily="18" charset="0"/>
                <a:cs typeface="Times New Roman" pitchFamily="18" charset="0"/>
              </a:rPr>
            </a:br>
            <a:r>
              <a:rPr lang="ru-RU" sz="9600" b="1" i="1" dirty="0">
                <a:latin typeface="Times New Roman" pitchFamily="18" charset="0"/>
                <a:cs typeface="Times New Roman" pitchFamily="18" charset="0"/>
              </a:rPr>
              <a:t>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30405237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962</TotalTime>
  <Words>1362</Words>
  <Application>Microsoft Office PowerPoint</Application>
  <PresentationFormat>Широкоэкранный</PresentationFormat>
  <Paragraphs>96</Paragraphs>
  <Slides>25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2" baseType="lpstr">
      <vt:lpstr>Arial</vt:lpstr>
      <vt:lpstr>Calibri</vt:lpstr>
      <vt:lpstr>Calibri Light</vt:lpstr>
      <vt:lpstr>Comic Sans MS</vt:lpstr>
      <vt:lpstr>Symbol</vt:lpstr>
      <vt:lpstr>Times New Roman</vt:lpstr>
      <vt:lpstr>Тема Office</vt:lpstr>
      <vt:lpstr>ФИЛИАЛ ГОСУДАРСТВЕННОГО БЮДЖЕТНОГО УЧРЕЖДЕНИЯ ЯМАЛО–НЕНЕЦКОГО АВТОНОМНОГО ОКРУГА «ЦЕНТР СОЦИАЛЬНОГО ОБСЛУЖИВАНИЯ НАСЕЛЕНИЯ «ГАРМОНИЯ» В ПУРОВСКОМ РАЙОНЕ»        </vt:lpstr>
      <vt:lpstr>Нейропсихологический подход — значимый инструмент в коррекционно-развивающей работе логопеда, так как он позволяет глубже понять механизмы речевых нарушений, выявить их причины и разработать индивидуальные стратегии коррекции. Этот подход основан на изучении взаимосвязи между функциями мозга и речевыми навыками, а также на понимании структурно-функциональной организации мозга.</vt:lpstr>
      <vt:lpstr>Нейропсихологический подход — значимый инструмент в коррекционно-развивающей работе логопеда, так как он позволяет глубже понять механизмы речевых нарушений, выявить их причины и разработать индивидуальные стратегии коррекции. Этот подход основан на изучении взаимосвязи между функциями мозга и речевыми навыками, а также на понимании структурно-функциональной организации озга.</vt:lpstr>
      <vt:lpstr>Нейроприёмы в логопедии — это методы и упражнения, которые используют знания о работе мозга и его связи с речевыми функциями для коррекции нарушений. Они помогают развивать речь, улучшать когнитивные процессы (память, внимание, мышление), синхронизировать работу полушарий, развивать моторику и другие навыки.</vt:lpstr>
      <vt:lpstr> </vt:lpstr>
      <vt:lpstr> </vt:lpstr>
      <vt:lpstr> </vt:lpstr>
      <vt:lpstr>Презентация PowerPoint</vt:lpstr>
      <vt:lpstr>    По последним данным неврологов для успешного обучения важно не лечение, а именно обучение (вижу, слышу, чувствую). Т.е. в работу с детьми с ОВЗ надо включать как можно больше анализаторов одновременно.</vt:lpstr>
      <vt:lpstr>Презентация PowerPoint</vt:lpstr>
      <vt:lpstr>Презентация PowerPoint</vt:lpstr>
      <vt:lpstr>Автоматизация звуков  с использованием игрушки Поп-Ит</vt:lpstr>
      <vt:lpstr>Камешки Марблс</vt:lpstr>
      <vt:lpstr>Нейродорожки – имеют различную текстуру:  мягкие вязаные, колючие, шершавые…</vt:lpstr>
      <vt:lpstr>Игра «Топ – хлоп – шлеп»</vt:lpstr>
      <vt:lpstr>Симметричные рисунки или двуручное рисование </vt:lpstr>
      <vt:lpstr>Нейродорожки</vt:lpstr>
      <vt:lpstr>Игры с пальчиками «Колечко», «Веселый карандаш»</vt:lpstr>
      <vt:lpstr>Веселые  ладошки и следы.</vt:lpstr>
      <vt:lpstr>Кулак – ребро – ладонь (кинезиологические упражнения) </vt:lpstr>
      <vt:lpstr>                       Игры с мячами различной фактуры – перекладывание (перекатывание) из правой руки в левую;  – передача соседу и наоборот;   – перекрёстные движения (правая рука сверху, затем левая);   – броски вниз двумя руками, вверх двумя руками;  – броски вниз правой, левой рукой, используя разные виды захвата при броске ловле мяча. </vt:lpstr>
      <vt:lpstr>                        </vt:lpstr>
      <vt:lpstr>Нейроупражнения с пальчиками (жесты)</vt:lpstr>
      <vt:lpstr>Придумываем различные новинки.</vt:lpstr>
      <vt:lpstr>Спасибо 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Лариса Леонидовна</dc:creator>
  <cp:lastModifiedBy>Екатерина Чимутова</cp:lastModifiedBy>
  <cp:revision>72</cp:revision>
  <dcterms:created xsi:type="dcterms:W3CDTF">2021-11-18T18:08:11Z</dcterms:created>
  <dcterms:modified xsi:type="dcterms:W3CDTF">2026-07-14T08:12:18Z</dcterms:modified>
</cp:coreProperties>
</file>