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5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6">
          <p15:clr>
            <a:srgbClr val="A4A3A4"/>
          </p15:clr>
        </p15:guide>
        <p15:guide id="2" pos="383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1" d="100"/>
          <a:sy n="81" d="100"/>
        </p:scale>
        <p:origin x="754" y="53"/>
      </p:cViewPr>
      <p:guideLst>
        <p:guide orient="horz" pos="2156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3975728-1617-44DA-836F-C74AFEAC29D2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ru-RU"/>
        </a:p>
      </dgm:t>
    </dgm:pt>
    <dgm:pt modelId="{6D4639BD-90B9-45FD-8678-ADD6BC3B82CA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1. Технология разноуровневого обучения</a:t>
          </a:r>
        </a:p>
      </dgm:t>
    </dgm:pt>
    <dgm:pt modelId="{DA9DDD9A-9AE2-47B2-8027-A51DAD0B16CE}" type="parTrans" cxnId="{A5B8DEFD-65DE-4704-9474-D7A38BA2EF79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10A6D56-A3FC-4A72-B175-A29F16665610}" type="sibTrans" cxnId="{A5B8DEFD-65DE-4704-9474-D7A38BA2EF79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90D266-3587-4CF4-9BE5-B5B244D81632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2. Коррекционно-развивающие технологии</a:t>
          </a:r>
        </a:p>
      </dgm:t>
    </dgm:pt>
    <dgm:pt modelId="{72263E33-AD82-4CED-8BD3-5689729B1FE2}" type="parTrans" cxnId="{4BBDE85A-00E7-48F0-A1FB-0D65A3CB8079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4181FB6-AE78-424C-8DF0-BCA4ED8B96EE}" type="sibTrans" cxnId="{4BBDE85A-00E7-48F0-A1FB-0D65A3CB8079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2B4BDE-11F2-495E-B05B-A8DBB13ED3F1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3. Технология проблемного обучения</a:t>
          </a:r>
        </a:p>
      </dgm:t>
    </dgm:pt>
    <dgm:pt modelId="{A7C14B0B-0522-440B-AFCA-DB3A16277730}" type="parTrans" cxnId="{7E9B151B-5AEF-45E0-9F33-E4809AD75850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852471A-678E-496B-8567-3E3024442E24}" type="sibTrans" cxnId="{7E9B151B-5AEF-45E0-9F33-E4809AD75850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8E0D844-8AE1-420A-95A5-4E20F2974F91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4. Проектная деятельность</a:t>
          </a:r>
        </a:p>
      </dgm:t>
    </dgm:pt>
    <dgm:pt modelId="{CB854BC3-F172-44BD-A16F-5390E9831831}" type="parTrans" cxnId="{EFB47BDD-5600-45EB-95E5-0DD3F4903608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10F33C5-C2B2-46E1-A2DA-8820B1D176D8}" type="sibTrans" cxnId="{EFB47BDD-5600-45EB-95E5-0DD3F4903608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3F306C6-9E28-4AAA-A875-D0752CD48A7E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5. Информационно-коммуникационные технологии</a:t>
          </a:r>
        </a:p>
      </dgm:t>
    </dgm:pt>
    <dgm:pt modelId="{8861C36F-EEBC-449D-9AD1-A11DA3EC0225}" type="parTrans" cxnId="{3949BAFD-410F-4C4A-9B01-2BFF19EC443D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0752273-B35E-47D3-A8E4-ACF93A3F9FC4}" type="sibTrans" cxnId="{3949BAFD-410F-4C4A-9B01-2BFF19EC443D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66C962-B7EC-4B10-AF60-63C260DDA84A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6. Здоровьесберегающие технологии</a:t>
          </a:r>
        </a:p>
      </dgm:t>
    </dgm:pt>
    <dgm:pt modelId="{2AB4ED74-F3FF-49D3-8AB2-F77D48FF38B1}" type="parTrans" cxnId="{7383556F-43BC-4E64-BDEE-FEC7EBEB36C4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682B72-E691-4389-BCEB-D7F576301DD8}" type="sibTrans" cxnId="{7383556F-43BC-4E64-BDEE-FEC7EBEB36C4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5907E4-B925-4E03-A060-A55726DDB55C}">
      <dgm:prSet/>
      <dgm:spPr/>
      <dgm:t>
        <a:bodyPr/>
        <a:lstStyle/>
        <a:p>
          <a:pPr algn="ctr" rtl="0"/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7. Игровые технологии</a:t>
          </a:r>
        </a:p>
      </dgm:t>
    </dgm:pt>
    <dgm:pt modelId="{4C898138-B512-43BB-B464-E1C9F021BA60}" type="parTrans" cxnId="{167EF096-0832-47A9-8548-46AA1E2F9C5F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BFECBC7-8A98-4A89-A8EA-6E18CA19317C}" type="sibTrans" cxnId="{167EF096-0832-47A9-8548-46AA1E2F9C5F}">
      <dgm:prSet/>
      <dgm:spPr/>
      <dgm:t>
        <a:bodyPr/>
        <a:lstStyle/>
        <a:p>
          <a:pPr algn="ctr"/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BF5703E-4E33-4A3F-9FB0-7B7554814566}" type="pres">
      <dgm:prSet presAssocID="{13975728-1617-44DA-836F-C74AFEAC29D2}" presName="linear" presStyleCnt="0">
        <dgm:presLayoutVars>
          <dgm:animLvl val="lvl"/>
          <dgm:resizeHandles val="exact"/>
        </dgm:presLayoutVars>
      </dgm:prSet>
      <dgm:spPr/>
    </dgm:pt>
    <dgm:pt modelId="{10A61CB3-3E4D-4A76-B010-9C12A6F18DF1}" type="pres">
      <dgm:prSet presAssocID="{6D4639BD-90B9-45FD-8678-ADD6BC3B82CA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96A64871-47B2-4B8B-A58D-19E85D002459}" type="pres">
      <dgm:prSet presAssocID="{A10A6D56-A3FC-4A72-B175-A29F16665610}" presName="spacer" presStyleCnt="0"/>
      <dgm:spPr/>
    </dgm:pt>
    <dgm:pt modelId="{EE1BC9B2-A453-4EE9-B141-FE8FEB0C53DF}" type="pres">
      <dgm:prSet presAssocID="{2E90D266-3587-4CF4-9BE5-B5B244D81632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522DAE15-E19E-4A79-8C35-F1EA3BC64235}" type="pres">
      <dgm:prSet presAssocID="{54181FB6-AE78-424C-8DF0-BCA4ED8B96EE}" presName="spacer" presStyleCnt="0"/>
      <dgm:spPr/>
    </dgm:pt>
    <dgm:pt modelId="{BD981A35-2A51-4442-A23E-C2BFC366B40B}" type="pres">
      <dgm:prSet presAssocID="{C92B4BDE-11F2-495E-B05B-A8DBB13ED3F1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9118CF60-ECE5-4418-AAA4-5764F7279127}" type="pres">
      <dgm:prSet presAssocID="{D852471A-678E-496B-8567-3E3024442E24}" presName="spacer" presStyleCnt="0"/>
      <dgm:spPr/>
    </dgm:pt>
    <dgm:pt modelId="{286EF09D-15C6-4660-AEF0-56E3A0F0E105}" type="pres">
      <dgm:prSet presAssocID="{68E0D844-8AE1-420A-95A5-4E20F2974F9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C853C72C-DB1F-46E6-9991-EFAC6E76A900}" type="pres">
      <dgm:prSet presAssocID="{B10F33C5-C2B2-46E1-A2DA-8820B1D176D8}" presName="spacer" presStyleCnt="0"/>
      <dgm:spPr/>
    </dgm:pt>
    <dgm:pt modelId="{AE6C546A-720B-4BCE-98D4-7039615658B9}" type="pres">
      <dgm:prSet presAssocID="{63F306C6-9E28-4AAA-A875-D0752CD48A7E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923EF1D5-E3B7-4062-9C27-79CEA760A1FA}" type="pres">
      <dgm:prSet presAssocID="{20752273-B35E-47D3-A8E4-ACF93A3F9FC4}" presName="spacer" presStyleCnt="0"/>
      <dgm:spPr/>
    </dgm:pt>
    <dgm:pt modelId="{73A992C0-A037-4AE8-9742-B0E5BA04DEFB}" type="pres">
      <dgm:prSet presAssocID="{2A66C962-B7EC-4B10-AF60-63C260DDA84A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E0E9291B-5C19-4A98-B410-44D113E4E832}" type="pres">
      <dgm:prSet presAssocID="{BE682B72-E691-4389-BCEB-D7F576301DD8}" presName="spacer" presStyleCnt="0"/>
      <dgm:spPr/>
    </dgm:pt>
    <dgm:pt modelId="{9731B37A-6C13-4C86-AA9E-C9CA2787AA4F}" type="pres">
      <dgm:prSet presAssocID="{BC5907E4-B925-4E03-A060-A55726DDB55C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7E9B151B-5AEF-45E0-9F33-E4809AD75850}" srcId="{13975728-1617-44DA-836F-C74AFEAC29D2}" destId="{C92B4BDE-11F2-495E-B05B-A8DBB13ED3F1}" srcOrd="2" destOrd="0" parTransId="{A7C14B0B-0522-440B-AFCA-DB3A16277730}" sibTransId="{D852471A-678E-496B-8567-3E3024442E24}"/>
    <dgm:cxn modelId="{5B01E524-8EC3-47BB-B91B-C238DF674556}" type="presOf" srcId="{BC5907E4-B925-4E03-A060-A55726DDB55C}" destId="{9731B37A-6C13-4C86-AA9E-C9CA2787AA4F}" srcOrd="0" destOrd="0" presId="urn:microsoft.com/office/officeart/2005/8/layout/vList2"/>
    <dgm:cxn modelId="{917DF83E-BEA0-4CC3-BEB6-5712A22E7F9D}" type="presOf" srcId="{68E0D844-8AE1-420A-95A5-4E20F2974F91}" destId="{286EF09D-15C6-4660-AEF0-56E3A0F0E105}" srcOrd="0" destOrd="0" presId="urn:microsoft.com/office/officeart/2005/8/layout/vList2"/>
    <dgm:cxn modelId="{9458F15B-0B01-42FC-B02C-FDA90EFC28AA}" type="presOf" srcId="{2A66C962-B7EC-4B10-AF60-63C260DDA84A}" destId="{73A992C0-A037-4AE8-9742-B0E5BA04DEFB}" srcOrd="0" destOrd="0" presId="urn:microsoft.com/office/officeart/2005/8/layout/vList2"/>
    <dgm:cxn modelId="{C752D35D-7B84-4352-BDA6-8C310653680C}" type="presOf" srcId="{6D4639BD-90B9-45FD-8678-ADD6BC3B82CA}" destId="{10A61CB3-3E4D-4A76-B010-9C12A6F18DF1}" srcOrd="0" destOrd="0" presId="urn:microsoft.com/office/officeart/2005/8/layout/vList2"/>
    <dgm:cxn modelId="{7383556F-43BC-4E64-BDEE-FEC7EBEB36C4}" srcId="{13975728-1617-44DA-836F-C74AFEAC29D2}" destId="{2A66C962-B7EC-4B10-AF60-63C260DDA84A}" srcOrd="5" destOrd="0" parTransId="{2AB4ED74-F3FF-49D3-8AB2-F77D48FF38B1}" sibTransId="{BE682B72-E691-4389-BCEB-D7F576301DD8}"/>
    <dgm:cxn modelId="{F9D31158-8929-4608-8A17-F1496A8589B4}" type="presOf" srcId="{C92B4BDE-11F2-495E-B05B-A8DBB13ED3F1}" destId="{BD981A35-2A51-4442-A23E-C2BFC366B40B}" srcOrd="0" destOrd="0" presId="urn:microsoft.com/office/officeart/2005/8/layout/vList2"/>
    <dgm:cxn modelId="{4BBDE85A-00E7-48F0-A1FB-0D65A3CB8079}" srcId="{13975728-1617-44DA-836F-C74AFEAC29D2}" destId="{2E90D266-3587-4CF4-9BE5-B5B244D81632}" srcOrd="1" destOrd="0" parTransId="{72263E33-AD82-4CED-8BD3-5689729B1FE2}" sibTransId="{54181FB6-AE78-424C-8DF0-BCA4ED8B96EE}"/>
    <dgm:cxn modelId="{167EF096-0832-47A9-8548-46AA1E2F9C5F}" srcId="{13975728-1617-44DA-836F-C74AFEAC29D2}" destId="{BC5907E4-B925-4E03-A060-A55726DDB55C}" srcOrd="6" destOrd="0" parTransId="{4C898138-B512-43BB-B464-E1C9F021BA60}" sibTransId="{EBFECBC7-8A98-4A89-A8EA-6E18CA19317C}"/>
    <dgm:cxn modelId="{65FD1CD4-432A-4416-948C-A4AC2863E3AD}" type="presOf" srcId="{2E90D266-3587-4CF4-9BE5-B5B244D81632}" destId="{EE1BC9B2-A453-4EE9-B141-FE8FEB0C53DF}" srcOrd="0" destOrd="0" presId="urn:microsoft.com/office/officeart/2005/8/layout/vList2"/>
    <dgm:cxn modelId="{E93699D7-084C-44B5-84B6-46F1C77F6D6F}" type="presOf" srcId="{63F306C6-9E28-4AAA-A875-D0752CD48A7E}" destId="{AE6C546A-720B-4BCE-98D4-7039615658B9}" srcOrd="0" destOrd="0" presId="urn:microsoft.com/office/officeart/2005/8/layout/vList2"/>
    <dgm:cxn modelId="{EFB47BDD-5600-45EB-95E5-0DD3F4903608}" srcId="{13975728-1617-44DA-836F-C74AFEAC29D2}" destId="{68E0D844-8AE1-420A-95A5-4E20F2974F91}" srcOrd="3" destOrd="0" parTransId="{CB854BC3-F172-44BD-A16F-5390E9831831}" sibTransId="{B10F33C5-C2B2-46E1-A2DA-8820B1D176D8}"/>
    <dgm:cxn modelId="{B77AC4E6-878D-4D3A-ADA2-6A79F551A7BA}" type="presOf" srcId="{13975728-1617-44DA-836F-C74AFEAC29D2}" destId="{7BF5703E-4E33-4A3F-9FB0-7B7554814566}" srcOrd="0" destOrd="0" presId="urn:microsoft.com/office/officeart/2005/8/layout/vList2"/>
    <dgm:cxn modelId="{3949BAFD-410F-4C4A-9B01-2BFF19EC443D}" srcId="{13975728-1617-44DA-836F-C74AFEAC29D2}" destId="{63F306C6-9E28-4AAA-A875-D0752CD48A7E}" srcOrd="4" destOrd="0" parTransId="{8861C36F-EEBC-449D-9AD1-A11DA3EC0225}" sibTransId="{20752273-B35E-47D3-A8E4-ACF93A3F9FC4}"/>
    <dgm:cxn modelId="{A5B8DEFD-65DE-4704-9474-D7A38BA2EF79}" srcId="{13975728-1617-44DA-836F-C74AFEAC29D2}" destId="{6D4639BD-90B9-45FD-8678-ADD6BC3B82CA}" srcOrd="0" destOrd="0" parTransId="{DA9DDD9A-9AE2-47B2-8027-A51DAD0B16CE}" sibTransId="{A10A6D56-A3FC-4A72-B175-A29F16665610}"/>
    <dgm:cxn modelId="{3698348A-D59B-472B-B9B4-3628676AD160}" type="presParOf" srcId="{7BF5703E-4E33-4A3F-9FB0-7B7554814566}" destId="{10A61CB3-3E4D-4A76-B010-9C12A6F18DF1}" srcOrd="0" destOrd="0" presId="urn:microsoft.com/office/officeart/2005/8/layout/vList2"/>
    <dgm:cxn modelId="{DC580D5D-3841-440D-9B2E-23A295A8F7F2}" type="presParOf" srcId="{7BF5703E-4E33-4A3F-9FB0-7B7554814566}" destId="{96A64871-47B2-4B8B-A58D-19E85D002459}" srcOrd="1" destOrd="0" presId="urn:microsoft.com/office/officeart/2005/8/layout/vList2"/>
    <dgm:cxn modelId="{C1E4122D-BC7C-48F6-9F91-A96DE3A6E9E5}" type="presParOf" srcId="{7BF5703E-4E33-4A3F-9FB0-7B7554814566}" destId="{EE1BC9B2-A453-4EE9-B141-FE8FEB0C53DF}" srcOrd="2" destOrd="0" presId="urn:microsoft.com/office/officeart/2005/8/layout/vList2"/>
    <dgm:cxn modelId="{3AEFCFD9-2E39-41C9-B79C-0AD9ED38E0C2}" type="presParOf" srcId="{7BF5703E-4E33-4A3F-9FB0-7B7554814566}" destId="{522DAE15-E19E-4A79-8C35-F1EA3BC64235}" srcOrd="3" destOrd="0" presId="urn:microsoft.com/office/officeart/2005/8/layout/vList2"/>
    <dgm:cxn modelId="{E4B06B8A-5010-42AC-A018-DB697FF73CAB}" type="presParOf" srcId="{7BF5703E-4E33-4A3F-9FB0-7B7554814566}" destId="{BD981A35-2A51-4442-A23E-C2BFC366B40B}" srcOrd="4" destOrd="0" presId="urn:microsoft.com/office/officeart/2005/8/layout/vList2"/>
    <dgm:cxn modelId="{C0932413-973C-4EE6-A517-F8093D0EC09D}" type="presParOf" srcId="{7BF5703E-4E33-4A3F-9FB0-7B7554814566}" destId="{9118CF60-ECE5-4418-AAA4-5764F7279127}" srcOrd="5" destOrd="0" presId="urn:microsoft.com/office/officeart/2005/8/layout/vList2"/>
    <dgm:cxn modelId="{2218260E-DB75-46FD-8198-AE6EB0B60DD2}" type="presParOf" srcId="{7BF5703E-4E33-4A3F-9FB0-7B7554814566}" destId="{286EF09D-15C6-4660-AEF0-56E3A0F0E105}" srcOrd="6" destOrd="0" presId="urn:microsoft.com/office/officeart/2005/8/layout/vList2"/>
    <dgm:cxn modelId="{9064E6AB-5D91-469D-83C6-F2A9175D33C1}" type="presParOf" srcId="{7BF5703E-4E33-4A3F-9FB0-7B7554814566}" destId="{C853C72C-DB1F-46E6-9991-EFAC6E76A900}" srcOrd="7" destOrd="0" presId="urn:microsoft.com/office/officeart/2005/8/layout/vList2"/>
    <dgm:cxn modelId="{86563EE0-242A-4814-BD89-56AAC2B3AEF0}" type="presParOf" srcId="{7BF5703E-4E33-4A3F-9FB0-7B7554814566}" destId="{AE6C546A-720B-4BCE-98D4-7039615658B9}" srcOrd="8" destOrd="0" presId="urn:microsoft.com/office/officeart/2005/8/layout/vList2"/>
    <dgm:cxn modelId="{D8D0741D-794C-481F-9992-5E42BBA61A9D}" type="presParOf" srcId="{7BF5703E-4E33-4A3F-9FB0-7B7554814566}" destId="{923EF1D5-E3B7-4062-9C27-79CEA760A1FA}" srcOrd="9" destOrd="0" presId="urn:microsoft.com/office/officeart/2005/8/layout/vList2"/>
    <dgm:cxn modelId="{CD4A4C83-729D-4FAD-AFD0-CB863DC80DE8}" type="presParOf" srcId="{7BF5703E-4E33-4A3F-9FB0-7B7554814566}" destId="{73A992C0-A037-4AE8-9742-B0E5BA04DEFB}" srcOrd="10" destOrd="0" presId="urn:microsoft.com/office/officeart/2005/8/layout/vList2"/>
    <dgm:cxn modelId="{85DDBF79-DF29-46FE-8DE2-D3DF0E024C03}" type="presParOf" srcId="{7BF5703E-4E33-4A3F-9FB0-7B7554814566}" destId="{E0E9291B-5C19-4A98-B410-44D113E4E832}" srcOrd="11" destOrd="0" presId="urn:microsoft.com/office/officeart/2005/8/layout/vList2"/>
    <dgm:cxn modelId="{9BA99B0A-7C96-453B-B1C5-5AEA2CC00AE1}" type="presParOf" srcId="{7BF5703E-4E33-4A3F-9FB0-7B7554814566}" destId="{9731B37A-6C13-4C86-AA9E-C9CA2787AA4F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A61CB3-3E4D-4A76-B010-9C12A6F18DF1}">
      <dsp:nvSpPr>
        <dsp:cNvPr id="0" name=""/>
        <dsp:cNvSpPr/>
      </dsp:nvSpPr>
      <dsp:spPr>
        <a:xfrm>
          <a:off x="0" y="5707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1. Технология разноуровневого обучения</a:t>
          </a:r>
        </a:p>
      </dsp:txBody>
      <dsp:txXfrm>
        <a:off x="31984" y="89063"/>
        <a:ext cx="11049085" cy="591232"/>
      </dsp:txXfrm>
    </dsp:sp>
    <dsp:sp modelId="{EE1BC9B2-A453-4EE9-B141-FE8FEB0C53DF}">
      <dsp:nvSpPr>
        <dsp:cNvPr id="0" name=""/>
        <dsp:cNvSpPr/>
      </dsp:nvSpPr>
      <dsp:spPr>
        <a:xfrm>
          <a:off x="0" y="79291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2. Коррекционно-развивающие технологии</a:t>
          </a:r>
        </a:p>
      </dsp:txBody>
      <dsp:txXfrm>
        <a:off x="31984" y="824903"/>
        <a:ext cx="11049085" cy="591232"/>
      </dsp:txXfrm>
    </dsp:sp>
    <dsp:sp modelId="{BD981A35-2A51-4442-A23E-C2BFC366B40B}">
      <dsp:nvSpPr>
        <dsp:cNvPr id="0" name=""/>
        <dsp:cNvSpPr/>
      </dsp:nvSpPr>
      <dsp:spPr>
        <a:xfrm>
          <a:off x="0" y="152875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3. Технология проблемного обучения</a:t>
          </a:r>
        </a:p>
      </dsp:txBody>
      <dsp:txXfrm>
        <a:off x="31984" y="1560743"/>
        <a:ext cx="11049085" cy="591232"/>
      </dsp:txXfrm>
    </dsp:sp>
    <dsp:sp modelId="{286EF09D-15C6-4660-AEF0-56E3A0F0E105}">
      <dsp:nvSpPr>
        <dsp:cNvPr id="0" name=""/>
        <dsp:cNvSpPr/>
      </dsp:nvSpPr>
      <dsp:spPr>
        <a:xfrm>
          <a:off x="0" y="226459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4. Проектная деятельность</a:t>
          </a:r>
        </a:p>
      </dsp:txBody>
      <dsp:txXfrm>
        <a:off x="31984" y="2296583"/>
        <a:ext cx="11049085" cy="591232"/>
      </dsp:txXfrm>
    </dsp:sp>
    <dsp:sp modelId="{AE6C546A-720B-4BCE-98D4-7039615658B9}">
      <dsp:nvSpPr>
        <dsp:cNvPr id="0" name=""/>
        <dsp:cNvSpPr/>
      </dsp:nvSpPr>
      <dsp:spPr>
        <a:xfrm>
          <a:off x="0" y="300043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5. Информационно-коммуникационные технологии</a:t>
          </a:r>
        </a:p>
      </dsp:txBody>
      <dsp:txXfrm>
        <a:off x="31984" y="3032423"/>
        <a:ext cx="11049085" cy="591232"/>
      </dsp:txXfrm>
    </dsp:sp>
    <dsp:sp modelId="{73A992C0-A037-4AE8-9742-B0E5BA04DEFB}">
      <dsp:nvSpPr>
        <dsp:cNvPr id="0" name=""/>
        <dsp:cNvSpPr/>
      </dsp:nvSpPr>
      <dsp:spPr>
        <a:xfrm>
          <a:off x="0" y="373627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6. Здоровьесберегающие технологии</a:t>
          </a:r>
        </a:p>
      </dsp:txBody>
      <dsp:txXfrm>
        <a:off x="31984" y="3768263"/>
        <a:ext cx="11049085" cy="591232"/>
      </dsp:txXfrm>
    </dsp:sp>
    <dsp:sp modelId="{9731B37A-6C13-4C86-AA9E-C9CA2787AA4F}">
      <dsp:nvSpPr>
        <dsp:cNvPr id="0" name=""/>
        <dsp:cNvSpPr/>
      </dsp:nvSpPr>
      <dsp:spPr>
        <a:xfrm>
          <a:off x="0" y="4472119"/>
          <a:ext cx="11113053" cy="6552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>
              <a:latin typeface="Times New Roman" panose="02020603050405020304" pitchFamily="18" charset="0"/>
              <a:cs typeface="Times New Roman" panose="02020603050405020304" pitchFamily="18" charset="0"/>
            </a:rPr>
            <a:t>7. Игровые технологии</a:t>
          </a:r>
        </a:p>
      </dsp:txBody>
      <dsp:txXfrm>
        <a:off x="31984" y="4504103"/>
        <a:ext cx="11049085" cy="5912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718C438-C86A-4A13-A209-CA848238E5D7}" type="datetime1">
              <a:rPr lang="ru-RU"/>
              <a:pPr lvl="0">
                <a:defRPr/>
              </a:pPr>
              <a:t>12.07.2026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ru-RU" alt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4FF82A4D-58E4-4666-862C-22C9E51E8529}" type="slidenum">
              <a:rPr lang="ru-RU"/>
              <a:pPr lvl="0"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8821B1-5E62-D9A0-FC77-2782E4408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F397A66-5354-204F-DD24-E533CCF0FC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7C332E-4332-E8FD-BC63-AE733B7ED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42882E-9440-BD7C-8E32-F9D21F871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82528D-BFFE-1D80-3328-CDEE06917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0660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A49AD30-6608-2D26-73E3-23EC2B7C0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669B281-D6E9-864F-A78F-5427E2F52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C6332D-0C37-4DAF-5154-A979DE0F9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8E0986-4597-F08A-B74F-F6795BBFB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BD2114-3C4B-99FA-18B0-FF65001FC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004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61FC58-BB9C-B0C0-26B2-32F67D795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3F9A87-91D3-2863-A676-E751E34BB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D8412E-EE52-64E7-A330-53199F8DC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488018-0A1D-4730-D472-6DB4A90A7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0E5B84-B978-10DA-06ED-E6404F421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371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1B71D9-D36C-25BB-DAE1-4482F89DD5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4715B49-5018-C38E-4EC0-D58FB92024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06DAE1F-0D83-D6BE-0817-E430C5966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79FA194-8097-679F-BC80-63D3B9957C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F18B02-BA99-3336-6DFE-322171A84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2E7BAA0-68D6-C0DE-DEA0-314BDF91A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172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D1EB70-C786-67F5-0A62-370DC8C2B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5F3AF9D-71C1-897C-E3A1-E9519D8A8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F698D3A-8E60-1EDA-240C-8C5DB91BB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C809B74-88CD-C6AA-8340-EEAE7C467D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BBDB4B2-EB9F-CE25-A646-2DFF3DDAD1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955D03-C900-7DEA-759B-704A793A2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D07FB24-1399-1CC3-04AD-706F26836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FD9C9F5-1BCE-DC66-5F35-F1FBBD09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331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3CAA9-1C42-A6F6-E78B-8B7571939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0B181FD-63CB-43F3-0E05-FCD7CF4A4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07A661F-D7D9-E25D-F740-65AE9973C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1B954F9-7189-987D-B4FA-62F15A06F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071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EE77689-D7B9-6BBA-AAB6-8405FB97C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9899927-43F4-7024-BEB9-9823E527B5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1DF159F-B7BC-C0FF-65E3-7220461B6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772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373A36E-1BBC-0344-F14E-2922B87F2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617B85-6CB4-7086-E631-9FA8DD1A2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F409ECD-BBC8-6ACD-73CA-A09F548A79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94E706-8D4F-5CE2-2687-E692DA448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5CF796-0BA2-5E57-E507-08CF70C31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ADD078-2F29-146D-6B6C-27BA547B9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95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8F8A27-0A4C-936F-12FB-0BE6F7163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268124D-30EB-EDC6-5EF7-6306223346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E8C4054-52B6-3E37-1988-92FC72B2A9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6DB9B1F-79AD-01DD-F116-0FAC673FA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88A24EC-1490-5C32-B144-1B196F2BF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02AB88B-BAB5-5465-8CA7-DA3BBB883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0698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866C1B6-37B7-FD59-8027-70511B5B6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0AE5FF-CBB1-8CC2-50B0-590E4737BA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7EDA2A-3CFE-C8D1-2F52-E64B52A98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5D3B00B-E0B6-4777-5F3C-642173D19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7390202-5E13-FB19-231B-2525BBCF6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1780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68F0EBF-FB33-58CB-A1FE-209F821376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A70247C-791F-6DF5-7C79-A3C508157E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39D0A51-F794-C274-9621-CB4A2552A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733C42-D808-7046-CA44-B96873DBC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1C625D-6C50-889E-5E6D-EE1C10634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5732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CA89FF-AEB8-F555-A630-F921BDB52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6E0ACCC-CB96-FAC9-26DF-A908F6EA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226286-9BC4-538A-7A4F-137A365262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22138F-4D34-4B9E-9541-755026A9751E}" type="datetimeFigureOut">
              <a:rPr lang="ru-RU" smtClean="0"/>
              <a:t>12.07.2026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12FDE4-E6B9-190D-93BC-882EEEF79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238616-195A-886C-9CB0-E6893D8F46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0B5249-581E-45FA-A49B-57DED0437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5975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defRPr/>
            </a:pPr>
            <a:endParaRPr lang="en-US"/>
          </a:p>
        </p:txBody>
      </p:sp>
      <p:pic>
        <p:nvPicPr>
          <p:cNvPr id="5" name="Рисунок 4" descr="Изображение выглядит как размытие, Красочность, красный  Контент, сгенерированный ИИ, может содержать ошибки.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-1504" y="1282"/>
            <a:ext cx="12191980" cy="6856718"/>
          </a:xfrm>
          <a:prstGeom prst="rect">
            <a:avLst/>
          </a:prstGeom>
        </p:spPr>
      </p:pic>
      <p:sp>
        <p:nvSpPr>
          <p:cNvPr id="6" name="Прямоугольник: скругленные углы 5"/>
          <p:cNvSpPr/>
          <p:nvPr/>
        </p:nvSpPr>
        <p:spPr>
          <a:xfrm>
            <a:off x="515938" y="512763"/>
            <a:ext cx="11160125" cy="5832475"/>
          </a:xfrm>
          <a:prstGeom prst="roundRect">
            <a:avLst>
              <a:gd name="adj" fmla="val 6868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/>
          </a:p>
        </p:txBody>
      </p:sp>
      <p:pic>
        <p:nvPicPr>
          <p:cNvPr id="9" name="Рисунок 8" descr="Изображение выглядит как размытие, Красочность, красный  Контент, сгенерированный ИИ, может содержать ошибки."/>
          <p:cNvPicPr>
            <a:picLocks noChangeAspect="1"/>
          </p:cNvPicPr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>
            <a:off x="590078" y="1299313"/>
            <a:ext cx="10425690" cy="4259374"/>
          </a:xfrm>
          <a:custGeom>
            <a:avLst/>
            <a:gdLst>
              <a:gd name="connsiteX0" fmla="*/ 10133156 w 10425690"/>
              <a:gd name="connsiteY0" fmla="*/ 4259374 h 4259374"/>
              <a:gd name="connsiteX1" fmla="*/ 292534 w 10425690"/>
              <a:gd name="connsiteY1" fmla="*/ 4259374 h 4259374"/>
              <a:gd name="connsiteX2" fmla="*/ 0 w 10425690"/>
              <a:gd name="connsiteY2" fmla="*/ 3966840 h 4259374"/>
              <a:gd name="connsiteX3" fmla="*/ 0 w 10425690"/>
              <a:gd name="connsiteY3" fmla="*/ 292534 h 4259374"/>
              <a:gd name="connsiteX4" fmla="*/ 292534 w 10425690"/>
              <a:gd name="connsiteY4" fmla="*/ 0 h 4259374"/>
              <a:gd name="connsiteX5" fmla="*/ 10133156 w 10425690"/>
              <a:gd name="connsiteY5" fmla="*/ 0 h 4259374"/>
              <a:gd name="connsiteX6" fmla="*/ 10425690 w 10425690"/>
              <a:gd name="connsiteY6" fmla="*/ 292534 h 4259374"/>
              <a:gd name="connsiteX7" fmla="*/ 10425690 w 10425690"/>
              <a:gd name="connsiteY7" fmla="*/ 3966840 h 4259374"/>
              <a:gd name="connsiteX8" fmla="*/ 10133156 w 10425690"/>
              <a:gd name="connsiteY8" fmla="*/ 4259374 h 425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425690" h="4259374">
                <a:moveTo>
                  <a:pt x="10133156" y="4259374"/>
                </a:moveTo>
                <a:lnTo>
                  <a:pt x="292534" y="4259374"/>
                </a:lnTo>
                <a:cubicBezTo>
                  <a:pt x="130972" y="4259374"/>
                  <a:pt x="0" y="4128402"/>
                  <a:pt x="0" y="3966840"/>
                </a:cubicBezTo>
                <a:lnTo>
                  <a:pt x="0" y="292534"/>
                </a:lnTo>
                <a:cubicBezTo>
                  <a:pt x="0" y="130972"/>
                  <a:pt x="130972" y="0"/>
                  <a:pt x="292534" y="0"/>
                </a:cubicBezTo>
                <a:lnTo>
                  <a:pt x="10133156" y="0"/>
                </a:lnTo>
                <a:cubicBezTo>
                  <a:pt x="10294718" y="0"/>
                  <a:pt x="10425690" y="130972"/>
                  <a:pt x="10425690" y="292534"/>
                </a:cubicBezTo>
                <a:lnTo>
                  <a:pt x="10425690" y="3966840"/>
                </a:lnTo>
                <a:cubicBezTo>
                  <a:pt x="10425690" y="4128402"/>
                  <a:pt x="10294718" y="4259374"/>
                  <a:pt x="10133156" y="4259374"/>
                </a:cubicBezTo>
                <a:close/>
              </a:path>
            </a:pathLst>
          </a:custGeom>
        </p:spPr>
      </p:pic>
      <p:sp>
        <p:nvSpPr>
          <p:cNvPr id="11" name="Прямоугольник: скругленные углы 10"/>
          <p:cNvSpPr/>
          <p:nvPr/>
        </p:nvSpPr>
        <p:spPr>
          <a:xfrm>
            <a:off x="883155" y="1299313"/>
            <a:ext cx="10425691" cy="4259375"/>
          </a:xfrm>
          <a:prstGeom prst="roundRect">
            <a:avLst>
              <a:gd name="adj" fmla="val 6868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>
              <a:defRPr/>
            </a:pPr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304023" y="2586266"/>
            <a:ext cx="9583954" cy="16619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ru-RU" sz="3600" dirty="0">
                <a:solidFill>
                  <a:schemeClr val="bg1"/>
                </a:solidFill>
                <a:latin typeface="Times New Roman"/>
                <a:cs typeface="Times New Roman"/>
              </a:rPr>
              <a:t>Современные </a:t>
            </a:r>
            <a:r>
              <a:rPr lang="ru-RU" sz="3600" dirty="0" err="1">
                <a:solidFill>
                  <a:schemeClr val="bg1"/>
                </a:solidFill>
                <a:latin typeface="Times New Roman"/>
                <a:cs typeface="Times New Roman"/>
              </a:rPr>
              <a:t>здоровьесберегающие</a:t>
            </a:r>
            <a:endParaRPr lang="ru-RU" sz="36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lvl="0" algn="ctr">
              <a:defRPr/>
            </a:pPr>
            <a:r>
              <a:rPr lang="ru-RU" sz="3600" dirty="0">
                <a:solidFill>
                  <a:schemeClr val="bg1"/>
                </a:solidFill>
                <a:latin typeface="Times New Roman"/>
                <a:cs typeface="Times New Roman"/>
              </a:rPr>
              <a:t>технологии в развитии детей с ограниченными возможностями здоровья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14667" y="4543829"/>
            <a:ext cx="4032556" cy="49244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lvl="0">
              <a:defRPr/>
            </a:pPr>
            <a:r>
              <a:rPr lang="ru-RU" sz="3200" dirty="0">
                <a:solidFill>
                  <a:schemeClr val="bg1"/>
                </a:solidFill>
                <a:latin typeface="Montserrat SemiBold"/>
              </a:rPr>
              <a:t>Демкова Наталия</a:t>
            </a:r>
          </a:p>
        </p:txBody>
      </p:sp>
      <p:pic>
        <p:nvPicPr>
          <p:cNvPr id="15" name="Рисунок 14"/>
          <p:cNvPicPr/>
          <p:nvPr/>
        </p:nvPicPr>
        <p:blipFill rotWithShape="1">
          <a:blip r:embed="rId4" cstate="email">
            <a:lum bright="-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8428" y="582685"/>
            <a:ext cx="652780" cy="627380"/>
          </a:xfrm>
          <a:prstGeom prst="rect">
            <a:avLst/>
          </a:prstGeom>
          <a:noFill/>
          <a:ln>
            <a:noFill/>
            <a:miter/>
          </a:ln>
        </p:spPr>
      </p:pic>
      <p:sp>
        <p:nvSpPr>
          <p:cNvPr id="16" name="Прямоугольник 15"/>
          <p:cNvSpPr/>
          <p:nvPr/>
        </p:nvSpPr>
        <p:spPr>
          <a:xfrm>
            <a:off x="245909" y="667399"/>
            <a:ext cx="11428037" cy="41529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b="1" i="0" strike="noStrike">
                <a:solidFill>
                  <a:srgbClr val="000000">
                    <a:alpha val="100000"/>
                  </a:srgbClr>
                </a:solidFill>
                <a:latin typeface="Arial"/>
                <a:ea typeface="Times New Roman"/>
              </a:rPr>
              <a:t>муниципальное бюджетное учреждение</a:t>
            </a:r>
          </a:p>
          <a:p>
            <a:pPr lvl="0" algn="ctr">
              <a:defRPr/>
            </a:pPr>
            <a:r>
              <a:rPr b="1" i="0" strike="noStrike">
                <a:solidFill>
                  <a:srgbClr val="000000">
                    <a:alpha val="100000"/>
                  </a:srgbClr>
                </a:solidFill>
                <a:latin typeface="Times New Roman"/>
                <a:ea typeface="Times New Roman"/>
              </a:rPr>
              <a:t>«Центр психолого-педагогической, медицинской и социальной помощи «Доверие»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14667" y="4131485"/>
            <a:ext cx="3122944" cy="914400"/>
          </a:xfrm>
          <a:prstGeom prst="rect">
            <a:avLst/>
          </a:prstGeom>
        </p:spPr>
        <p:txBody>
          <a:bodyPr wrap="none"/>
          <a:lstStyle/>
          <a:p>
            <a:pPr lvl="0">
              <a:defRPr/>
            </a:pPr>
            <a:r>
              <a:rPr lang="ru-RU" altLang="en-US" sz="2800" b="1" dirty="0">
                <a:solidFill>
                  <a:schemeClr val="lt1"/>
                </a:solidFill>
              </a:rPr>
              <a:t>учитель</a:t>
            </a:r>
            <a:r>
              <a:rPr lang="en-US" altLang="ru-RU" sz="2800" b="1" dirty="0">
                <a:solidFill>
                  <a:schemeClr val="lt1"/>
                </a:solidFill>
              </a:rPr>
              <a:t>-</a:t>
            </a:r>
            <a:r>
              <a:rPr lang="ru-RU" altLang="en-US" sz="2800" b="1" dirty="0">
                <a:solidFill>
                  <a:schemeClr val="lt1"/>
                </a:solidFill>
              </a:rPr>
              <a:t>логопед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02758" y="5943600"/>
            <a:ext cx="914400" cy="914400"/>
          </a:xfrm>
          <a:prstGeom prst="rect">
            <a:avLst/>
          </a:prstGeom>
        </p:spPr>
        <p:txBody>
          <a:bodyPr wrap="none"/>
          <a:lstStyle/>
          <a:p>
            <a:pPr lvl="0">
              <a:defRPr/>
            </a:pPr>
            <a:r>
              <a:rPr lang="ru-RU" altLang="en-US" b="1" dirty="0">
                <a:latin typeface="Times New Roman"/>
                <a:cs typeface="Times New Roman"/>
              </a:rPr>
              <a:t>Мончегорск</a:t>
            </a:r>
            <a:r>
              <a:rPr lang="en-US" altLang="ru-RU" b="1" dirty="0">
                <a:latin typeface="Times New Roman"/>
                <a:cs typeface="Times New Roman"/>
              </a:rPr>
              <a:t>,202</a:t>
            </a:r>
            <a:r>
              <a:rPr lang="ru-RU" altLang="ru-RU" b="1" dirty="0">
                <a:latin typeface="Times New Roman"/>
                <a:cs typeface="Times New Roman"/>
              </a:rPr>
              <a:t>6</a:t>
            </a:r>
            <a:endParaRPr lang="en-US" altLang="ru-RU" b="1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:dsp="http://schemas.microsoft.com/office/drawing/2008/diagram" xmlns:dgm="http://schemas.openxmlformats.org/drawingml/2006/diagram" xmlns:c="http://schemas.openxmlformats.org/drawingml/2006/chart"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5570475"/>
              </p:ext>
            </p:extLst>
          </p:nvPr>
        </p:nvGraphicFramePr>
        <p:xfrm>
          <a:off x="92212" y="760907"/>
          <a:ext cx="7766890" cy="6097093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984050">
                  <a:extLst>
                    <a:ext uri="{9D8B030D-6E8A-4147-A177-3AD203B41FA5}">
                      <a16:colId xmlns:a16="http://schemas.microsoft.com/office/drawing/2014/main" val="2493019804"/>
                    </a:ext>
                  </a:extLst>
                </a:gridCol>
                <a:gridCol w="5782840">
                  <a:extLst>
                    <a:ext uri="{9D8B030D-6E8A-4147-A177-3AD203B41FA5}">
                      <a16:colId xmlns:a16="http://schemas.microsoft.com/office/drawing/2014/main" val="3510877833"/>
                    </a:ext>
                  </a:extLst>
                </a:gridCol>
              </a:tblGrid>
              <a:tr h="19195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Аспект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2849073111"/>
                  </a:ext>
                </a:extLst>
              </a:tr>
              <a:tr h="575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Определение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Дети с особыми образовательными потребностями (ООП) — это дети с временными или постоянными нарушениями в развитии, которым нужны специальные условия для обучения.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4023066507"/>
                  </a:ext>
                </a:extLst>
              </a:tr>
              <a:tr h="13436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Неоднородность группы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Группа детей с ООП неоднородна и включает различные виды нарушений: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нарушения зрения;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нарушения слуха;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нарушения опорно‑двигательного аппарата;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интеллектуальные нарушения;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другие виды нарушений.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428206648"/>
                  </a:ext>
                </a:extLst>
              </a:tr>
              <a:tr h="5758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Подход к обучению</a:t>
                      </a:r>
                      <a:endParaRPr lang="ru-RU" sz="1200" b="1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Для эффективного сопровождения важно индивидуализировать подход к каждому ребёнку с учётом его особенностей и потребностей.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836997239"/>
                  </a:ext>
                </a:extLst>
              </a:tr>
              <a:tr h="76780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Требования к преподавателю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Преподавателю необходимо: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знать специальные педагогические технологии;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уметь применять методы работы с детьми с ограниченными возможностями здоровья;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быть готовым к адаптации образовательного процесса.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2689907278"/>
                  </a:ext>
                </a:extLst>
              </a:tr>
              <a:tr h="115170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Ключевые педагогические технологии и методы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адаптация учебных материалов под возможности ребёнка;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использование специальных технических средств обучения;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дифференцированный подход (учёт индивидуальных особенностей и уровня развития);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</a:t>
                      </a:r>
                      <a:r>
                        <a:rPr lang="ru-RU" sz="1200" spc="15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тьюторское</a:t>
                      </a: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сопровождение (индивидуальная поддержка и помощь в обучении).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3226677832"/>
                  </a:ext>
                </a:extLst>
              </a:tr>
              <a:tr h="134366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Условия создания инклюзивной среды</a:t>
                      </a:r>
                      <a:endParaRPr lang="ru-RU" sz="12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инклюзивной образовательной среды требует: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взаимодействия педагогов, психологов, логопедов, дефектологов и других специалистов;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— активного сотрудничества с родителями;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обеспечения доступности образовательной среды;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формирования толерантного отношения в коллективе; 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2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разработки индивидуальных образовательных маршрутов.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907" marR="33907" marT="0" marB="0"/>
                </a:tc>
                <a:extLst>
                  <a:ext uri="{0D108BD9-81ED-4DB2-BD59-A6C34878D82A}">
                    <a16:rowId xmlns:a16="http://schemas.microsoft.com/office/drawing/2014/main" val="2715548060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31356" y="-129309"/>
            <a:ext cx="11534659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технологии поддержки обучающихся с </a:t>
            </a: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ограниченными возможностями здоровья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043" y="2294319"/>
            <a:ext cx="3899972" cy="2181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352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868894515"/>
              </p:ext>
            </p:extLst>
          </p:nvPr>
        </p:nvGraphicFramePr>
        <p:xfrm>
          <a:off x="663977" y="1403687"/>
          <a:ext cx="11113054" cy="51843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4488" y="196341"/>
            <a:ext cx="11432543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ТЕХНОЛОГИИ, ПРИМЕНЯЕМЫЕ ПРИ РАБОТЕ С ДЕТЬМИ С ОГРАНИЧЕННЫМИ ВОЗМОЖНОСТЯМИ ЗДОРОВЬЯ</a:t>
            </a:r>
          </a:p>
        </p:txBody>
      </p:sp>
    </p:spTree>
    <p:extLst>
      <p:ext uri="{BB962C8B-B14F-4D97-AF65-F5344CB8AC3E}">
        <p14:creationId xmlns:p14="http://schemas.microsoft.com/office/powerpoint/2010/main" val="1942286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7263"/>
              </p:ext>
            </p:extLst>
          </p:nvPr>
        </p:nvGraphicFramePr>
        <p:xfrm>
          <a:off x="367640" y="838536"/>
          <a:ext cx="7541920" cy="591887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881784">
                  <a:extLst>
                    <a:ext uri="{9D8B030D-6E8A-4147-A177-3AD203B41FA5}">
                      <a16:colId xmlns:a16="http://schemas.microsoft.com/office/drawing/2014/main" val="728562916"/>
                    </a:ext>
                  </a:extLst>
                </a:gridCol>
                <a:gridCol w="5660136">
                  <a:extLst>
                    <a:ext uri="{9D8B030D-6E8A-4147-A177-3AD203B41FA5}">
                      <a16:colId xmlns:a16="http://schemas.microsoft.com/office/drawing/2014/main" val="4272366810"/>
                    </a:ext>
                  </a:extLst>
                </a:gridCol>
              </a:tblGrid>
              <a:tr h="32943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Параметр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 / Примеры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2545327526"/>
                  </a:ext>
                </a:extLst>
              </a:tr>
              <a:tr h="89383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Укрепить и сохранить здоровье детей с ограниченными возможностями здоровья, повысить эффективность учебного процесса без значительных затрат.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1507086845"/>
                  </a:ext>
                </a:extLst>
              </a:tr>
              <a:tr h="1340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Основные элементы технологий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 Физкультурные</a:t>
                      </a:r>
                      <a:r>
                        <a:rPr lang="ru-RU" sz="1400" spc="15" baseline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минутки;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— Динамические паузы;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Дыхательная гимнастика;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Зрительная гимнастика;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Пальчиковая гимнастика;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Релаксация.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4261477117"/>
                  </a:ext>
                </a:extLst>
              </a:tr>
              <a:tr h="6703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Ключевой принцип организации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занятий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Частая смена видов деятельности для предотвращения утомляемости.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2413579496"/>
                  </a:ext>
                </a:extLst>
              </a:tr>
              <a:tr h="13407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Виды деятельности на занятии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 Дидактические игры (или их элементы);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— Задания на развитие внимания;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Выполнение движений по подражанию;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Практические действия (лепка, рисование, конструирование и т. д.).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166006994"/>
                  </a:ext>
                </a:extLst>
              </a:tr>
              <a:tr h="134373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b="1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Преимущества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 Снижение утомляемости;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Повышение концентрации внимания;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Улучшение психоэмоционального состояния; 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— Развитие моторики;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spc="15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— Профилактика нарушений осанки и зрения.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5946" marR="55946" marT="0" marB="0"/>
                </a:tc>
                <a:extLst>
                  <a:ext uri="{0D108BD9-81ED-4DB2-BD59-A6C34878D82A}">
                    <a16:rowId xmlns:a16="http://schemas.microsoft.com/office/drawing/2014/main" val="13953681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95759" y="131280"/>
            <a:ext cx="11325340" cy="728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Здоровьесберегающий</a:t>
            </a:r>
            <a:r>
              <a:rPr lang="ru-RU" sz="20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в обучении и развитии детей с </a:t>
            </a:r>
            <a:r>
              <a:rPr lang="ru-RU" sz="20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ограниченными возможностями здоровья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98580" y="1377108"/>
            <a:ext cx="4003149" cy="400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50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5589" y="291024"/>
            <a:ext cx="11138053" cy="118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Песочная терапия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Оживотворение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абстрактных символов: букв, цифр, геометрических фигур, миниатюрных фигурок и природных материалов.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590" y="2178586"/>
            <a:ext cx="5387893" cy="43571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23275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1749" y="2143584"/>
            <a:ext cx="11920251" cy="1285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Игротерапия</a:t>
            </a:r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 ограниченными возможностями здоровья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используются игры с пуговицами, фасолью, со сливовыми косточками.</a:t>
            </a:r>
          </a:p>
        </p:txBody>
      </p:sp>
    </p:spTree>
    <p:extLst>
      <p:ext uri="{BB962C8B-B14F-4D97-AF65-F5344CB8AC3E}">
        <p14:creationId xmlns:p14="http://schemas.microsoft.com/office/powerpoint/2010/main" val="3109031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5024" y="2967335"/>
            <a:ext cx="1118212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менее интересны и игры с крупами. Высыпать гречку, горох, фасоль, рис, манку в глубокую миску, опустить в нее руки и пошевелить пальцами. Выражая удовольствие улыбкой и словами, предложите ему присоединиться.</a:t>
            </a:r>
          </a:p>
        </p:txBody>
      </p:sp>
    </p:spTree>
    <p:extLst>
      <p:ext uri="{BB962C8B-B14F-4D97-AF65-F5344CB8AC3E}">
        <p14:creationId xmlns:p14="http://schemas.microsoft.com/office/powerpoint/2010/main" val="6855654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1354" y="310692"/>
            <a:ext cx="1178804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 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Таким образом, сочетание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здоровьесберегающих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 игровых 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технологий в обучении детей с ограниченными возможностями здоровья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не  только поддерживает их физическое и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эмоциональное состояние, но и создаёт 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устойчивую основу для познавательного и</a:t>
            </a:r>
          </a:p>
          <a:p>
            <a:pPr algn="ctr"/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социального развития. </a:t>
            </a:r>
          </a:p>
        </p:txBody>
      </p:sp>
    </p:spTree>
    <p:extLst>
      <p:ext uri="{BB962C8B-B14F-4D97-AF65-F5344CB8AC3E}">
        <p14:creationId xmlns:p14="http://schemas.microsoft.com/office/powerpoint/2010/main" val="11849466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Yu Gothic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Yu Gothic Light"/>
        <a:font script="Hang" typeface="Malgun Gothic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Yu Gothic"/>
        <a:font script="Hang" typeface="Malgun Gothic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/>
      <a:lstStyle/>
      <a:style>
        <a:lnRef idx="2">
          <a:schemeClr val="accent1">
            <a:shade val="2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/>
      <a:lstStyle/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552</Words>
  <Application>Microsoft Office PowerPoint</Application>
  <PresentationFormat>Широкоэкранный</PresentationFormat>
  <Paragraphs>86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Montserrat SemiBold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Демкова</dc:creator>
  <cp:lastModifiedBy>Екатерина Чимутова</cp:lastModifiedBy>
  <cp:revision>48</cp:revision>
  <dcterms:created xsi:type="dcterms:W3CDTF">2025-04-21T15:12:38Z</dcterms:created>
  <dcterms:modified xsi:type="dcterms:W3CDTF">2026-07-12T15:01:18Z</dcterms:modified>
  <cp:version/>
</cp:coreProperties>
</file>