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60" r:id="rId3"/>
    <p:sldId id="263" r:id="rId4"/>
    <p:sldId id="264" r:id="rId5"/>
    <p:sldId id="265" r:id="rId6"/>
    <p:sldId id="266" r:id="rId7"/>
    <p:sldId id="267" r:id="rId8"/>
    <p:sldId id="268" r:id="rId9"/>
    <p:sldId id="269" r:id="rId10"/>
  </p:sldIdLst>
  <p:sldSz cx="12192000" cy="6858000"/>
  <p:notesSz cx="6858000" cy="9144000"/>
  <p:embeddedFontLst>
    <p:embeddedFont>
      <p:font typeface="Jost" panose="020B0604020202020204" charset="-52"/>
      <p:regular r:id="rId11"/>
      <p:bold r:id="rId12"/>
      <p:italic r:id="rId13"/>
      <p:boldItalic r:id="rId14"/>
    </p:embeddedFont>
    <p:embeddedFont>
      <p:font typeface="Jost Black" panose="020B0604020202020204" charset="-52"/>
      <p:bold r:id="rId15"/>
      <p:boldItalic r:id="rId16"/>
    </p:embeddedFont>
    <p:embeddedFont>
      <p:font typeface="Jost SemiBold" panose="020B0604020202020204" charset="-52"/>
      <p:bold r:id="rId17"/>
      <p:boldItalic r:id="rId18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6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orient="horz" pos="40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5067"/>
    <a:srgbClr val="5F33E5"/>
    <a:srgbClr val="E2E1E6"/>
    <a:srgbClr val="3E18B8"/>
    <a:srgbClr val="E28304"/>
    <a:srgbClr val="FEF6F4"/>
    <a:srgbClr val="FCA638"/>
    <a:srgbClr val="CE7B0C"/>
    <a:srgbClr val="A993F1"/>
    <a:srgbClr val="2127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840" y="43"/>
      </p:cViewPr>
      <p:guideLst>
        <p:guide orient="horz" pos="346"/>
        <p:guide pos="325"/>
        <p:guide pos="3840"/>
        <p:guide pos="7355"/>
        <p:guide orient="horz" pos="408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9C56AB-F095-5CEE-43F1-1D01096989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2D7DA3-CD29-AED5-DFA4-67120DA965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95EBA1-53EC-31B1-B4A7-1086C12C2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95D4-F4E8-4FAF-A763-B98AACEEE323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9E4635-EFFF-6F81-3A38-1549D854D7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1923BD-9C06-4860-7A5F-6C36F17D6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5868-C7AC-4D20-8A0F-749E873DC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9187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9C944-86F7-A4A3-B084-9354E739F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2B9FCE-6BF4-7DE3-4779-D5781981FB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C28F13-2382-B011-04D2-CE10DF285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95D4-F4E8-4FAF-A763-B98AACEEE323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13CE96-539B-F0DF-5DCE-F63058CB5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E251C2-0C87-A407-E4B4-7A4C2E1C2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5868-C7AC-4D20-8A0F-749E873DC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8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102A77-191F-DA67-3BD4-A9AC217A9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98470A-750C-B38B-2784-24922867F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9EAC8C-7EDC-4026-9ECD-1507BB00E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95D4-F4E8-4FAF-A763-B98AACEEE323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EF19DB-4F70-443A-9148-4A9041B4D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0977F6-85A4-5B03-FC52-EDA982607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5868-C7AC-4D20-8A0F-749E873DC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826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B7A907-63E2-6096-4AF5-88BC332C2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6DE3311-7CA8-0552-0F3B-E73F0B08EB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EC4F90-5B44-0DDA-7ECE-62E7AED1B1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451715-9457-70E5-F07D-B582EB608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95D4-F4E8-4FAF-A763-B98AACEEE323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DFD24C-8FB5-A330-25FA-046FDD5B5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495256F-2F6F-69D4-B416-575E182A5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5868-C7AC-4D20-8A0F-749E873DC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30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9610C5-CAFC-333D-16AA-4B932C3DD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3EC7BE8-5F60-B6E0-7558-E1214EDD0C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7EA72FD-BEA8-122B-220B-E8710DD917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BFFDE04-36DE-DF23-9F4E-F982504774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27998C-9FBD-637F-61D8-C3B0B33D10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9405EE1-E5FB-AADF-AAC0-44F1F914C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95D4-F4E8-4FAF-A763-B98AACEEE323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6390594-EABE-FD31-4EA4-C783B6B45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FB05846-1008-1AFC-D7A6-FD3EE419F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5868-C7AC-4D20-8A0F-749E873DC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503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53359E-1090-04A8-F7C2-FCFD2D118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4EBDA8D-A343-FC03-BF7F-8EE3D8AA6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95D4-F4E8-4FAF-A763-B98AACEEE323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F8002E4-C40E-7875-EEC0-CF5EAE594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A47803-4550-6C2C-0431-F5BC500C9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5868-C7AC-4D20-8A0F-749E873DC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784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F7F27B7-6A09-454F-2A3E-86E63DCA8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95D4-F4E8-4FAF-A763-B98AACEEE323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913916F-73F1-92FC-1062-F8BA59784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35BA58A-88DE-4BA7-1F86-1CC3BFDCF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5868-C7AC-4D20-8A0F-749E873DC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460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0939E9-A3C1-FFD5-B871-26461102C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094B4D-8239-1B7A-BE62-04F3779A2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6E0D335-81D4-65A0-9554-BAEA2CC8DA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638868-E77D-4065-E940-C7E8E66E8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95D4-F4E8-4FAF-A763-B98AACEEE323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358122-4624-C165-A1CB-99B7BD8CA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CEB7D1-708C-BDAD-9D53-F6936144B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5868-C7AC-4D20-8A0F-749E873DC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6937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6C20E1-30A4-E7DE-03F0-DF88FDF04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B0D1415-7B5F-404F-8393-37E17E9739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081F8A-2F2F-3AEC-183F-ABCB6E511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734095-D24A-3492-65E3-1D5E71B3C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95D4-F4E8-4FAF-A763-B98AACEEE323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4759DE-E7E2-97E2-BEF0-92A3ACA02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152DEB-61E0-3C4C-6C75-3E0336AE6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5868-C7AC-4D20-8A0F-749E873DC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977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FA5413-319D-A61B-96AD-DB2535DFC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6890A96-DC72-2BF8-A490-6BF4EEDF62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B63FD3-1A00-C6E0-3CC5-0D1422D8D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95D4-F4E8-4FAF-A763-B98AACEEE323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80935FF-5728-1312-9CAC-1BB519D59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AE322E-7664-C0E4-274E-2F10652D5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5868-C7AC-4D20-8A0F-749E873DC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231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DF4008D-6317-FA2A-CB85-70FB60EA42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BC60E48-09CC-5F65-8F74-CC8E6FD13E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B1B482-B597-7F27-F8F0-11522E346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895D4-F4E8-4FAF-A763-B98AACEEE323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E678AA9-6043-BE0C-0601-8D10FFC84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A1040E-ACB6-CDFF-674D-59585B9B0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95868-C7AC-4D20-8A0F-749E873DC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45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73F3F2-85B8-538B-6207-1013127FA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209711-7307-A36D-873D-F6E6BC71F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4DC490-D984-3FDA-0C19-81A5CCB0AE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D895D4-F4E8-4FAF-A763-B98AACEEE323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A2F3BB-EDE6-ECE0-3520-E7D1704C04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BCAE53C-9E02-7920-96B5-EC68C0E1D2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C95868-C7AC-4D20-8A0F-749E873DCCB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020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Блок-схема: знак завершения 2">
            <a:extLst>
              <a:ext uri="{FF2B5EF4-FFF2-40B4-BE49-F238E27FC236}">
                <a16:creationId xmlns:a16="http://schemas.microsoft.com/office/drawing/2014/main" id="{65A181A5-65CC-324E-1BE4-EAE8BC4B081C}"/>
              </a:ext>
            </a:extLst>
          </p:cNvPr>
          <p:cNvSpPr/>
          <p:nvPr/>
        </p:nvSpPr>
        <p:spPr>
          <a:xfrm>
            <a:off x="-704368" y="8525854"/>
            <a:ext cx="14804208" cy="302204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1600"/>
              <a:gd name="connsiteY0" fmla="*/ 0 h 21600"/>
              <a:gd name="connsiteX1" fmla="*/ 10674 w 21600"/>
              <a:gd name="connsiteY1" fmla="*/ 7840 h 21600"/>
              <a:gd name="connsiteX2" fmla="*/ 18125 w 21600"/>
              <a:gd name="connsiteY2" fmla="*/ 0 h 21600"/>
              <a:gd name="connsiteX3" fmla="*/ 21600 w 21600"/>
              <a:gd name="connsiteY3" fmla="*/ 10800 h 21600"/>
              <a:gd name="connsiteX4" fmla="*/ 18125 w 21600"/>
              <a:gd name="connsiteY4" fmla="*/ 21600 h 21600"/>
              <a:gd name="connsiteX5" fmla="*/ 3475 w 21600"/>
              <a:gd name="connsiteY5" fmla="*/ 21600 h 21600"/>
              <a:gd name="connsiteX6" fmla="*/ 0 w 21600"/>
              <a:gd name="connsiteY6" fmla="*/ 10800 h 21600"/>
              <a:gd name="connsiteX7" fmla="*/ 3475 w 21600"/>
              <a:gd name="connsiteY7" fmla="*/ 0 h 21600"/>
              <a:gd name="connsiteX0" fmla="*/ 3475 w 21616"/>
              <a:gd name="connsiteY0" fmla="*/ 0 h 21600"/>
              <a:gd name="connsiteX1" fmla="*/ 10674 w 21616"/>
              <a:gd name="connsiteY1" fmla="*/ 7840 h 21600"/>
              <a:gd name="connsiteX2" fmla="*/ 19008 w 21616"/>
              <a:gd name="connsiteY2" fmla="*/ 640 h 21600"/>
              <a:gd name="connsiteX3" fmla="*/ 21600 w 21616"/>
              <a:gd name="connsiteY3" fmla="*/ 10800 h 21600"/>
              <a:gd name="connsiteX4" fmla="*/ 18125 w 21616"/>
              <a:gd name="connsiteY4" fmla="*/ 21600 h 21600"/>
              <a:gd name="connsiteX5" fmla="*/ 3475 w 21616"/>
              <a:gd name="connsiteY5" fmla="*/ 21600 h 21600"/>
              <a:gd name="connsiteX6" fmla="*/ 0 w 21616"/>
              <a:gd name="connsiteY6" fmla="*/ 10800 h 21600"/>
              <a:gd name="connsiteX7" fmla="*/ 3475 w 21616"/>
              <a:gd name="connsiteY7" fmla="*/ 0 h 21600"/>
              <a:gd name="connsiteX0" fmla="*/ 2921 w 21621"/>
              <a:gd name="connsiteY0" fmla="*/ 641 h 20961"/>
              <a:gd name="connsiteX1" fmla="*/ 10679 w 21621"/>
              <a:gd name="connsiteY1" fmla="*/ 7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3313 w 22103"/>
              <a:gd name="connsiteY0" fmla="*/ 148 h 21108"/>
              <a:gd name="connsiteX1" fmla="*/ 11323 w 22103"/>
              <a:gd name="connsiteY1" fmla="*/ 5348 h 21108"/>
              <a:gd name="connsiteX2" fmla="*/ 19495 w 22103"/>
              <a:gd name="connsiteY2" fmla="*/ 148 h 21108"/>
              <a:gd name="connsiteX3" fmla="*/ 22087 w 22103"/>
              <a:gd name="connsiteY3" fmla="*/ 10308 h 21108"/>
              <a:gd name="connsiteX4" fmla="*/ 18612 w 22103"/>
              <a:gd name="connsiteY4" fmla="*/ 21108 h 21108"/>
              <a:gd name="connsiteX5" fmla="*/ 3962 w 22103"/>
              <a:gd name="connsiteY5" fmla="*/ 21108 h 21108"/>
              <a:gd name="connsiteX6" fmla="*/ 487 w 22103"/>
              <a:gd name="connsiteY6" fmla="*/ 10308 h 21108"/>
              <a:gd name="connsiteX7" fmla="*/ 325 w 22103"/>
              <a:gd name="connsiteY7" fmla="*/ 2308 h 21108"/>
              <a:gd name="connsiteX8" fmla="*/ 3313 w 22103"/>
              <a:gd name="connsiteY8" fmla="*/ 148 h 21108"/>
              <a:gd name="connsiteX0" fmla="*/ 4647 w 22103"/>
              <a:gd name="connsiteY0" fmla="*/ 5441 h 20961"/>
              <a:gd name="connsiteX1" fmla="*/ 11323 w 22103"/>
              <a:gd name="connsiteY1" fmla="*/ 5201 h 20961"/>
              <a:gd name="connsiteX2" fmla="*/ 19495 w 22103"/>
              <a:gd name="connsiteY2" fmla="*/ 1 h 20961"/>
              <a:gd name="connsiteX3" fmla="*/ 22087 w 22103"/>
              <a:gd name="connsiteY3" fmla="*/ 10161 h 20961"/>
              <a:gd name="connsiteX4" fmla="*/ 18612 w 22103"/>
              <a:gd name="connsiteY4" fmla="*/ 20961 h 20961"/>
              <a:gd name="connsiteX5" fmla="*/ 3962 w 22103"/>
              <a:gd name="connsiteY5" fmla="*/ 20961 h 20961"/>
              <a:gd name="connsiteX6" fmla="*/ 487 w 22103"/>
              <a:gd name="connsiteY6" fmla="*/ 10161 h 20961"/>
              <a:gd name="connsiteX7" fmla="*/ 325 w 22103"/>
              <a:gd name="connsiteY7" fmla="*/ 2161 h 20961"/>
              <a:gd name="connsiteX8" fmla="*/ 4647 w 22103"/>
              <a:gd name="connsiteY8" fmla="*/ 5441 h 20961"/>
              <a:gd name="connsiteX0" fmla="*/ 4647 w 22105"/>
              <a:gd name="connsiteY0" fmla="*/ 3664 h 19184"/>
              <a:gd name="connsiteX1" fmla="*/ 11323 w 22105"/>
              <a:gd name="connsiteY1" fmla="*/ 3424 h 19184"/>
              <a:gd name="connsiteX2" fmla="*/ 19531 w 22105"/>
              <a:gd name="connsiteY2" fmla="*/ 1344 h 19184"/>
              <a:gd name="connsiteX3" fmla="*/ 22087 w 22105"/>
              <a:gd name="connsiteY3" fmla="*/ 8384 h 19184"/>
              <a:gd name="connsiteX4" fmla="*/ 18612 w 22105"/>
              <a:gd name="connsiteY4" fmla="*/ 19184 h 19184"/>
              <a:gd name="connsiteX5" fmla="*/ 3962 w 22105"/>
              <a:gd name="connsiteY5" fmla="*/ 19184 h 19184"/>
              <a:gd name="connsiteX6" fmla="*/ 487 w 22105"/>
              <a:gd name="connsiteY6" fmla="*/ 8384 h 19184"/>
              <a:gd name="connsiteX7" fmla="*/ 325 w 22105"/>
              <a:gd name="connsiteY7" fmla="*/ 384 h 19184"/>
              <a:gd name="connsiteX8" fmla="*/ 4647 w 22105"/>
              <a:gd name="connsiteY8" fmla="*/ 3664 h 19184"/>
              <a:gd name="connsiteX0" fmla="*/ 4647 w 22119"/>
              <a:gd name="connsiteY0" fmla="*/ 3664 h 19184"/>
              <a:gd name="connsiteX1" fmla="*/ 11323 w 22119"/>
              <a:gd name="connsiteY1" fmla="*/ 3424 h 19184"/>
              <a:gd name="connsiteX2" fmla="*/ 19531 w 22119"/>
              <a:gd name="connsiteY2" fmla="*/ 1344 h 19184"/>
              <a:gd name="connsiteX3" fmla="*/ 22087 w 22119"/>
              <a:gd name="connsiteY3" fmla="*/ 8384 h 19184"/>
              <a:gd name="connsiteX4" fmla="*/ 18612 w 22119"/>
              <a:gd name="connsiteY4" fmla="*/ 19184 h 19184"/>
              <a:gd name="connsiteX5" fmla="*/ 3962 w 22119"/>
              <a:gd name="connsiteY5" fmla="*/ 19184 h 19184"/>
              <a:gd name="connsiteX6" fmla="*/ 487 w 22119"/>
              <a:gd name="connsiteY6" fmla="*/ 8384 h 19184"/>
              <a:gd name="connsiteX7" fmla="*/ 325 w 22119"/>
              <a:gd name="connsiteY7" fmla="*/ 384 h 19184"/>
              <a:gd name="connsiteX8" fmla="*/ 4647 w 22119"/>
              <a:gd name="connsiteY8" fmla="*/ 3664 h 19184"/>
              <a:gd name="connsiteX0" fmla="*/ 4647 w 22574"/>
              <a:gd name="connsiteY0" fmla="*/ 3664 h 19184"/>
              <a:gd name="connsiteX1" fmla="*/ 11323 w 22574"/>
              <a:gd name="connsiteY1" fmla="*/ 3424 h 19184"/>
              <a:gd name="connsiteX2" fmla="*/ 19531 w 22574"/>
              <a:gd name="connsiteY2" fmla="*/ 1344 h 19184"/>
              <a:gd name="connsiteX3" fmla="*/ 22556 w 22574"/>
              <a:gd name="connsiteY3" fmla="*/ 8464 h 19184"/>
              <a:gd name="connsiteX4" fmla="*/ 18612 w 22574"/>
              <a:gd name="connsiteY4" fmla="*/ 19184 h 19184"/>
              <a:gd name="connsiteX5" fmla="*/ 3962 w 22574"/>
              <a:gd name="connsiteY5" fmla="*/ 19184 h 19184"/>
              <a:gd name="connsiteX6" fmla="*/ 487 w 22574"/>
              <a:gd name="connsiteY6" fmla="*/ 8384 h 19184"/>
              <a:gd name="connsiteX7" fmla="*/ 325 w 22574"/>
              <a:gd name="connsiteY7" fmla="*/ 384 h 19184"/>
              <a:gd name="connsiteX8" fmla="*/ 4647 w 22574"/>
              <a:gd name="connsiteY8" fmla="*/ 3664 h 19184"/>
              <a:gd name="connsiteX0" fmla="*/ 4647 w 22581"/>
              <a:gd name="connsiteY0" fmla="*/ 4240 h 19760"/>
              <a:gd name="connsiteX1" fmla="*/ 11323 w 22581"/>
              <a:gd name="connsiteY1" fmla="*/ 400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9657 w 22581"/>
              <a:gd name="connsiteY2" fmla="*/ 246 h 20006"/>
              <a:gd name="connsiteX3" fmla="*/ 22556 w 22581"/>
              <a:gd name="connsiteY3" fmla="*/ 9286 h 20006"/>
              <a:gd name="connsiteX4" fmla="*/ 18612 w 22581"/>
              <a:gd name="connsiteY4" fmla="*/ 20006 h 20006"/>
              <a:gd name="connsiteX5" fmla="*/ 3962 w 22581"/>
              <a:gd name="connsiteY5" fmla="*/ 20006 h 20006"/>
              <a:gd name="connsiteX6" fmla="*/ 487 w 22581"/>
              <a:gd name="connsiteY6" fmla="*/ 9206 h 20006"/>
              <a:gd name="connsiteX7" fmla="*/ 325 w 22581"/>
              <a:gd name="connsiteY7" fmla="*/ 1206 h 20006"/>
              <a:gd name="connsiteX8" fmla="*/ 4647 w 22581"/>
              <a:gd name="connsiteY8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93"/>
              <a:gd name="connsiteY0" fmla="*/ 4449 h 19969"/>
              <a:gd name="connsiteX1" fmla="*/ 11503 w 22593"/>
              <a:gd name="connsiteY1" fmla="*/ 529 h 19969"/>
              <a:gd name="connsiteX2" fmla="*/ 15398 w 22593"/>
              <a:gd name="connsiteY2" fmla="*/ 4609 h 19969"/>
              <a:gd name="connsiteX3" fmla="*/ 19657 w 22593"/>
              <a:gd name="connsiteY3" fmla="*/ 209 h 19969"/>
              <a:gd name="connsiteX4" fmla="*/ 22556 w 22593"/>
              <a:gd name="connsiteY4" fmla="*/ 9249 h 19969"/>
              <a:gd name="connsiteX5" fmla="*/ 18612 w 22593"/>
              <a:gd name="connsiteY5" fmla="*/ 19969 h 19969"/>
              <a:gd name="connsiteX6" fmla="*/ 3962 w 22593"/>
              <a:gd name="connsiteY6" fmla="*/ 19969 h 19969"/>
              <a:gd name="connsiteX7" fmla="*/ 487 w 22593"/>
              <a:gd name="connsiteY7" fmla="*/ 9169 h 19969"/>
              <a:gd name="connsiteX8" fmla="*/ 325 w 22593"/>
              <a:gd name="connsiteY8" fmla="*/ 1169 h 19969"/>
              <a:gd name="connsiteX9" fmla="*/ 4647 w 22593"/>
              <a:gd name="connsiteY9" fmla="*/ 4449 h 19969"/>
              <a:gd name="connsiteX0" fmla="*/ 4647 w 22593"/>
              <a:gd name="connsiteY0" fmla="*/ 4258 h 19778"/>
              <a:gd name="connsiteX1" fmla="*/ 11503 w 22593"/>
              <a:gd name="connsiteY1" fmla="*/ 338 h 19778"/>
              <a:gd name="connsiteX2" fmla="*/ 15398 w 22593"/>
              <a:gd name="connsiteY2" fmla="*/ 4418 h 19778"/>
              <a:gd name="connsiteX3" fmla="*/ 19657 w 22593"/>
              <a:gd name="connsiteY3" fmla="*/ 18 h 19778"/>
              <a:gd name="connsiteX4" fmla="*/ 22556 w 22593"/>
              <a:gd name="connsiteY4" fmla="*/ 9058 h 19778"/>
              <a:gd name="connsiteX5" fmla="*/ 18612 w 22593"/>
              <a:gd name="connsiteY5" fmla="*/ 19778 h 19778"/>
              <a:gd name="connsiteX6" fmla="*/ 3962 w 22593"/>
              <a:gd name="connsiteY6" fmla="*/ 19778 h 19778"/>
              <a:gd name="connsiteX7" fmla="*/ 487 w 22593"/>
              <a:gd name="connsiteY7" fmla="*/ 8978 h 19778"/>
              <a:gd name="connsiteX8" fmla="*/ 325 w 22593"/>
              <a:gd name="connsiteY8" fmla="*/ 978 h 19778"/>
              <a:gd name="connsiteX9" fmla="*/ 4647 w 22593"/>
              <a:gd name="connsiteY9" fmla="*/ 4258 h 19778"/>
              <a:gd name="connsiteX0" fmla="*/ 4647 w 22690"/>
              <a:gd name="connsiteY0" fmla="*/ 4258 h 19778"/>
              <a:gd name="connsiteX1" fmla="*/ 11503 w 22690"/>
              <a:gd name="connsiteY1" fmla="*/ 338 h 19778"/>
              <a:gd name="connsiteX2" fmla="*/ 15398 w 22690"/>
              <a:gd name="connsiteY2" fmla="*/ 4418 h 19778"/>
              <a:gd name="connsiteX3" fmla="*/ 20228 w 22690"/>
              <a:gd name="connsiteY3" fmla="*/ 18 h 19778"/>
              <a:gd name="connsiteX4" fmla="*/ 22556 w 22690"/>
              <a:gd name="connsiteY4" fmla="*/ 9058 h 19778"/>
              <a:gd name="connsiteX5" fmla="*/ 18612 w 22690"/>
              <a:gd name="connsiteY5" fmla="*/ 19778 h 19778"/>
              <a:gd name="connsiteX6" fmla="*/ 3962 w 22690"/>
              <a:gd name="connsiteY6" fmla="*/ 19778 h 19778"/>
              <a:gd name="connsiteX7" fmla="*/ 487 w 22690"/>
              <a:gd name="connsiteY7" fmla="*/ 8978 h 19778"/>
              <a:gd name="connsiteX8" fmla="*/ 325 w 22690"/>
              <a:gd name="connsiteY8" fmla="*/ 978 h 19778"/>
              <a:gd name="connsiteX9" fmla="*/ 4647 w 22690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824" h="19778">
                <a:moveTo>
                  <a:pt x="4647" y="4258"/>
                </a:moveTo>
                <a:cubicBezTo>
                  <a:pt x="7088" y="4631"/>
                  <a:pt x="7691" y="-1475"/>
                  <a:pt x="11503" y="338"/>
                </a:cubicBezTo>
                <a:cubicBezTo>
                  <a:pt x="13666" y="2043"/>
                  <a:pt x="14054" y="4431"/>
                  <a:pt x="15398" y="4418"/>
                </a:cubicBezTo>
                <a:cubicBezTo>
                  <a:pt x="16742" y="4405"/>
                  <a:pt x="19064" y="-206"/>
                  <a:pt x="20656" y="18"/>
                </a:cubicBezTo>
                <a:cubicBezTo>
                  <a:pt x="23383" y="2809"/>
                  <a:pt x="22897" y="5765"/>
                  <a:pt x="22556" y="9058"/>
                </a:cubicBezTo>
                <a:cubicBezTo>
                  <a:pt x="22215" y="12351"/>
                  <a:pt x="20531" y="19778"/>
                  <a:pt x="18612" y="19778"/>
                </a:cubicBezTo>
                <a:lnTo>
                  <a:pt x="3962" y="19778"/>
                </a:lnTo>
                <a:cubicBezTo>
                  <a:pt x="2043" y="19778"/>
                  <a:pt x="1093" y="12111"/>
                  <a:pt x="487" y="8978"/>
                </a:cubicBezTo>
                <a:cubicBezTo>
                  <a:pt x="-119" y="5845"/>
                  <a:pt x="-146" y="2671"/>
                  <a:pt x="325" y="978"/>
                </a:cubicBezTo>
                <a:cubicBezTo>
                  <a:pt x="796" y="-715"/>
                  <a:pt x="3027" y="3711"/>
                  <a:pt x="4647" y="4258"/>
                </a:cubicBezTo>
                <a:close/>
              </a:path>
            </a:pathLst>
          </a:custGeom>
          <a:solidFill>
            <a:srgbClr val="A993F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A9DE8C-5053-BDE7-71D6-3F8D67672680}"/>
              </a:ext>
            </a:extLst>
          </p:cNvPr>
          <p:cNvSpPr txBox="1"/>
          <p:nvPr/>
        </p:nvSpPr>
        <p:spPr>
          <a:xfrm>
            <a:off x="515938" y="1812492"/>
            <a:ext cx="5580062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4400" dirty="0">
                <a:solidFill>
                  <a:srgbClr val="DE5067"/>
                </a:solidFill>
                <a:latin typeface="Jost Black" pitchFamily="2" charset="-52"/>
                <a:ea typeface="Jost Black" pitchFamily="2" charset="-52"/>
              </a:rPr>
              <a:t>Дисграфия</a:t>
            </a:r>
            <a:r>
              <a:rPr lang="ru-RU" sz="4400" dirty="0">
                <a:latin typeface="Jost Black" pitchFamily="2" charset="-52"/>
                <a:ea typeface="Jost Black" pitchFamily="2" charset="-52"/>
              </a:rPr>
              <a:t> у детей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89CCE5-98F0-50D0-C05F-1A20AE365614}"/>
              </a:ext>
            </a:extLst>
          </p:cNvPr>
          <p:cNvSpPr txBox="1"/>
          <p:nvPr/>
        </p:nvSpPr>
        <p:spPr>
          <a:xfrm>
            <a:off x="515937" y="2576484"/>
            <a:ext cx="558006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2400" dirty="0">
                <a:latin typeface="Jost SemiBold" pitchFamily="2" charset="-52"/>
                <a:ea typeface="Jost SemiBold" pitchFamily="2" charset="-52"/>
              </a:rPr>
              <a:t>Виды, причины, симптомы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03913B6-174E-660A-785A-5A164B78FA1B}"/>
              </a:ext>
            </a:extLst>
          </p:cNvPr>
          <p:cNvSpPr txBox="1"/>
          <p:nvPr/>
        </p:nvSpPr>
        <p:spPr>
          <a:xfrm>
            <a:off x="515938" y="3242816"/>
            <a:ext cx="5351045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2000" dirty="0">
                <a:latin typeface="Jost" pitchFamily="2" charset="-52"/>
                <a:ea typeface="Jost" pitchFamily="2" charset="-52"/>
              </a:rPr>
              <a:t>Как понять, что причина ошибок на письме</a:t>
            </a:r>
            <a:endParaRPr lang="en-US" sz="2000" dirty="0">
              <a:latin typeface="Jost" pitchFamily="2" charset="-52"/>
              <a:ea typeface="Jost" pitchFamily="2" charset="-52"/>
            </a:endParaRPr>
          </a:p>
          <a:p>
            <a:r>
              <a:rPr lang="ru-RU" sz="2000" dirty="0">
                <a:latin typeface="Jost" pitchFamily="2" charset="-52"/>
                <a:ea typeface="Jost" pitchFamily="2" charset="-52"/>
              </a:rPr>
              <a:t>в том, что у ребенка дисграфия?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F7780484-08DC-0A0D-57A4-10C95B222E9E}"/>
              </a:ext>
            </a:extLst>
          </p:cNvPr>
          <p:cNvSpPr/>
          <p:nvPr/>
        </p:nvSpPr>
        <p:spPr>
          <a:xfrm>
            <a:off x="527779" y="4221985"/>
            <a:ext cx="2663681" cy="707886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dirty="0">
                <a:latin typeface="Jost SemiBold" pitchFamily="2" charset="-52"/>
                <a:ea typeface="Jost SemiBold" pitchFamily="2" charset="-52"/>
              </a:rPr>
              <a:t>Узнаем подробнее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09A2758-2B1B-3192-72BE-88E6B4608FBE}"/>
              </a:ext>
            </a:extLst>
          </p:cNvPr>
          <p:cNvSpPr txBox="1"/>
          <p:nvPr/>
        </p:nvSpPr>
        <p:spPr>
          <a:xfrm>
            <a:off x="517499" y="395554"/>
            <a:ext cx="283356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Учитель-логопед Наталия Демкова</a:t>
            </a:r>
            <a:endParaRPr lang="ru-RU" sz="1400" dirty="0"/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30D41300-F940-EA07-F904-57713C606B9D}"/>
              </a:ext>
            </a:extLst>
          </p:cNvPr>
          <p:cNvGrpSpPr/>
          <p:nvPr/>
        </p:nvGrpSpPr>
        <p:grpSpPr>
          <a:xfrm>
            <a:off x="4079969" y="5370209"/>
            <a:ext cx="866104" cy="866104"/>
            <a:chOff x="5643830" y="4173483"/>
            <a:chExt cx="574432" cy="574432"/>
          </a:xfrm>
        </p:grpSpPr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id="{0C6EABA6-1BD4-A223-41A9-40A6FD1F2779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462979EA-1A73-AE21-312F-7602369BA007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1" name="Группа 50">
            <a:extLst>
              <a:ext uri="{FF2B5EF4-FFF2-40B4-BE49-F238E27FC236}">
                <a16:creationId xmlns:a16="http://schemas.microsoft.com/office/drawing/2014/main" id="{E8D0FE99-73A9-3F4A-A63C-F7DD699B9BC9}"/>
              </a:ext>
            </a:extLst>
          </p:cNvPr>
          <p:cNvGrpSpPr/>
          <p:nvPr/>
        </p:nvGrpSpPr>
        <p:grpSpPr>
          <a:xfrm>
            <a:off x="-492427" y="5661881"/>
            <a:ext cx="1789441" cy="1789441"/>
            <a:chOff x="5643827" y="4173481"/>
            <a:chExt cx="574432" cy="574432"/>
          </a:xfrm>
        </p:grpSpPr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36671401-50DB-BD2D-7576-3892B8D1A4CF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59321E4E-4762-2170-29B5-5D45AEF3044B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8B0885CD-DBB1-AEE1-4A22-330590380C90}"/>
              </a:ext>
            </a:extLst>
          </p:cNvPr>
          <p:cNvGrpSpPr/>
          <p:nvPr/>
        </p:nvGrpSpPr>
        <p:grpSpPr>
          <a:xfrm>
            <a:off x="6258452" y="1110462"/>
            <a:ext cx="454400" cy="454400"/>
            <a:chOff x="5643827" y="4173481"/>
            <a:chExt cx="574432" cy="574432"/>
          </a:xfrm>
        </p:grpSpPr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C6E8464E-DD74-5E94-F821-1491B43335F2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B3ACE4E9-9188-B160-CADE-8CD1198471A6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578ADE97-D5E9-EC9E-6C65-64765DD25CE1}"/>
              </a:ext>
            </a:extLst>
          </p:cNvPr>
          <p:cNvSpPr txBox="1"/>
          <p:nvPr/>
        </p:nvSpPr>
        <p:spPr>
          <a:xfrm>
            <a:off x="6387576" y="400926"/>
            <a:ext cx="94272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Дисграфия</a:t>
            </a:r>
            <a:endParaRPr lang="ru-RU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B525DE-35C8-F03E-F1C4-0AC0A057BDE9}"/>
              </a:ext>
            </a:extLst>
          </p:cNvPr>
          <p:cNvSpPr txBox="1"/>
          <p:nvPr/>
        </p:nvSpPr>
        <p:spPr>
          <a:xfrm>
            <a:off x="8274900" y="387885"/>
            <a:ext cx="14008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Виды дисграфии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0CE601-E09E-2DDD-7385-EE8F03F9E34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64" t="39159" r="41161" b="38431"/>
          <a:stretch/>
        </p:blipFill>
        <p:spPr>
          <a:xfrm>
            <a:off x="3532401" y="382823"/>
            <a:ext cx="234098" cy="22050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8697EE2-3ED6-AE8E-4D57-66C15E75833B}"/>
              </a:ext>
            </a:extLst>
          </p:cNvPr>
          <p:cNvSpPr txBox="1"/>
          <p:nvPr/>
        </p:nvSpPr>
        <p:spPr>
          <a:xfrm>
            <a:off x="10438233" y="394511"/>
            <a:ext cx="14008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Путь коррекции</a:t>
            </a:r>
            <a:endParaRPr lang="ru-RU" sz="14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59C77E-5344-0130-3A54-F1D202703270}"/>
              </a:ext>
            </a:extLst>
          </p:cNvPr>
          <p:cNvSpPr txBox="1"/>
          <p:nvPr/>
        </p:nvSpPr>
        <p:spPr>
          <a:xfrm>
            <a:off x="3947836" y="395554"/>
            <a:ext cx="1495144" cy="220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Центр "Доверие"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416319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E64FBAA8-A8E4-B54F-C9A8-21AEF47620DC}"/>
              </a:ext>
            </a:extLst>
          </p:cNvPr>
          <p:cNvSpPr/>
          <p:nvPr/>
        </p:nvSpPr>
        <p:spPr>
          <a:xfrm>
            <a:off x="6106486" y="342619"/>
            <a:ext cx="1412548" cy="312602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Jost" pitchFamily="2" charset="-52"/>
                <a:ea typeface="Jost" pitchFamily="2" charset="-52"/>
              </a:rPr>
              <a:t>Дисграфия</a:t>
            </a:r>
            <a:endParaRPr lang="ru-RU" sz="1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855AB7-3F51-1BF6-A965-23FCC1D3BADA}"/>
              </a:ext>
            </a:extLst>
          </p:cNvPr>
          <p:cNvSpPr txBox="1"/>
          <p:nvPr/>
        </p:nvSpPr>
        <p:spPr>
          <a:xfrm>
            <a:off x="6085115" y="1556226"/>
            <a:ext cx="5738188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4400">
                <a:solidFill>
                  <a:srgbClr val="DE5067"/>
                </a:solidFill>
                <a:latin typeface="Jost Black" pitchFamily="2" charset="-52"/>
                <a:ea typeface="Jost Black" pitchFamily="2" charset="-52"/>
              </a:defRPr>
            </a:lvl1pPr>
          </a:lstStyle>
          <a:p>
            <a:r>
              <a:rPr lang="ru-RU" sz="3100" dirty="0">
                <a:solidFill>
                  <a:schemeClr val="tx1"/>
                </a:solidFill>
              </a:rPr>
              <a:t>Чем дисграфия отличается</a:t>
            </a:r>
          </a:p>
          <a:p>
            <a:r>
              <a:rPr lang="ru-RU" sz="3100" dirty="0">
                <a:solidFill>
                  <a:schemeClr val="tx1"/>
                </a:solidFill>
              </a:rPr>
              <a:t>от обычной </a:t>
            </a:r>
            <a:r>
              <a:rPr lang="ru-RU" sz="3100" dirty="0"/>
              <a:t>неграмотности</a:t>
            </a:r>
            <a:r>
              <a:rPr lang="ru-RU" sz="3100" dirty="0">
                <a:solidFill>
                  <a:schemeClr val="tx1"/>
                </a:solidFill>
              </a:rPr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A58DBC4-3F14-7F70-84AB-875949A2904D}"/>
              </a:ext>
            </a:extLst>
          </p:cNvPr>
          <p:cNvSpPr txBox="1"/>
          <p:nvPr/>
        </p:nvSpPr>
        <p:spPr>
          <a:xfrm>
            <a:off x="6122904" y="3574297"/>
            <a:ext cx="5747657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sz="1600" dirty="0"/>
              <a:t>Дисграфия – это частичное специфическое расстройство письма, основным симптомом которого является наличие стойких характерных ошибок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E5D582-ED5D-D69C-6E3F-C666ACE11FBE}"/>
              </a:ext>
            </a:extLst>
          </p:cNvPr>
          <p:cNvSpPr txBox="1"/>
          <p:nvPr/>
        </p:nvSpPr>
        <p:spPr>
          <a:xfrm>
            <a:off x="6122904" y="4455310"/>
            <a:ext cx="6227221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sz="1600" dirty="0"/>
              <a:t>Специфические ошибки не исчезают самостоятельно</a:t>
            </a:r>
          </a:p>
          <a:p>
            <a:r>
              <a:rPr lang="ru-RU" sz="1600" dirty="0"/>
              <a:t>в процессе регулярной практики, в отличие от неграмотности</a:t>
            </a:r>
            <a:r>
              <a:rPr lang="en-US" sz="1600" dirty="0"/>
              <a:t>.</a:t>
            </a:r>
          </a:p>
          <a:p>
            <a:r>
              <a:rPr lang="ru-RU" sz="1600" dirty="0"/>
              <a:t>Они устраняются в ходе длительной логопедической работы</a:t>
            </a:r>
          </a:p>
          <a:p>
            <a:endParaRPr lang="ru-RU" sz="1600" dirty="0"/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937E6580-E5CB-1BC7-4A08-8457A5620399}"/>
              </a:ext>
            </a:extLst>
          </p:cNvPr>
          <p:cNvGrpSpPr/>
          <p:nvPr/>
        </p:nvGrpSpPr>
        <p:grpSpPr>
          <a:xfrm>
            <a:off x="10181678" y="5493546"/>
            <a:ext cx="2448678" cy="2448678"/>
            <a:chOff x="5643830" y="4173483"/>
            <a:chExt cx="574432" cy="574432"/>
          </a:xfrm>
        </p:grpSpPr>
        <p:sp>
          <p:nvSpPr>
            <p:cNvPr id="24" name="Овал 23">
              <a:extLst>
                <a:ext uri="{FF2B5EF4-FFF2-40B4-BE49-F238E27FC236}">
                  <a16:creationId xmlns:a16="http://schemas.microsoft.com/office/drawing/2014/main" id="{C46FBF1B-9866-B1FE-53FE-7B469FE471DA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4BAB9744-835F-5C5F-3F4C-A40FEA1A9EB8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34EE218E-A054-A65E-06D5-B3EE7C0420B0}"/>
              </a:ext>
            </a:extLst>
          </p:cNvPr>
          <p:cNvGrpSpPr/>
          <p:nvPr/>
        </p:nvGrpSpPr>
        <p:grpSpPr>
          <a:xfrm>
            <a:off x="6444527" y="5684543"/>
            <a:ext cx="1304455" cy="1304455"/>
            <a:chOff x="5643827" y="4173481"/>
            <a:chExt cx="574432" cy="574432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7D185E6E-084A-BD7B-6525-B26D72D157D5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851FAC39-B989-1D17-D4ED-D310C1EFE868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BE7587B0-ABFB-34C0-191F-54089EA371A2}"/>
              </a:ext>
            </a:extLst>
          </p:cNvPr>
          <p:cNvGrpSpPr/>
          <p:nvPr/>
        </p:nvGrpSpPr>
        <p:grpSpPr>
          <a:xfrm>
            <a:off x="10983568" y="833413"/>
            <a:ext cx="564642" cy="564642"/>
            <a:chOff x="5643827" y="4173481"/>
            <a:chExt cx="574432" cy="574432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F7779A50-F4BF-0224-B799-3B92052B6DDF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7934B2B-3BAC-C148-0866-0A1B76DDDBC9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D240F8E-9923-C762-DCD2-5003B57A79B6}"/>
              </a:ext>
            </a:extLst>
          </p:cNvPr>
          <p:cNvSpPr txBox="1"/>
          <p:nvPr/>
        </p:nvSpPr>
        <p:spPr>
          <a:xfrm>
            <a:off x="6096000" y="2741956"/>
            <a:ext cx="556957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000">
                <a:latin typeface="Jost SemiBold" pitchFamily="2" charset="-52"/>
                <a:ea typeface="Jost SemiBold" pitchFamily="2" charset="-52"/>
              </a:defRPr>
            </a:lvl1pPr>
          </a:lstStyle>
          <a:p>
            <a:r>
              <a:rPr lang="ru-RU" dirty="0"/>
              <a:t>Проблема нарушений письменной речи у младших школьников — крайне актуальна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9E0D3E-61C0-5706-DD63-907BCC3D7A9B}"/>
              </a:ext>
            </a:extLst>
          </p:cNvPr>
          <p:cNvSpPr txBox="1"/>
          <p:nvPr/>
        </p:nvSpPr>
        <p:spPr>
          <a:xfrm>
            <a:off x="10438233" y="394511"/>
            <a:ext cx="14008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Путь коррекции</a:t>
            </a:r>
            <a:endParaRPr lang="ru-RU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6D66813-D147-DE5D-FB3A-ADD7876BE767}"/>
              </a:ext>
            </a:extLst>
          </p:cNvPr>
          <p:cNvSpPr txBox="1"/>
          <p:nvPr/>
        </p:nvSpPr>
        <p:spPr>
          <a:xfrm>
            <a:off x="8274900" y="387885"/>
            <a:ext cx="14008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Виды дисграфии</a:t>
            </a:r>
          </a:p>
        </p:txBody>
      </p:sp>
    </p:spTree>
    <p:extLst>
      <p:ext uri="{BB962C8B-B14F-4D97-AF65-F5344CB8AC3E}">
        <p14:creationId xmlns:p14="http://schemas.microsoft.com/office/powerpoint/2010/main" val="2903716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Блок-схема: знак завершения 2">
            <a:extLst>
              <a:ext uri="{FF2B5EF4-FFF2-40B4-BE49-F238E27FC236}">
                <a16:creationId xmlns:a16="http://schemas.microsoft.com/office/drawing/2014/main" id="{1696D645-FF88-D1F2-0291-8275CE8913B4}"/>
              </a:ext>
            </a:extLst>
          </p:cNvPr>
          <p:cNvSpPr/>
          <p:nvPr/>
        </p:nvSpPr>
        <p:spPr>
          <a:xfrm rot="12520195">
            <a:off x="2764165" y="-2077238"/>
            <a:ext cx="17299959" cy="5454403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1600"/>
              <a:gd name="connsiteY0" fmla="*/ 0 h 21600"/>
              <a:gd name="connsiteX1" fmla="*/ 10674 w 21600"/>
              <a:gd name="connsiteY1" fmla="*/ 7840 h 21600"/>
              <a:gd name="connsiteX2" fmla="*/ 18125 w 21600"/>
              <a:gd name="connsiteY2" fmla="*/ 0 h 21600"/>
              <a:gd name="connsiteX3" fmla="*/ 21600 w 21600"/>
              <a:gd name="connsiteY3" fmla="*/ 10800 h 21600"/>
              <a:gd name="connsiteX4" fmla="*/ 18125 w 21600"/>
              <a:gd name="connsiteY4" fmla="*/ 21600 h 21600"/>
              <a:gd name="connsiteX5" fmla="*/ 3475 w 21600"/>
              <a:gd name="connsiteY5" fmla="*/ 21600 h 21600"/>
              <a:gd name="connsiteX6" fmla="*/ 0 w 21600"/>
              <a:gd name="connsiteY6" fmla="*/ 10800 h 21600"/>
              <a:gd name="connsiteX7" fmla="*/ 3475 w 21600"/>
              <a:gd name="connsiteY7" fmla="*/ 0 h 21600"/>
              <a:gd name="connsiteX0" fmla="*/ 3475 w 21616"/>
              <a:gd name="connsiteY0" fmla="*/ 0 h 21600"/>
              <a:gd name="connsiteX1" fmla="*/ 10674 w 21616"/>
              <a:gd name="connsiteY1" fmla="*/ 7840 h 21600"/>
              <a:gd name="connsiteX2" fmla="*/ 19008 w 21616"/>
              <a:gd name="connsiteY2" fmla="*/ 640 h 21600"/>
              <a:gd name="connsiteX3" fmla="*/ 21600 w 21616"/>
              <a:gd name="connsiteY3" fmla="*/ 10800 h 21600"/>
              <a:gd name="connsiteX4" fmla="*/ 18125 w 21616"/>
              <a:gd name="connsiteY4" fmla="*/ 21600 h 21600"/>
              <a:gd name="connsiteX5" fmla="*/ 3475 w 21616"/>
              <a:gd name="connsiteY5" fmla="*/ 21600 h 21600"/>
              <a:gd name="connsiteX6" fmla="*/ 0 w 21616"/>
              <a:gd name="connsiteY6" fmla="*/ 10800 h 21600"/>
              <a:gd name="connsiteX7" fmla="*/ 3475 w 21616"/>
              <a:gd name="connsiteY7" fmla="*/ 0 h 21600"/>
              <a:gd name="connsiteX0" fmla="*/ 2921 w 21621"/>
              <a:gd name="connsiteY0" fmla="*/ 641 h 20961"/>
              <a:gd name="connsiteX1" fmla="*/ 10679 w 21621"/>
              <a:gd name="connsiteY1" fmla="*/ 7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3313 w 22103"/>
              <a:gd name="connsiteY0" fmla="*/ 148 h 21108"/>
              <a:gd name="connsiteX1" fmla="*/ 11323 w 22103"/>
              <a:gd name="connsiteY1" fmla="*/ 5348 h 21108"/>
              <a:gd name="connsiteX2" fmla="*/ 19495 w 22103"/>
              <a:gd name="connsiteY2" fmla="*/ 148 h 21108"/>
              <a:gd name="connsiteX3" fmla="*/ 22087 w 22103"/>
              <a:gd name="connsiteY3" fmla="*/ 10308 h 21108"/>
              <a:gd name="connsiteX4" fmla="*/ 18612 w 22103"/>
              <a:gd name="connsiteY4" fmla="*/ 21108 h 21108"/>
              <a:gd name="connsiteX5" fmla="*/ 3962 w 22103"/>
              <a:gd name="connsiteY5" fmla="*/ 21108 h 21108"/>
              <a:gd name="connsiteX6" fmla="*/ 487 w 22103"/>
              <a:gd name="connsiteY6" fmla="*/ 10308 h 21108"/>
              <a:gd name="connsiteX7" fmla="*/ 325 w 22103"/>
              <a:gd name="connsiteY7" fmla="*/ 2308 h 21108"/>
              <a:gd name="connsiteX8" fmla="*/ 3313 w 22103"/>
              <a:gd name="connsiteY8" fmla="*/ 148 h 21108"/>
              <a:gd name="connsiteX0" fmla="*/ 4647 w 22103"/>
              <a:gd name="connsiteY0" fmla="*/ 5441 h 20961"/>
              <a:gd name="connsiteX1" fmla="*/ 11323 w 22103"/>
              <a:gd name="connsiteY1" fmla="*/ 5201 h 20961"/>
              <a:gd name="connsiteX2" fmla="*/ 19495 w 22103"/>
              <a:gd name="connsiteY2" fmla="*/ 1 h 20961"/>
              <a:gd name="connsiteX3" fmla="*/ 22087 w 22103"/>
              <a:gd name="connsiteY3" fmla="*/ 10161 h 20961"/>
              <a:gd name="connsiteX4" fmla="*/ 18612 w 22103"/>
              <a:gd name="connsiteY4" fmla="*/ 20961 h 20961"/>
              <a:gd name="connsiteX5" fmla="*/ 3962 w 22103"/>
              <a:gd name="connsiteY5" fmla="*/ 20961 h 20961"/>
              <a:gd name="connsiteX6" fmla="*/ 487 w 22103"/>
              <a:gd name="connsiteY6" fmla="*/ 10161 h 20961"/>
              <a:gd name="connsiteX7" fmla="*/ 325 w 22103"/>
              <a:gd name="connsiteY7" fmla="*/ 2161 h 20961"/>
              <a:gd name="connsiteX8" fmla="*/ 4647 w 22103"/>
              <a:gd name="connsiteY8" fmla="*/ 5441 h 20961"/>
              <a:gd name="connsiteX0" fmla="*/ 4647 w 22105"/>
              <a:gd name="connsiteY0" fmla="*/ 3664 h 19184"/>
              <a:gd name="connsiteX1" fmla="*/ 11323 w 22105"/>
              <a:gd name="connsiteY1" fmla="*/ 3424 h 19184"/>
              <a:gd name="connsiteX2" fmla="*/ 19531 w 22105"/>
              <a:gd name="connsiteY2" fmla="*/ 1344 h 19184"/>
              <a:gd name="connsiteX3" fmla="*/ 22087 w 22105"/>
              <a:gd name="connsiteY3" fmla="*/ 8384 h 19184"/>
              <a:gd name="connsiteX4" fmla="*/ 18612 w 22105"/>
              <a:gd name="connsiteY4" fmla="*/ 19184 h 19184"/>
              <a:gd name="connsiteX5" fmla="*/ 3962 w 22105"/>
              <a:gd name="connsiteY5" fmla="*/ 19184 h 19184"/>
              <a:gd name="connsiteX6" fmla="*/ 487 w 22105"/>
              <a:gd name="connsiteY6" fmla="*/ 8384 h 19184"/>
              <a:gd name="connsiteX7" fmla="*/ 325 w 22105"/>
              <a:gd name="connsiteY7" fmla="*/ 384 h 19184"/>
              <a:gd name="connsiteX8" fmla="*/ 4647 w 22105"/>
              <a:gd name="connsiteY8" fmla="*/ 3664 h 19184"/>
              <a:gd name="connsiteX0" fmla="*/ 4647 w 22119"/>
              <a:gd name="connsiteY0" fmla="*/ 3664 h 19184"/>
              <a:gd name="connsiteX1" fmla="*/ 11323 w 22119"/>
              <a:gd name="connsiteY1" fmla="*/ 3424 h 19184"/>
              <a:gd name="connsiteX2" fmla="*/ 19531 w 22119"/>
              <a:gd name="connsiteY2" fmla="*/ 1344 h 19184"/>
              <a:gd name="connsiteX3" fmla="*/ 22087 w 22119"/>
              <a:gd name="connsiteY3" fmla="*/ 8384 h 19184"/>
              <a:gd name="connsiteX4" fmla="*/ 18612 w 22119"/>
              <a:gd name="connsiteY4" fmla="*/ 19184 h 19184"/>
              <a:gd name="connsiteX5" fmla="*/ 3962 w 22119"/>
              <a:gd name="connsiteY5" fmla="*/ 19184 h 19184"/>
              <a:gd name="connsiteX6" fmla="*/ 487 w 22119"/>
              <a:gd name="connsiteY6" fmla="*/ 8384 h 19184"/>
              <a:gd name="connsiteX7" fmla="*/ 325 w 22119"/>
              <a:gd name="connsiteY7" fmla="*/ 384 h 19184"/>
              <a:gd name="connsiteX8" fmla="*/ 4647 w 22119"/>
              <a:gd name="connsiteY8" fmla="*/ 3664 h 19184"/>
              <a:gd name="connsiteX0" fmla="*/ 4647 w 22574"/>
              <a:gd name="connsiteY0" fmla="*/ 3664 h 19184"/>
              <a:gd name="connsiteX1" fmla="*/ 11323 w 22574"/>
              <a:gd name="connsiteY1" fmla="*/ 3424 h 19184"/>
              <a:gd name="connsiteX2" fmla="*/ 19531 w 22574"/>
              <a:gd name="connsiteY2" fmla="*/ 1344 h 19184"/>
              <a:gd name="connsiteX3" fmla="*/ 22556 w 22574"/>
              <a:gd name="connsiteY3" fmla="*/ 8464 h 19184"/>
              <a:gd name="connsiteX4" fmla="*/ 18612 w 22574"/>
              <a:gd name="connsiteY4" fmla="*/ 19184 h 19184"/>
              <a:gd name="connsiteX5" fmla="*/ 3962 w 22574"/>
              <a:gd name="connsiteY5" fmla="*/ 19184 h 19184"/>
              <a:gd name="connsiteX6" fmla="*/ 487 w 22574"/>
              <a:gd name="connsiteY6" fmla="*/ 8384 h 19184"/>
              <a:gd name="connsiteX7" fmla="*/ 325 w 22574"/>
              <a:gd name="connsiteY7" fmla="*/ 384 h 19184"/>
              <a:gd name="connsiteX8" fmla="*/ 4647 w 22574"/>
              <a:gd name="connsiteY8" fmla="*/ 3664 h 19184"/>
              <a:gd name="connsiteX0" fmla="*/ 4647 w 22581"/>
              <a:gd name="connsiteY0" fmla="*/ 4240 h 19760"/>
              <a:gd name="connsiteX1" fmla="*/ 11323 w 22581"/>
              <a:gd name="connsiteY1" fmla="*/ 400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9657 w 22581"/>
              <a:gd name="connsiteY2" fmla="*/ 246 h 20006"/>
              <a:gd name="connsiteX3" fmla="*/ 22556 w 22581"/>
              <a:gd name="connsiteY3" fmla="*/ 9286 h 20006"/>
              <a:gd name="connsiteX4" fmla="*/ 18612 w 22581"/>
              <a:gd name="connsiteY4" fmla="*/ 20006 h 20006"/>
              <a:gd name="connsiteX5" fmla="*/ 3962 w 22581"/>
              <a:gd name="connsiteY5" fmla="*/ 20006 h 20006"/>
              <a:gd name="connsiteX6" fmla="*/ 487 w 22581"/>
              <a:gd name="connsiteY6" fmla="*/ 9206 h 20006"/>
              <a:gd name="connsiteX7" fmla="*/ 325 w 22581"/>
              <a:gd name="connsiteY7" fmla="*/ 1206 h 20006"/>
              <a:gd name="connsiteX8" fmla="*/ 4647 w 22581"/>
              <a:gd name="connsiteY8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93"/>
              <a:gd name="connsiteY0" fmla="*/ 4449 h 19969"/>
              <a:gd name="connsiteX1" fmla="*/ 11503 w 22593"/>
              <a:gd name="connsiteY1" fmla="*/ 529 h 19969"/>
              <a:gd name="connsiteX2" fmla="*/ 15398 w 22593"/>
              <a:gd name="connsiteY2" fmla="*/ 4609 h 19969"/>
              <a:gd name="connsiteX3" fmla="*/ 19657 w 22593"/>
              <a:gd name="connsiteY3" fmla="*/ 209 h 19969"/>
              <a:gd name="connsiteX4" fmla="*/ 22556 w 22593"/>
              <a:gd name="connsiteY4" fmla="*/ 9249 h 19969"/>
              <a:gd name="connsiteX5" fmla="*/ 18612 w 22593"/>
              <a:gd name="connsiteY5" fmla="*/ 19969 h 19969"/>
              <a:gd name="connsiteX6" fmla="*/ 3962 w 22593"/>
              <a:gd name="connsiteY6" fmla="*/ 19969 h 19969"/>
              <a:gd name="connsiteX7" fmla="*/ 487 w 22593"/>
              <a:gd name="connsiteY7" fmla="*/ 9169 h 19969"/>
              <a:gd name="connsiteX8" fmla="*/ 325 w 22593"/>
              <a:gd name="connsiteY8" fmla="*/ 1169 h 19969"/>
              <a:gd name="connsiteX9" fmla="*/ 4647 w 22593"/>
              <a:gd name="connsiteY9" fmla="*/ 4449 h 19969"/>
              <a:gd name="connsiteX0" fmla="*/ 4647 w 22593"/>
              <a:gd name="connsiteY0" fmla="*/ 4258 h 19778"/>
              <a:gd name="connsiteX1" fmla="*/ 11503 w 22593"/>
              <a:gd name="connsiteY1" fmla="*/ 338 h 19778"/>
              <a:gd name="connsiteX2" fmla="*/ 15398 w 22593"/>
              <a:gd name="connsiteY2" fmla="*/ 4418 h 19778"/>
              <a:gd name="connsiteX3" fmla="*/ 19657 w 22593"/>
              <a:gd name="connsiteY3" fmla="*/ 18 h 19778"/>
              <a:gd name="connsiteX4" fmla="*/ 22556 w 22593"/>
              <a:gd name="connsiteY4" fmla="*/ 9058 h 19778"/>
              <a:gd name="connsiteX5" fmla="*/ 18612 w 22593"/>
              <a:gd name="connsiteY5" fmla="*/ 19778 h 19778"/>
              <a:gd name="connsiteX6" fmla="*/ 3962 w 22593"/>
              <a:gd name="connsiteY6" fmla="*/ 19778 h 19778"/>
              <a:gd name="connsiteX7" fmla="*/ 487 w 22593"/>
              <a:gd name="connsiteY7" fmla="*/ 8978 h 19778"/>
              <a:gd name="connsiteX8" fmla="*/ 325 w 22593"/>
              <a:gd name="connsiteY8" fmla="*/ 978 h 19778"/>
              <a:gd name="connsiteX9" fmla="*/ 4647 w 22593"/>
              <a:gd name="connsiteY9" fmla="*/ 4258 h 19778"/>
              <a:gd name="connsiteX0" fmla="*/ 4647 w 22690"/>
              <a:gd name="connsiteY0" fmla="*/ 4258 h 19778"/>
              <a:gd name="connsiteX1" fmla="*/ 11503 w 22690"/>
              <a:gd name="connsiteY1" fmla="*/ 338 h 19778"/>
              <a:gd name="connsiteX2" fmla="*/ 15398 w 22690"/>
              <a:gd name="connsiteY2" fmla="*/ 4418 h 19778"/>
              <a:gd name="connsiteX3" fmla="*/ 20228 w 22690"/>
              <a:gd name="connsiteY3" fmla="*/ 18 h 19778"/>
              <a:gd name="connsiteX4" fmla="*/ 22556 w 22690"/>
              <a:gd name="connsiteY4" fmla="*/ 9058 h 19778"/>
              <a:gd name="connsiteX5" fmla="*/ 18612 w 22690"/>
              <a:gd name="connsiteY5" fmla="*/ 19778 h 19778"/>
              <a:gd name="connsiteX6" fmla="*/ 3962 w 22690"/>
              <a:gd name="connsiteY6" fmla="*/ 19778 h 19778"/>
              <a:gd name="connsiteX7" fmla="*/ 487 w 22690"/>
              <a:gd name="connsiteY7" fmla="*/ 8978 h 19778"/>
              <a:gd name="connsiteX8" fmla="*/ 325 w 22690"/>
              <a:gd name="connsiteY8" fmla="*/ 978 h 19778"/>
              <a:gd name="connsiteX9" fmla="*/ 4647 w 22690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824" h="19882">
                <a:moveTo>
                  <a:pt x="4647" y="4362"/>
                </a:moveTo>
                <a:cubicBezTo>
                  <a:pt x="7088" y="4735"/>
                  <a:pt x="7293" y="-1481"/>
                  <a:pt x="11105" y="332"/>
                </a:cubicBezTo>
                <a:cubicBezTo>
                  <a:pt x="13414" y="1707"/>
                  <a:pt x="13806" y="4557"/>
                  <a:pt x="15398" y="4522"/>
                </a:cubicBezTo>
                <a:cubicBezTo>
                  <a:pt x="16990" y="4487"/>
                  <a:pt x="19064" y="-102"/>
                  <a:pt x="20656" y="122"/>
                </a:cubicBezTo>
                <a:cubicBezTo>
                  <a:pt x="23383" y="2913"/>
                  <a:pt x="22897" y="5869"/>
                  <a:pt x="22556" y="9162"/>
                </a:cubicBezTo>
                <a:cubicBezTo>
                  <a:pt x="22215" y="12455"/>
                  <a:pt x="20531" y="19882"/>
                  <a:pt x="18612" y="19882"/>
                </a:cubicBezTo>
                <a:lnTo>
                  <a:pt x="3962" y="19882"/>
                </a:lnTo>
                <a:cubicBezTo>
                  <a:pt x="2043" y="19882"/>
                  <a:pt x="1093" y="12215"/>
                  <a:pt x="487" y="9082"/>
                </a:cubicBezTo>
                <a:cubicBezTo>
                  <a:pt x="-119" y="5949"/>
                  <a:pt x="-146" y="2775"/>
                  <a:pt x="325" y="1082"/>
                </a:cubicBezTo>
                <a:cubicBezTo>
                  <a:pt x="796" y="-611"/>
                  <a:pt x="3027" y="3815"/>
                  <a:pt x="4647" y="4362"/>
                </a:cubicBezTo>
                <a:close/>
              </a:path>
            </a:pathLst>
          </a:custGeom>
          <a:solidFill>
            <a:srgbClr val="A993F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7A5592D6-2FAE-32CD-3329-F31C51B4CC1A}"/>
              </a:ext>
            </a:extLst>
          </p:cNvPr>
          <p:cNvGrpSpPr/>
          <p:nvPr/>
        </p:nvGrpSpPr>
        <p:grpSpPr>
          <a:xfrm>
            <a:off x="10702028" y="4861487"/>
            <a:ext cx="810034" cy="810034"/>
            <a:chOff x="5643827" y="4173481"/>
            <a:chExt cx="574432" cy="574432"/>
          </a:xfrm>
        </p:grpSpPr>
        <p:sp>
          <p:nvSpPr>
            <p:cNvPr id="79" name="Овал 78">
              <a:extLst>
                <a:ext uri="{FF2B5EF4-FFF2-40B4-BE49-F238E27FC236}">
                  <a16:creationId xmlns:a16="http://schemas.microsoft.com/office/drawing/2014/main" id="{30B18703-6029-3931-5F3B-76CFACB7CEBE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Овал 79">
              <a:extLst>
                <a:ext uri="{FF2B5EF4-FFF2-40B4-BE49-F238E27FC236}">
                  <a16:creationId xmlns:a16="http://schemas.microsoft.com/office/drawing/2014/main" id="{2E863A49-58A5-4CF6-4A00-DAE0E07EAEB9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BD98252E-CEDA-F2F8-57A7-5748B8F00742}"/>
              </a:ext>
            </a:extLst>
          </p:cNvPr>
          <p:cNvGrpSpPr/>
          <p:nvPr/>
        </p:nvGrpSpPr>
        <p:grpSpPr>
          <a:xfrm>
            <a:off x="558507" y="2014364"/>
            <a:ext cx="994812" cy="994812"/>
            <a:chOff x="5643830" y="4173483"/>
            <a:chExt cx="574432" cy="574432"/>
          </a:xfrm>
        </p:grpSpPr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957C9083-D66B-33C8-4621-06E9C41074BB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77" name="Овал 76">
              <a:extLst>
                <a:ext uri="{FF2B5EF4-FFF2-40B4-BE49-F238E27FC236}">
                  <a16:creationId xmlns:a16="http://schemas.microsoft.com/office/drawing/2014/main" id="{8A86C2EB-1238-9868-B21B-B5806923A05F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DFE2FB58-0D91-F62B-B545-5896F0497EAA}"/>
              </a:ext>
            </a:extLst>
          </p:cNvPr>
          <p:cNvSpPr/>
          <p:nvPr/>
        </p:nvSpPr>
        <p:spPr>
          <a:xfrm>
            <a:off x="1055913" y="2232953"/>
            <a:ext cx="4097000" cy="1289906"/>
          </a:xfrm>
          <a:prstGeom prst="roundRect">
            <a:avLst>
              <a:gd name="adj" fmla="val 17611"/>
            </a:avLst>
          </a:prstGeom>
          <a:solidFill>
            <a:schemeClr val="bg1"/>
          </a:solidFill>
          <a:ln w="38100">
            <a:solidFill>
              <a:srgbClr val="E670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660CE9D-5B4B-6CB3-3997-D3C08C9D2F71}"/>
              </a:ext>
            </a:extLst>
          </p:cNvPr>
          <p:cNvSpPr/>
          <p:nvPr/>
        </p:nvSpPr>
        <p:spPr>
          <a:xfrm>
            <a:off x="1055913" y="3690132"/>
            <a:ext cx="4097000" cy="1289906"/>
          </a:xfrm>
          <a:prstGeom prst="roundRect">
            <a:avLst>
              <a:gd name="adj" fmla="val 17611"/>
            </a:avLst>
          </a:prstGeom>
          <a:solidFill>
            <a:schemeClr val="bg1"/>
          </a:solidFill>
          <a:ln w="38100">
            <a:solidFill>
              <a:srgbClr val="5F33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D2A43551-998A-A167-915F-2B1F5CCA1B90}"/>
              </a:ext>
            </a:extLst>
          </p:cNvPr>
          <p:cNvSpPr/>
          <p:nvPr/>
        </p:nvSpPr>
        <p:spPr>
          <a:xfrm>
            <a:off x="7039087" y="3679151"/>
            <a:ext cx="4097000" cy="1289906"/>
          </a:xfrm>
          <a:prstGeom prst="roundRect">
            <a:avLst>
              <a:gd name="adj" fmla="val 17611"/>
            </a:avLst>
          </a:prstGeom>
          <a:solidFill>
            <a:schemeClr val="bg1"/>
          </a:solidFill>
          <a:ln w="38100">
            <a:solidFill>
              <a:srgbClr val="E670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34AD1B51-F4B1-5F07-230E-78BA6DD4AB3F}"/>
              </a:ext>
            </a:extLst>
          </p:cNvPr>
          <p:cNvSpPr/>
          <p:nvPr/>
        </p:nvSpPr>
        <p:spPr>
          <a:xfrm>
            <a:off x="7039087" y="2222195"/>
            <a:ext cx="4097000" cy="1289906"/>
          </a:xfrm>
          <a:prstGeom prst="roundRect">
            <a:avLst>
              <a:gd name="adj" fmla="val 17611"/>
            </a:avLst>
          </a:prstGeom>
          <a:solidFill>
            <a:schemeClr val="bg1"/>
          </a:solidFill>
          <a:ln w="38100">
            <a:solidFill>
              <a:srgbClr val="FCA6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5DDFD5F1-9668-0F86-F9C5-06482771A6D9}"/>
              </a:ext>
            </a:extLst>
          </p:cNvPr>
          <p:cNvSpPr/>
          <p:nvPr/>
        </p:nvSpPr>
        <p:spPr>
          <a:xfrm>
            <a:off x="1055913" y="5179099"/>
            <a:ext cx="4097000" cy="1289906"/>
          </a:xfrm>
          <a:prstGeom prst="roundRect">
            <a:avLst>
              <a:gd name="adj" fmla="val 17611"/>
            </a:avLst>
          </a:prstGeom>
          <a:solidFill>
            <a:schemeClr val="bg1"/>
          </a:solidFill>
          <a:ln w="38100">
            <a:solidFill>
              <a:srgbClr val="FCA63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CEB90EF-FEAB-D392-3C8F-C702928300FF}"/>
              </a:ext>
            </a:extLst>
          </p:cNvPr>
          <p:cNvSpPr/>
          <p:nvPr/>
        </p:nvSpPr>
        <p:spPr>
          <a:xfrm>
            <a:off x="7039087" y="5180209"/>
            <a:ext cx="4097000" cy="1289906"/>
          </a:xfrm>
          <a:prstGeom prst="roundRect">
            <a:avLst>
              <a:gd name="adj" fmla="val 17611"/>
            </a:avLst>
          </a:prstGeom>
          <a:solidFill>
            <a:schemeClr val="bg1"/>
          </a:solidFill>
          <a:ln w="38100">
            <a:solidFill>
              <a:srgbClr val="5F33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7C578ED-F740-5A89-0886-8CDCC5CD872F}"/>
              </a:ext>
            </a:extLst>
          </p:cNvPr>
          <p:cNvSpPr txBox="1"/>
          <p:nvPr/>
        </p:nvSpPr>
        <p:spPr>
          <a:xfrm>
            <a:off x="502390" y="945344"/>
            <a:ext cx="8802234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4400">
                <a:solidFill>
                  <a:srgbClr val="DE5067"/>
                </a:solidFill>
                <a:latin typeface="Jost Black" pitchFamily="2" charset="-52"/>
                <a:ea typeface="Jost Black" pitchFamily="2" charset="-52"/>
              </a:defRPr>
            </a:lvl1pPr>
          </a:lstStyle>
          <a:p>
            <a:r>
              <a:rPr lang="ru-RU" sz="3100" dirty="0">
                <a:solidFill>
                  <a:schemeClr val="tx1"/>
                </a:solidFill>
              </a:rPr>
              <a:t>Ошибки на письме у детей,</a:t>
            </a:r>
          </a:p>
          <a:p>
            <a:r>
              <a:rPr lang="ru-RU" sz="3100" dirty="0">
                <a:solidFill>
                  <a:schemeClr val="tx1"/>
                </a:solidFill>
              </a:rPr>
              <a:t>которые являются </a:t>
            </a:r>
            <a:r>
              <a:rPr lang="ru-RU" sz="3100" dirty="0"/>
              <a:t>симптомами</a:t>
            </a:r>
            <a:r>
              <a:rPr lang="ru-RU" sz="3100" dirty="0">
                <a:solidFill>
                  <a:schemeClr val="tx1"/>
                </a:solidFill>
              </a:rPr>
              <a:t> дисграфии</a:t>
            </a: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D5FFD26-146A-0480-1744-8A626362F984}"/>
              </a:ext>
            </a:extLst>
          </p:cNvPr>
          <p:cNvSpPr/>
          <p:nvPr/>
        </p:nvSpPr>
        <p:spPr>
          <a:xfrm>
            <a:off x="6106486" y="342619"/>
            <a:ext cx="1412548" cy="312602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Jost" pitchFamily="2" charset="-52"/>
                <a:ea typeface="Jost" pitchFamily="2" charset="-52"/>
              </a:rPr>
              <a:t>Дисграфия</a:t>
            </a:r>
            <a:endParaRPr lang="ru-RU" sz="1400" dirty="0"/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035D8A01-D22A-F586-FE62-B19435E7C85E}"/>
              </a:ext>
            </a:extLst>
          </p:cNvPr>
          <p:cNvGrpSpPr/>
          <p:nvPr/>
        </p:nvGrpSpPr>
        <p:grpSpPr>
          <a:xfrm>
            <a:off x="1261334" y="2374705"/>
            <a:ext cx="3891579" cy="1040589"/>
            <a:chOff x="1261334" y="2244334"/>
            <a:chExt cx="3891579" cy="104058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EED0EBD-00A2-935D-F7F1-165AD6030EB3}"/>
                </a:ext>
              </a:extLst>
            </p:cNvPr>
            <p:cNvSpPr txBox="1"/>
            <p:nvPr/>
          </p:nvSpPr>
          <p:spPr>
            <a:xfrm>
              <a:off x="1261334" y="2244334"/>
              <a:ext cx="3759705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>
                  <a:latin typeface="Jost SemiBold" pitchFamily="2" charset="-52"/>
                  <a:ea typeface="Jost SemiBold" pitchFamily="2" charset="-52"/>
                </a:rPr>
                <a:t>Ребенок не понимает, как правильно</a:t>
              </a:r>
              <a:r>
                <a:rPr lang="en-US" sz="1600" dirty="0">
                  <a:latin typeface="Jost SemiBold" pitchFamily="2" charset="-52"/>
                  <a:ea typeface="Jost SemiBold" pitchFamily="2" charset="-52"/>
                </a:rPr>
                <a:t> </a:t>
              </a:r>
              <a:r>
                <a:rPr lang="ru-RU" sz="1600" dirty="0">
                  <a:latin typeface="Jost SemiBold" pitchFamily="2" charset="-52"/>
                  <a:ea typeface="Jost SemiBold" pitchFamily="2" charset="-52"/>
                </a:rPr>
                <a:t>писать букву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F2FB665-5835-D9A8-9777-FA43FF4E8A72}"/>
                </a:ext>
              </a:extLst>
            </p:cNvPr>
            <p:cNvSpPr txBox="1"/>
            <p:nvPr/>
          </p:nvSpPr>
          <p:spPr>
            <a:xfrm>
              <a:off x="1261334" y="2792480"/>
              <a:ext cx="389157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/>
                <a:t>Так в тетрадях появляются «</a:t>
              </a:r>
              <a:r>
                <a:rPr lang="ru-RU" sz="1600" dirty="0" err="1"/>
                <a:t>бятел</a:t>
              </a:r>
              <a:r>
                <a:rPr lang="ru-RU" sz="1600" dirty="0"/>
                <a:t>», «</a:t>
              </a:r>
              <a:r>
                <a:rPr lang="ru-RU" sz="1600" dirty="0" err="1"/>
                <a:t>шука</a:t>
              </a:r>
              <a:r>
                <a:rPr lang="ru-RU" sz="1600" dirty="0"/>
                <a:t>», «</a:t>
              </a:r>
              <a:r>
                <a:rPr lang="ru-RU" sz="1600" dirty="0" err="1"/>
                <a:t>мокоть</a:t>
              </a:r>
              <a:r>
                <a:rPr lang="ru-RU" sz="1600" dirty="0"/>
                <a:t>»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B305DF29-B4C3-D3B4-C4EC-9F760B06361F}"/>
              </a:ext>
            </a:extLst>
          </p:cNvPr>
          <p:cNvGrpSpPr/>
          <p:nvPr/>
        </p:nvGrpSpPr>
        <p:grpSpPr>
          <a:xfrm>
            <a:off x="1253074" y="3842200"/>
            <a:ext cx="3891579" cy="1058403"/>
            <a:chOff x="1261334" y="3704847"/>
            <a:chExt cx="3891579" cy="105840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F13E0D32-1D05-2DD8-416D-983E7BC68CB3}"/>
                </a:ext>
              </a:extLst>
            </p:cNvPr>
            <p:cNvSpPr txBox="1"/>
            <p:nvPr/>
          </p:nvSpPr>
          <p:spPr>
            <a:xfrm>
              <a:off x="1261334" y="3704847"/>
              <a:ext cx="3759705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>
                  <a:latin typeface="Jost SemiBold" pitchFamily="2" charset="-52"/>
                  <a:ea typeface="Jost SemiBold" pitchFamily="2" charset="-52"/>
                </a:rPr>
                <a:t>Путает буквы, обозначающие</a:t>
              </a:r>
            </a:p>
            <a:p>
              <a:r>
                <a:rPr lang="ru-RU" sz="1600" dirty="0">
                  <a:latin typeface="Jost SemiBold" pitchFamily="2" charset="-52"/>
                  <a:ea typeface="Jost SemiBold" pitchFamily="2" charset="-52"/>
                </a:rPr>
                <a:t>похожие звуки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831D892-E3FC-B705-7D28-218DB41A1D81}"/>
                </a:ext>
              </a:extLst>
            </p:cNvPr>
            <p:cNvSpPr txBox="1"/>
            <p:nvPr/>
          </p:nvSpPr>
          <p:spPr>
            <a:xfrm>
              <a:off x="1261334" y="4270807"/>
              <a:ext cx="389157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/>
                <a:t>«</a:t>
              </a:r>
              <a:r>
                <a:rPr lang="ru-RU" sz="1600" dirty="0" err="1"/>
                <a:t>Серкей</a:t>
              </a:r>
              <a:r>
                <a:rPr lang="ru-RU" sz="1600" dirty="0"/>
                <a:t>» вместо «Сергей», «сорома» вместо «солома»</a:t>
              </a:r>
            </a:p>
          </p:txBody>
        </p:sp>
      </p:grp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208C3C1B-26BA-4BB8-59DE-15387A2636F6}"/>
              </a:ext>
            </a:extLst>
          </p:cNvPr>
          <p:cNvGrpSpPr/>
          <p:nvPr/>
        </p:nvGrpSpPr>
        <p:grpSpPr>
          <a:xfrm>
            <a:off x="1253073" y="5330359"/>
            <a:ext cx="3891579" cy="1031801"/>
            <a:chOff x="1261334" y="5113219"/>
            <a:chExt cx="3891579" cy="1031801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4E5F9C9-6A8A-E042-E7B6-AE1133381698}"/>
                </a:ext>
              </a:extLst>
            </p:cNvPr>
            <p:cNvSpPr txBox="1"/>
            <p:nvPr/>
          </p:nvSpPr>
          <p:spPr>
            <a:xfrm>
              <a:off x="1261334" y="5113219"/>
              <a:ext cx="3759705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>
                  <a:latin typeface="Jost SemiBold" pitchFamily="2" charset="-52"/>
                  <a:ea typeface="Jost SemiBold" pitchFamily="2" charset="-52"/>
                </a:rPr>
                <a:t>Не дописывает слова, пропускает, переставляет местами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0CC4230-ADF4-AEE5-0571-37D3BB4646DE}"/>
                </a:ext>
              </a:extLst>
            </p:cNvPr>
            <p:cNvSpPr txBox="1"/>
            <p:nvPr/>
          </p:nvSpPr>
          <p:spPr>
            <a:xfrm>
              <a:off x="1261334" y="5652577"/>
              <a:ext cx="389157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/>
                <a:t>«корова» превращается в «</a:t>
              </a:r>
              <a:r>
                <a:rPr lang="ru-RU" sz="1600" dirty="0" err="1"/>
                <a:t>крва</a:t>
              </a:r>
              <a:r>
                <a:rPr lang="ru-RU" sz="1600" dirty="0"/>
                <a:t>», «лисица» в «лица»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7A51CE27-744E-D848-EFCA-1EF4D20E6A2F}"/>
              </a:ext>
            </a:extLst>
          </p:cNvPr>
          <p:cNvGrpSpPr/>
          <p:nvPr/>
        </p:nvGrpSpPr>
        <p:grpSpPr>
          <a:xfrm>
            <a:off x="7244508" y="2374705"/>
            <a:ext cx="3891579" cy="1046526"/>
            <a:chOff x="1261334" y="2244334"/>
            <a:chExt cx="3891579" cy="1046526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BD8F443-FD85-EF40-903A-C9CD33F78BD7}"/>
                </a:ext>
              </a:extLst>
            </p:cNvPr>
            <p:cNvSpPr txBox="1"/>
            <p:nvPr/>
          </p:nvSpPr>
          <p:spPr>
            <a:xfrm>
              <a:off x="1261334" y="2244334"/>
              <a:ext cx="3759705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>
                  <a:latin typeface="Jost SemiBold" pitchFamily="2" charset="-52"/>
                  <a:ea typeface="Jost SemiBold" pitchFamily="2" charset="-52"/>
                </a:rPr>
                <a:t>Ребенок не владеет согласованием слов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C1E0F99-6312-5AED-8E74-532898FB9643}"/>
                </a:ext>
              </a:extLst>
            </p:cNvPr>
            <p:cNvSpPr txBox="1"/>
            <p:nvPr/>
          </p:nvSpPr>
          <p:spPr>
            <a:xfrm>
              <a:off x="1261334" y="2798417"/>
              <a:ext cx="389157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/>
                <a:t>Может написать «хороший кошка»</a:t>
              </a:r>
            </a:p>
            <a:p>
              <a:r>
                <a:rPr lang="ru-RU" sz="1600" dirty="0"/>
                <a:t>или «дети бежала»</a:t>
              </a:r>
            </a:p>
          </p:txBody>
        </p:sp>
      </p:grp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2617CE67-23E9-BBF0-F300-BB7787280336}"/>
              </a:ext>
            </a:extLst>
          </p:cNvPr>
          <p:cNvGrpSpPr/>
          <p:nvPr/>
        </p:nvGrpSpPr>
        <p:grpSpPr>
          <a:xfrm>
            <a:off x="7244508" y="3856825"/>
            <a:ext cx="3891579" cy="1028713"/>
            <a:chOff x="1261334" y="2244334"/>
            <a:chExt cx="3891579" cy="102871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551ECDB-DFA6-5465-D552-B48FC623CB69}"/>
                </a:ext>
              </a:extLst>
            </p:cNvPr>
            <p:cNvSpPr txBox="1"/>
            <p:nvPr/>
          </p:nvSpPr>
          <p:spPr>
            <a:xfrm>
              <a:off x="1261334" y="2244334"/>
              <a:ext cx="3759705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>
                  <a:latin typeface="Jost SemiBold" pitchFamily="2" charset="-52"/>
                  <a:ea typeface="Jost SemiBold" pitchFamily="2" charset="-52"/>
                </a:rPr>
                <a:t>Не может правильно разделить предложения на слова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426F7FA9-0D2C-C5A7-288A-0EB2D45CD1D8}"/>
                </a:ext>
              </a:extLst>
            </p:cNvPr>
            <p:cNvSpPr txBox="1"/>
            <p:nvPr/>
          </p:nvSpPr>
          <p:spPr>
            <a:xfrm>
              <a:off x="1261334" y="2780604"/>
              <a:ext cx="389157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/>
                <a:t>Слова сливаются друг с другом,</a:t>
              </a:r>
            </a:p>
            <a:p>
              <a:r>
                <a:rPr lang="ru-RU" sz="1600" dirty="0"/>
                <a:t>при этом часть слова может «выпасть»</a:t>
              </a:r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F3B82229-EC6C-51D9-D999-A6865C58CABA}"/>
              </a:ext>
            </a:extLst>
          </p:cNvPr>
          <p:cNvGrpSpPr/>
          <p:nvPr/>
        </p:nvGrpSpPr>
        <p:grpSpPr>
          <a:xfrm>
            <a:off x="7244508" y="5338946"/>
            <a:ext cx="3891579" cy="1028713"/>
            <a:chOff x="1261334" y="2244334"/>
            <a:chExt cx="3891579" cy="102871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B7E4A48-6746-661E-B871-2614BE166E96}"/>
                </a:ext>
              </a:extLst>
            </p:cNvPr>
            <p:cNvSpPr txBox="1"/>
            <p:nvPr/>
          </p:nvSpPr>
          <p:spPr>
            <a:xfrm>
              <a:off x="1261334" y="2244334"/>
              <a:ext cx="3759705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>
                  <a:latin typeface="Jost SemiBold" pitchFamily="2" charset="-52"/>
                  <a:ea typeface="Jost SemiBold" pitchFamily="2" charset="-52"/>
                </a:rPr>
                <a:t>Не понимает, где заканчивается одно предложение и начинается другое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473C2E2-C90D-2478-386C-56B86B9F4D5B}"/>
                </a:ext>
              </a:extLst>
            </p:cNvPr>
            <p:cNvSpPr txBox="1"/>
            <p:nvPr/>
          </p:nvSpPr>
          <p:spPr>
            <a:xfrm>
              <a:off x="1261334" y="2780604"/>
              <a:ext cx="3891579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/>
                <a:t>Не знает, какой знак препинания</a:t>
              </a:r>
            </a:p>
            <a:p>
              <a:r>
                <a:rPr lang="ru-RU" sz="1600" dirty="0"/>
                <a:t>нужно поставить в конце предложения</a:t>
              </a:r>
            </a:p>
          </p:txBody>
        </p:sp>
      </p:grpSp>
      <p:cxnSp>
        <p:nvCxnSpPr>
          <p:cNvPr id="89" name="Прямая соединительная линия 88">
            <a:extLst>
              <a:ext uri="{FF2B5EF4-FFF2-40B4-BE49-F238E27FC236}">
                <a16:creationId xmlns:a16="http://schemas.microsoft.com/office/drawing/2014/main" id="{E5664B3A-B03E-787B-D4B2-58325370AA81}"/>
              </a:ext>
            </a:extLst>
          </p:cNvPr>
          <p:cNvCxnSpPr>
            <a:cxnSpLocks/>
          </p:cNvCxnSpPr>
          <p:nvPr/>
        </p:nvCxnSpPr>
        <p:spPr>
          <a:xfrm>
            <a:off x="6096000" y="2880191"/>
            <a:ext cx="943087" cy="0"/>
          </a:xfrm>
          <a:prstGeom prst="line">
            <a:avLst/>
          </a:prstGeom>
          <a:ln w="38100">
            <a:solidFill>
              <a:srgbClr val="E2830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>
            <a:extLst>
              <a:ext uri="{FF2B5EF4-FFF2-40B4-BE49-F238E27FC236}">
                <a16:creationId xmlns:a16="http://schemas.microsoft.com/office/drawing/2014/main" id="{0653A428-21A5-21E5-96E3-327339AC5CE0}"/>
              </a:ext>
            </a:extLst>
          </p:cNvPr>
          <p:cNvCxnSpPr>
            <a:cxnSpLocks/>
          </p:cNvCxnSpPr>
          <p:nvPr/>
        </p:nvCxnSpPr>
        <p:spPr>
          <a:xfrm>
            <a:off x="5152913" y="2880191"/>
            <a:ext cx="953573" cy="0"/>
          </a:xfrm>
          <a:prstGeom prst="line">
            <a:avLst/>
          </a:prstGeom>
          <a:ln w="38100">
            <a:solidFill>
              <a:srgbClr val="DE506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Прямоугольник: скругленные углы 90">
            <a:extLst>
              <a:ext uri="{FF2B5EF4-FFF2-40B4-BE49-F238E27FC236}">
                <a16:creationId xmlns:a16="http://schemas.microsoft.com/office/drawing/2014/main" id="{86C02717-D170-44D8-355C-355804317DFB}"/>
              </a:ext>
            </a:extLst>
          </p:cNvPr>
          <p:cNvSpPr/>
          <p:nvPr/>
        </p:nvSpPr>
        <p:spPr>
          <a:xfrm>
            <a:off x="6022848" y="2804754"/>
            <a:ext cx="146304" cy="15087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E2830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5" name="Прямая соединительная линия 94">
            <a:extLst>
              <a:ext uri="{FF2B5EF4-FFF2-40B4-BE49-F238E27FC236}">
                <a16:creationId xmlns:a16="http://schemas.microsoft.com/office/drawing/2014/main" id="{9FE02636-EA7C-CC9B-667E-BF1B15E90AFE}"/>
              </a:ext>
            </a:extLst>
          </p:cNvPr>
          <p:cNvCxnSpPr>
            <a:cxnSpLocks/>
          </p:cNvCxnSpPr>
          <p:nvPr/>
        </p:nvCxnSpPr>
        <p:spPr>
          <a:xfrm>
            <a:off x="6096000" y="4355790"/>
            <a:ext cx="943087" cy="0"/>
          </a:xfrm>
          <a:prstGeom prst="line">
            <a:avLst/>
          </a:prstGeom>
          <a:ln w="38100">
            <a:solidFill>
              <a:srgbClr val="DE506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>
            <a:extLst>
              <a:ext uri="{FF2B5EF4-FFF2-40B4-BE49-F238E27FC236}">
                <a16:creationId xmlns:a16="http://schemas.microsoft.com/office/drawing/2014/main" id="{78C6149E-C594-5D57-B84C-75F58740F34D}"/>
              </a:ext>
            </a:extLst>
          </p:cNvPr>
          <p:cNvCxnSpPr>
            <a:cxnSpLocks/>
          </p:cNvCxnSpPr>
          <p:nvPr/>
        </p:nvCxnSpPr>
        <p:spPr>
          <a:xfrm>
            <a:off x="5152913" y="4355790"/>
            <a:ext cx="953573" cy="0"/>
          </a:xfrm>
          <a:prstGeom prst="line">
            <a:avLst/>
          </a:prstGeom>
          <a:ln w="38100">
            <a:solidFill>
              <a:srgbClr val="5F33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Прямоугольник: скругленные углы 96">
            <a:extLst>
              <a:ext uri="{FF2B5EF4-FFF2-40B4-BE49-F238E27FC236}">
                <a16:creationId xmlns:a16="http://schemas.microsoft.com/office/drawing/2014/main" id="{BBA50AA9-B1C1-6537-7083-2AE1BCB6921A}"/>
              </a:ext>
            </a:extLst>
          </p:cNvPr>
          <p:cNvSpPr/>
          <p:nvPr/>
        </p:nvSpPr>
        <p:spPr>
          <a:xfrm>
            <a:off x="6022848" y="4280353"/>
            <a:ext cx="146304" cy="15087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DE506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cxnSp>
        <p:nvCxnSpPr>
          <p:cNvPr id="98" name="Прямая соединительная линия 97">
            <a:extLst>
              <a:ext uri="{FF2B5EF4-FFF2-40B4-BE49-F238E27FC236}">
                <a16:creationId xmlns:a16="http://schemas.microsoft.com/office/drawing/2014/main" id="{B5767E90-9D53-B575-B3C7-352DC43F4CFE}"/>
              </a:ext>
            </a:extLst>
          </p:cNvPr>
          <p:cNvCxnSpPr>
            <a:cxnSpLocks/>
          </p:cNvCxnSpPr>
          <p:nvPr/>
        </p:nvCxnSpPr>
        <p:spPr>
          <a:xfrm>
            <a:off x="6096000" y="5831389"/>
            <a:ext cx="943087" cy="0"/>
          </a:xfrm>
          <a:prstGeom prst="line">
            <a:avLst/>
          </a:prstGeom>
          <a:ln w="38100">
            <a:solidFill>
              <a:srgbClr val="5F33E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>
            <a:extLst>
              <a:ext uri="{FF2B5EF4-FFF2-40B4-BE49-F238E27FC236}">
                <a16:creationId xmlns:a16="http://schemas.microsoft.com/office/drawing/2014/main" id="{B98AB43C-5856-BFB9-4311-F3D596D4E63E}"/>
              </a:ext>
            </a:extLst>
          </p:cNvPr>
          <p:cNvCxnSpPr>
            <a:cxnSpLocks/>
          </p:cNvCxnSpPr>
          <p:nvPr/>
        </p:nvCxnSpPr>
        <p:spPr>
          <a:xfrm>
            <a:off x="5152913" y="5831389"/>
            <a:ext cx="953573" cy="0"/>
          </a:xfrm>
          <a:prstGeom prst="line">
            <a:avLst/>
          </a:prstGeom>
          <a:ln w="38100">
            <a:solidFill>
              <a:srgbClr val="FCA63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Прямоугольник: скругленные углы 99">
            <a:extLst>
              <a:ext uri="{FF2B5EF4-FFF2-40B4-BE49-F238E27FC236}">
                <a16:creationId xmlns:a16="http://schemas.microsoft.com/office/drawing/2014/main" id="{EE73F0AC-086C-AC0C-0BE5-1E6181A37051}"/>
              </a:ext>
            </a:extLst>
          </p:cNvPr>
          <p:cNvSpPr/>
          <p:nvPr/>
        </p:nvSpPr>
        <p:spPr>
          <a:xfrm>
            <a:off x="6022848" y="5755952"/>
            <a:ext cx="146304" cy="150875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5F33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FC70187-770D-5152-F40B-8D03D93061C8}"/>
              </a:ext>
            </a:extLst>
          </p:cNvPr>
          <p:cNvSpPr txBox="1"/>
          <p:nvPr/>
        </p:nvSpPr>
        <p:spPr>
          <a:xfrm>
            <a:off x="10438233" y="394511"/>
            <a:ext cx="14008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Путь коррекции</a:t>
            </a:r>
            <a:endParaRPr lang="ru-RU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2949D6-3A0D-826D-8C57-800D32B58248}"/>
              </a:ext>
            </a:extLst>
          </p:cNvPr>
          <p:cNvSpPr txBox="1"/>
          <p:nvPr/>
        </p:nvSpPr>
        <p:spPr>
          <a:xfrm>
            <a:off x="8274900" y="387885"/>
            <a:ext cx="14008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Виды дисграфии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E9BE52-1A75-B96F-4106-2F9B3CADB8B7}"/>
              </a:ext>
            </a:extLst>
          </p:cNvPr>
          <p:cNvSpPr txBox="1"/>
          <p:nvPr/>
        </p:nvSpPr>
        <p:spPr>
          <a:xfrm>
            <a:off x="517499" y="395554"/>
            <a:ext cx="283356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Учитель-логопед Наталия Демкова</a:t>
            </a:r>
            <a:endParaRPr lang="ru-RU" sz="14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EA2B309-51B1-198D-AA12-E364D8A51F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64" t="39159" r="41161" b="38431"/>
          <a:stretch/>
        </p:blipFill>
        <p:spPr>
          <a:xfrm>
            <a:off x="3532401" y="382823"/>
            <a:ext cx="234098" cy="2205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DC4E9FD-15E2-3EAD-B8C2-4EA2F76EEC3B}"/>
              </a:ext>
            </a:extLst>
          </p:cNvPr>
          <p:cNvSpPr txBox="1"/>
          <p:nvPr/>
        </p:nvSpPr>
        <p:spPr>
          <a:xfrm>
            <a:off x="3947836" y="395554"/>
            <a:ext cx="1495144" cy="220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Центр "Доверие"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572241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Блок-схема: знак завершения 2">
            <a:extLst>
              <a:ext uri="{FF2B5EF4-FFF2-40B4-BE49-F238E27FC236}">
                <a16:creationId xmlns:a16="http://schemas.microsoft.com/office/drawing/2014/main" id="{5612765E-4E50-A291-ADDB-5C7BC159E59D}"/>
              </a:ext>
            </a:extLst>
          </p:cNvPr>
          <p:cNvSpPr/>
          <p:nvPr/>
        </p:nvSpPr>
        <p:spPr>
          <a:xfrm rot="20440621">
            <a:off x="1230067" y="4882899"/>
            <a:ext cx="15013004" cy="6205857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1600"/>
              <a:gd name="connsiteY0" fmla="*/ 0 h 21600"/>
              <a:gd name="connsiteX1" fmla="*/ 10674 w 21600"/>
              <a:gd name="connsiteY1" fmla="*/ 7840 h 21600"/>
              <a:gd name="connsiteX2" fmla="*/ 18125 w 21600"/>
              <a:gd name="connsiteY2" fmla="*/ 0 h 21600"/>
              <a:gd name="connsiteX3" fmla="*/ 21600 w 21600"/>
              <a:gd name="connsiteY3" fmla="*/ 10800 h 21600"/>
              <a:gd name="connsiteX4" fmla="*/ 18125 w 21600"/>
              <a:gd name="connsiteY4" fmla="*/ 21600 h 21600"/>
              <a:gd name="connsiteX5" fmla="*/ 3475 w 21600"/>
              <a:gd name="connsiteY5" fmla="*/ 21600 h 21600"/>
              <a:gd name="connsiteX6" fmla="*/ 0 w 21600"/>
              <a:gd name="connsiteY6" fmla="*/ 10800 h 21600"/>
              <a:gd name="connsiteX7" fmla="*/ 3475 w 21600"/>
              <a:gd name="connsiteY7" fmla="*/ 0 h 21600"/>
              <a:gd name="connsiteX0" fmla="*/ 3475 w 21616"/>
              <a:gd name="connsiteY0" fmla="*/ 0 h 21600"/>
              <a:gd name="connsiteX1" fmla="*/ 10674 w 21616"/>
              <a:gd name="connsiteY1" fmla="*/ 7840 h 21600"/>
              <a:gd name="connsiteX2" fmla="*/ 19008 w 21616"/>
              <a:gd name="connsiteY2" fmla="*/ 640 h 21600"/>
              <a:gd name="connsiteX3" fmla="*/ 21600 w 21616"/>
              <a:gd name="connsiteY3" fmla="*/ 10800 h 21600"/>
              <a:gd name="connsiteX4" fmla="*/ 18125 w 21616"/>
              <a:gd name="connsiteY4" fmla="*/ 21600 h 21600"/>
              <a:gd name="connsiteX5" fmla="*/ 3475 w 21616"/>
              <a:gd name="connsiteY5" fmla="*/ 21600 h 21600"/>
              <a:gd name="connsiteX6" fmla="*/ 0 w 21616"/>
              <a:gd name="connsiteY6" fmla="*/ 10800 h 21600"/>
              <a:gd name="connsiteX7" fmla="*/ 3475 w 21616"/>
              <a:gd name="connsiteY7" fmla="*/ 0 h 21600"/>
              <a:gd name="connsiteX0" fmla="*/ 2921 w 21621"/>
              <a:gd name="connsiteY0" fmla="*/ 641 h 20961"/>
              <a:gd name="connsiteX1" fmla="*/ 10679 w 21621"/>
              <a:gd name="connsiteY1" fmla="*/ 7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3313 w 22103"/>
              <a:gd name="connsiteY0" fmla="*/ 148 h 21108"/>
              <a:gd name="connsiteX1" fmla="*/ 11323 w 22103"/>
              <a:gd name="connsiteY1" fmla="*/ 5348 h 21108"/>
              <a:gd name="connsiteX2" fmla="*/ 19495 w 22103"/>
              <a:gd name="connsiteY2" fmla="*/ 148 h 21108"/>
              <a:gd name="connsiteX3" fmla="*/ 22087 w 22103"/>
              <a:gd name="connsiteY3" fmla="*/ 10308 h 21108"/>
              <a:gd name="connsiteX4" fmla="*/ 18612 w 22103"/>
              <a:gd name="connsiteY4" fmla="*/ 21108 h 21108"/>
              <a:gd name="connsiteX5" fmla="*/ 3962 w 22103"/>
              <a:gd name="connsiteY5" fmla="*/ 21108 h 21108"/>
              <a:gd name="connsiteX6" fmla="*/ 487 w 22103"/>
              <a:gd name="connsiteY6" fmla="*/ 10308 h 21108"/>
              <a:gd name="connsiteX7" fmla="*/ 325 w 22103"/>
              <a:gd name="connsiteY7" fmla="*/ 2308 h 21108"/>
              <a:gd name="connsiteX8" fmla="*/ 3313 w 22103"/>
              <a:gd name="connsiteY8" fmla="*/ 148 h 21108"/>
              <a:gd name="connsiteX0" fmla="*/ 4647 w 22103"/>
              <a:gd name="connsiteY0" fmla="*/ 5441 h 20961"/>
              <a:gd name="connsiteX1" fmla="*/ 11323 w 22103"/>
              <a:gd name="connsiteY1" fmla="*/ 5201 h 20961"/>
              <a:gd name="connsiteX2" fmla="*/ 19495 w 22103"/>
              <a:gd name="connsiteY2" fmla="*/ 1 h 20961"/>
              <a:gd name="connsiteX3" fmla="*/ 22087 w 22103"/>
              <a:gd name="connsiteY3" fmla="*/ 10161 h 20961"/>
              <a:gd name="connsiteX4" fmla="*/ 18612 w 22103"/>
              <a:gd name="connsiteY4" fmla="*/ 20961 h 20961"/>
              <a:gd name="connsiteX5" fmla="*/ 3962 w 22103"/>
              <a:gd name="connsiteY5" fmla="*/ 20961 h 20961"/>
              <a:gd name="connsiteX6" fmla="*/ 487 w 22103"/>
              <a:gd name="connsiteY6" fmla="*/ 10161 h 20961"/>
              <a:gd name="connsiteX7" fmla="*/ 325 w 22103"/>
              <a:gd name="connsiteY7" fmla="*/ 2161 h 20961"/>
              <a:gd name="connsiteX8" fmla="*/ 4647 w 22103"/>
              <a:gd name="connsiteY8" fmla="*/ 5441 h 20961"/>
              <a:gd name="connsiteX0" fmla="*/ 4647 w 22105"/>
              <a:gd name="connsiteY0" fmla="*/ 3664 h 19184"/>
              <a:gd name="connsiteX1" fmla="*/ 11323 w 22105"/>
              <a:gd name="connsiteY1" fmla="*/ 3424 h 19184"/>
              <a:gd name="connsiteX2" fmla="*/ 19531 w 22105"/>
              <a:gd name="connsiteY2" fmla="*/ 1344 h 19184"/>
              <a:gd name="connsiteX3" fmla="*/ 22087 w 22105"/>
              <a:gd name="connsiteY3" fmla="*/ 8384 h 19184"/>
              <a:gd name="connsiteX4" fmla="*/ 18612 w 22105"/>
              <a:gd name="connsiteY4" fmla="*/ 19184 h 19184"/>
              <a:gd name="connsiteX5" fmla="*/ 3962 w 22105"/>
              <a:gd name="connsiteY5" fmla="*/ 19184 h 19184"/>
              <a:gd name="connsiteX6" fmla="*/ 487 w 22105"/>
              <a:gd name="connsiteY6" fmla="*/ 8384 h 19184"/>
              <a:gd name="connsiteX7" fmla="*/ 325 w 22105"/>
              <a:gd name="connsiteY7" fmla="*/ 384 h 19184"/>
              <a:gd name="connsiteX8" fmla="*/ 4647 w 22105"/>
              <a:gd name="connsiteY8" fmla="*/ 3664 h 19184"/>
              <a:gd name="connsiteX0" fmla="*/ 4647 w 22119"/>
              <a:gd name="connsiteY0" fmla="*/ 3664 h 19184"/>
              <a:gd name="connsiteX1" fmla="*/ 11323 w 22119"/>
              <a:gd name="connsiteY1" fmla="*/ 3424 h 19184"/>
              <a:gd name="connsiteX2" fmla="*/ 19531 w 22119"/>
              <a:gd name="connsiteY2" fmla="*/ 1344 h 19184"/>
              <a:gd name="connsiteX3" fmla="*/ 22087 w 22119"/>
              <a:gd name="connsiteY3" fmla="*/ 8384 h 19184"/>
              <a:gd name="connsiteX4" fmla="*/ 18612 w 22119"/>
              <a:gd name="connsiteY4" fmla="*/ 19184 h 19184"/>
              <a:gd name="connsiteX5" fmla="*/ 3962 w 22119"/>
              <a:gd name="connsiteY5" fmla="*/ 19184 h 19184"/>
              <a:gd name="connsiteX6" fmla="*/ 487 w 22119"/>
              <a:gd name="connsiteY6" fmla="*/ 8384 h 19184"/>
              <a:gd name="connsiteX7" fmla="*/ 325 w 22119"/>
              <a:gd name="connsiteY7" fmla="*/ 384 h 19184"/>
              <a:gd name="connsiteX8" fmla="*/ 4647 w 22119"/>
              <a:gd name="connsiteY8" fmla="*/ 3664 h 19184"/>
              <a:gd name="connsiteX0" fmla="*/ 4647 w 22574"/>
              <a:gd name="connsiteY0" fmla="*/ 3664 h 19184"/>
              <a:gd name="connsiteX1" fmla="*/ 11323 w 22574"/>
              <a:gd name="connsiteY1" fmla="*/ 3424 h 19184"/>
              <a:gd name="connsiteX2" fmla="*/ 19531 w 22574"/>
              <a:gd name="connsiteY2" fmla="*/ 1344 h 19184"/>
              <a:gd name="connsiteX3" fmla="*/ 22556 w 22574"/>
              <a:gd name="connsiteY3" fmla="*/ 8464 h 19184"/>
              <a:gd name="connsiteX4" fmla="*/ 18612 w 22574"/>
              <a:gd name="connsiteY4" fmla="*/ 19184 h 19184"/>
              <a:gd name="connsiteX5" fmla="*/ 3962 w 22574"/>
              <a:gd name="connsiteY5" fmla="*/ 19184 h 19184"/>
              <a:gd name="connsiteX6" fmla="*/ 487 w 22574"/>
              <a:gd name="connsiteY6" fmla="*/ 8384 h 19184"/>
              <a:gd name="connsiteX7" fmla="*/ 325 w 22574"/>
              <a:gd name="connsiteY7" fmla="*/ 384 h 19184"/>
              <a:gd name="connsiteX8" fmla="*/ 4647 w 22574"/>
              <a:gd name="connsiteY8" fmla="*/ 3664 h 19184"/>
              <a:gd name="connsiteX0" fmla="*/ 4647 w 22581"/>
              <a:gd name="connsiteY0" fmla="*/ 4240 h 19760"/>
              <a:gd name="connsiteX1" fmla="*/ 11323 w 22581"/>
              <a:gd name="connsiteY1" fmla="*/ 400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9657 w 22581"/>
              <a:gd name="connsiteY2" fmla="*/ 246 h 20006"/>
              <a:gd name="connsiteX3" fmla="*/ 22556 w 22581"/>
              <a:gd name="connsiteY3" fmla="*/ 9286 h 20006"/>
              <a:gd name="connsiteX4" fmla="*/ 18612 w 22581"/>
              <a:gd name="connsiteY4" fmla="*/ 20006 h 20006"/>
              <a:gd name="connsiteX5" fmla="*/ 3962 w 22581"/>
              <a:gd name="connsiteY5" fmla="*/ 20006 h 20006"/>
              <a:gd name="connsiteX6" fmla="*/ 487 w 22581"/>
              <a:gd name="connsiteY6" fmla="*/ 9206 h 20006"/>
              <a:gd name="connsiteX7" fmla="*/ 325 w 22581"/>
              <a:gd name="connsiteY7" fmla="*/ 1206 h 20006"/>
              <a:gd name="connsiteX8" fmla="*/ 4647 w 22581"/>
              <a:gd name="connsiteY8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93"/>
              <a:gd name="connsiteY0" fmla="*/ 4449 h 19969"/>
              <a:gd name="connsiteX1" fmla="*/ 11503 w 22593"/>
              <a:gd name="connsiteY1" fmla="*/ 529 h 19969"/>
              <a:gd name="connsiteX2" fmla="*/ 15398 w 22593"/>
              <a:gd name="connsiteY2" fmla="*/ 4609 h 19969"/>
              <a:gd name="connsiteX3" fmla="*/ 19657 w 22593"/>
              <a:gd name="connsiteY3" fmla="*/ 209 h 19969"/>
              <a:gd name="connsiteX4" fmla="*/ 22556 w 22593"/>
              <a:gd name="connsiteY4" fmla="*/ 9249 h 19969"/>
              <a:gd name="connsiteX5" fmla="*/ 18612 w 22593"/>
              <a:gd name="connsiteY5" fmla="*/ 19969 h 19969"/>
              <a:gd name="connsiteX6" fmla="*/ 3962 w 22593"/>
              <a:gd name="connsiteY6" fmla="*/ 19969 h 19969"/>
              <a:gd name="connsiteX7" fmla="*/ 487 w 22593"/>
              <a:gd name="connsiteY7" fmla="*/ 9169 h 19969"/>
              <a:gd name="connsiteX8" fmla="*/ 325 w 22593"/>
              <a:gd name="connsiteY8" fmla="*/ 1169 h 19969"/>
              <a:gd name="connsiteX9" fmla="*/ 4647 w 22593"/>
              <a:gd name="connsiteY9" fmla="*/ 4449 h 19969"/>
              <a:gd name="connsiteX0" fmla="*/ 4647 w 22593"/>
              <a:gd name="connsiteY0" fmla="*/ 4258 h 19778"/>
              <a:gd name="connsiteX1" fmla="*/ 11503 w 22593"/>
              <a:gd name="connsiteY1" fmla="*/ 338 h 19778"/>
              <a:gd name="connsiteX2" fmla="*/ 15398 w 22593"/>
              <a:gd name="connsiteY2" fmla="*/ 4418 h 19778"/>
              <a:gd name="connsiteX3" fmla="*/ 19657 w 22593"/>
              <a:gd name="connsiteY3" fmla="*/ 18 h 19778"/>
              <a:gd name="connsiteX4" fmla="*/ 22556 w 22593"/>
              <a:gd name="connsiteY4" fmla="*/ 9058 h 19778"/>
              <a:gd name="connsiteX5" fmla="*/ 18612 w 22593"/>
              <a:gd name="connsiteY5" fmla="*/ 19778 h 19778"/>
              <a:gd name="connsiteX6" fmla="*/ 3962 w 22593"/>
              <a:gd name="connsiteY6" fmla="*/ 19778 h 19778"/>
              <a:gd name="connsiteX7" fmla="*/ 487 w 22593"/>
              <a:gd name="connsiteY7" fmla="*/ 8978 h 19778"/>
              <a:gd name="connsiteX8" fmla="*/ 325 w 22593"/>
              <a:gd name="connsiteY8" fmla="*/ 978 h 19778"/>
              <a:gd name="connsiteX9" fmla="*/ 4647 w 22593"/>
              <a:gd name="connsiteY9" fmla="*/ 4258 h 19778"/>
              <a:gd name="connsiteX0" fmla="*/ 4647 w 22690"/>
              <a:gd name="connsiteY0" fmla="*/ 4258 h 19778"/>
              <a:gd name="connsiteX1" fmla="*/ 11503 w 22690"/>
              <a:gd name="connsiteY1" fmla="*/ 338 h 19778"/>
              <a:gd name="connsiteX2" fmla="*/ 15398 w 22690"/>
              <a:gd name="connsiteY2" fmla="*/ 4418 h 19778"/>
              <a:gd name="connsiteX3" fmla="*/ 20228 w 22690"/>
              <a:gd name="connsiteY3" fmla="*/ 18 h 19778"/>
              <a:gd name="connsiteX4" fmla="*/ 22556 w 22690"/>
              <a:gd name="connsiteY4" fmla="*/ 9058 h 19778"/>
              <a:gd name="connsiteX5" fmla="*/ 18612 w 22690"/>
              <a:gd name="connsiteY5" fmla="*/ 19778 h 19778"/>
              <a:gd name="connsiteX6" fmla="*/ 3962 w 22690"/>
              <a:gd name="connsiteY6" fmla="*/ 19778 h 19778"/>
              <a:gd name="connsiteX7" fmla="*/ 487 w 22690"/>
              <a:gd name="connsiteY7" fmla="*/ 8978 h 19778"/>
              <a:gd name="connsiteX8" fmla="*/ 325 w 22690"/>
              <a:gd name="connsiteY8" fmla="*/ 978 h 19778"/>
              <a:gd name="connsiteX9" fmla="*/ 4647 w 22690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534 h 20054"/>
              <a:gd name="connsiteX1" fmla="*/ 10992 w 22824"/>
              <a:gd name="connsiteY1" fmla="*/ 324 h 20054"/>
              <a:gd name="connsiteX2" fmla="*/ 15398 w 22824"/>
              <a:gd name="connsiteY2" fmla="*/ 4694 h 20054"/>
              <a:gd name="connsiteX3" fmla="*/ 20656 w 22824"/>
              <a:gd name="connsiteY3" fmla="*/ 294 h 20054"/>
              <a:gd name="connsiteX4" fmla="*/ 22556 w 22824"/>
              <a:gd name="connsiteY4" fmla="*/ 9334 h 20054"/>
              <a:gd name="connsiteX5" fmla="*/ 18612 w 22824"/>
              <a:gd name="connsiteY5" fmla="*/ 20054 h 20054"/>
              <a:gd name="connsiteX6" fmla="*/ 3962 w 22824"/>
              <a:gd name="connsiteY6" fmla="*/ 20054 h 20054"/>
              <a:gd name="connsiteX7" fmla="*/ 487 w 22824"/>
              <a:gd name="connsiteY7" fmla="*/ 9254 h 20054"/>
              <a:gd name="connsiteX8" fmla="*/ 325 w 22824"/>
              <a:gd name="connsiteY8" fmla="*/ 1254 h 20054"/>
              <a:gd name="connsiteX9" fmla="*/ 4647 w 22824"/>
              <a:gd name="connsiteY9" fmla="*/ 4534 h 20054"/>
              <a:gd name="connsiteX0" fmla="*/ 4647 w 22824"/>
              <a:gd name="connsiteY0" fmla="*/ 4534 h 20054"/>
              <a:gd name="connsiteX1" fmla="*/ 10992 w 22824"/>
              <a:gd name="connsiteY1" fmla="*/ 324 h 20054"/>
              <a:gd name="connsiteX2" fmla="*/ 15398 w 22824"/>
              <a:gd name="connsiteY2" fmla="*/ 4694 h 20054"/>
              <a:gd name="connsiteX3" fmla="*/ 20656 w 22824"/>
              <a:gd name="connsiteY3" fmla="*/ 294 h 20054"/>
              <a:gd name="connsiteX4" fmla="*/ 22556 w 22824"/>
              <a:gd name="connsiteY4" fmla="*/ 9334 h 20054"/>
              <a:gd name="connsiteX5" fmla="*/ 18612 w 22824"/>
              <a:gd name="connsiteY5" fmla="*/ 20054 h 20054"/>
              <a:gd name="connsiteX6" fmla="*/ 3962 w 22824"/>
              <a:gd name="connsiteY6" fmla="*/ 20054 h 20054"/>
              <a:gd name="connsiteX7" fmla="*/ 487 w 22824"/>
              <a:gd name="connsiteY7" fmla="*/ 9254 h 20054"/>
              <a:gd name="connsiteX8" fmla="*/ 325 w 22824"/>
              <a:gd name="connsiteY8" fmla="*/ 1254 h 20054"/>
              <a:gd name="connsiteX9" fmla="*/ 4647 w 22824"/>
              <a:gd name="connsiteY9" fmla="*/ 4534 h 20054"/>
              <a:gd name="connsiteX0" fmla="*/ 4647 w 22824"/>
              <a:gd name="connsiteY0" fmla="*/ 4534 h 20054"/>
              <a:gd name="connsiteX1" fmla="*/ 10992 w 22824"/>
              <a:gd name="connsiteY1" fmla="*/ 324 h 20054"/>
              <a:gd name="connsiteX2" fmla="*/ 15398 w 22824"/>
              <a:gd name="connsiteY2" fmla="*/ 4694 h 20054"/>
              <a:gd name="connsiteX3" fmla="*/ 20656 w 22824"/>
              <a:gd name="connsiteY3" fmla="*/ 294 h 20054"/>
              <a:gd name="connsiteX4" fmla="*/ 22556 w 22824"/>
              <a:gd name="connsiteY4" fmla="*/ 9334 h 20054"/>
              <a:gd name="connsiteX5" fmla="*/ 18612 w 22824"/>
              <a:gd name="connsiteY5" fmla="*/ 20054 h 20054"/>
              <a:gd name="connsiteX6" fmla="*/ 3962 w 22824"/>
              <a:gd name="connsiteY6" fmla="*/ 20054 h 20054"/>
              <a:gd name="connsiteX7" fmla="*/ 487 w 22824"/>
              <a:gd name="connsiteY7" fmla="*/ 9254 h 20054"/>
              <a:gd name="connsiteX8" fmla="*/ 325 w 22824"/>
              <a:gd name="connsiteY8" fmla="*/ 1254 h 20054"/>
              <a:gd name="connsiteX9" fmla="*/ 4647 w 22824"/>
              <a:gd name="connsiteY9" fmla="*/ 4534 h 20054"/>
              <a:gd name="connsiteX0" fmla="*/ 4647 w 22824"/>
              <a:gd name="connsiteY0" fmla="*/ 5005 h 20525"/>
              <a:gd name="connsiteX1" fmla="*/ 10988 w 22824"/>
              <a:gd name="connsiteY1" fmla="*/ 304 h 20525"/>
              <a:gd name="connsiteX2" fmla="*/ 15398 w 22824"/>
              <a:gd name="connsiteY2" fmla="*/ 5165 h 20525"/>
              <a:gd name="connsiteX3" fmla="*/ 20656 w 22824"/>
              <a:gd name="connsiteY3" fmla="*/ 765 h 20525"/>
              <a:gd name="connsiteX4" fmla="*/ 22556 w 22824"/>
              <a:gd name="connsiteY4" fmla="*/ 9805 h 20525"/>
              <a:gd name="connsiteX5" fmla="*/ 18612 w 22824"/>
              <a:gd name="connsiteY5" fmla="*/ 20525 h 20525"/>
              <a:gd name="connsiteX6" fmla="*/ 3962 w 22824"/>
              <a:gd name="connsiteY6" fmla="*/ 20525 h 20525"/>
              <a:gd name="connsiteX7" fmla="*/ 487 w 22824"/>
              <a:gd name="connsiteY7" fmla="*/ 9725 h 20525"/>
              <a:gd name="connsiteX8" fmla="*/ 325 w 22824"/>
              <a:gd name="connsiteY8" fmla="*/ 1725 h 20525"/>
              <a:gd name="connsiteX9" fmla="*/ 4647 w 22824"/>
              <a:gd name="connsiteY9" fmla="*/ 5005 h 20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824" h="20525">
                <a:moveTo>
                  <a:pt x="4647" y="5005"/>
                </a:moveTo>
                <a:cubicBezTo>
                  <a:pt x="7088" y="5378"/>
                  <a:pt x="7176" y="-1509"/>
                  <a:pt x="10988" y="304"/>
                </a:cubicBezTo>
                <a:cubicBezTo>
                  <a:pt x="13233" y="2035"/>
                  <a:pt x="13787" y="5088"/>
                  <a:pt x="15398" y="5165"/>
                </a:cubicBezTo>
                <a:cubicBezTo>
                  <a:pt x="17009" y="5242"/>
                  <a:pt x="19064" y="541"/>
                  <a:pt x="20656" y="765"/>
                </a:cubicBezTo>
                <a:cubicBezTo>
                  <a:pt x="23383" y="3556"/>
                  <a:pt x="22897" y="6512"/>
                  <a:pt x="22556" y="9805"/>
                </a:cubicBezTo>
                <a:cubicBezTo>
                  <a:pt x="22215" y="13098"/>
                  <a:pt x="20531" y="20525"/>
                  <a:pt x="18612" y="20525"/>
                </a:cubicBezTo>
                <a:lnTo>
                  <a:pt x="3962" y="20525"/>
                </a:lnTo>
                <a:cubicBezTo>
                  <a:pt x="2043" y="20525"/>
                  <a:pt x="1093" y="12858"/>
                  <a:pt x="487" y="9725"/>
                </a:cubicBezTo>
                <a:cubicBezTo>
                  <a:pt x="-119" y="6592"/>
                  <a:pt x="-146" y="3418"/>
                  <a:pt x="325" y="1725"/>
                </a:cubicBezTo>
                <a:cubicBezTo>
                  <a:pt x="796" y="32"/>
                  <a:pt x="3027" y="4458"/>
                  <a:pt x="4647" y="5005"/>
                </a:cubicBezTo>
                <a:close/>
              </a:path>
            </a:pathLst>
          </a:custGeom>
          <a:solidFill>
            <a:srgbClr val="A993F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6" name="Блок-схема: знак завершения 2">
            <a:extLst>
              <a:ext uri="{FF2B5EF4-FFF2-40B4-BE49-F238E27FC236}">
                <a16:creationId xmlns:a16="http://schemas.microsoft.com/office/drawing/2014/main" id="{C64D5372-65E6-FA4C-DA77-1CC86B56E463}"/>
              </a:ext>
            </a:extLst>
          </p:cNvPr>
          <p:cNvSpPr/>
          <p:nvPr/>
        </p:nvSpPr>
        <p:spPr>
          <a:xfrm rot="13154107">
            <a:off x="-2860794" y="-7007673"/>
            <a:ext cx="20165234" cy="6216064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1600"/>
              <a:gd name="connsiteY0" fmla="*/ 0 h 21600"/>
              <a:gd name="connsiteX1" fmla="*/ 10674 w 21600"/>
              <a:gd name="connsiteY1" fmla="*/ 7840 h 21600"/>
              <a:gd name="connsiteX2" fmla="*/ 18125 w 21600"/>
              <a:gd name="connsiteY2" fmla="*/ 0 h 21600"/>
              <a:gd name="connsiteX3" fmla="*/ 21600 w 21600"/>
              <a:gd name="connsiteY3" fmla="*/ 10800 h 21600"/>
              <a:gd name="connsiteX4" fmla="*/ 18125 w 21600"/>
              <a:gd name="connsiteY4" fmla="*/ 21600 h 21600"/>
              <a:gd name="connsiteX5" fmla="*/ 3475 w 21600"/>
              <a:gd name="connsiteY5" fmla="*/ 21600 h 21600"/>
              <a:gd name="connsiteX6" fmla="*/ 0 w 21600"/>
              <a:gd name="connsiteY6" fmla="*/ 10800 h 21600"/>
              <a:gd name="connsiteX7" fmla="*/ 3475 w 21600"/>
              <a:gd name="connsiteY7" fmla="*/ 0 h 21600"/>
              <a:gd name="connsiteX0" fmla="*/ 3475 w 21616"/>
              <a:gd name="connsiteY0" fmla="*/ 0 h 21600"/>
              <a:gd name="connsiteX1" fmla="*/ 10674 w 21616"/>
              <a:gd name="connsiteY1" fmla="*/ 7840 h 21600"/>
              <a:gd name="connsiteX2" fmla="*/ 19008 w 21616"/>
              <a:gd name="connsiteY2" fmla="*/ 640 h 21600"/>
              <a:gd name="connsiteX3" fmla="*/ 21600 w 21616"/>
              <a:gd name="connsiteY3" fmla="*/ 10800 h 21600"/>
              <a:gd name="connsiteX4" fmla="*/ 18125 w 21616"/>
              <a:gd name="connsiteY4" fmla="*/ 21600 h 21600"/>
              <a:gd name="connsiteX5" fmla="*/ 3475 w 21616"/>
              <a:gd name="connsiteY5" fmla="*/ 21600 h 21600"/>
              <a:gd name="connsiteX6" fmla="*/ 0 w 21616"/>
              <a:gd name="connsiteY6" fmla="*/ 10800 h 21600"/>
              <a:gd name="connsiteX7" fmla="*/ 3475 w 21616"/>
              <a:gd name="connsiteY7" fmla="*/ 0 h 21600"/>
              <a:gd name="connsiteX0" fmla="*/ 2921 w 21621"/>
              <a:gd name="connsiteY0" fmla="*/ 641 h 20961"/>
              <a:gd name="connsiteX1" fmla="*/ 10679 w 21621"/>
              <a:gd name="connsiteY1" fmla="*/ 7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3313 w 22103"/>
              <a:gd name="connsiteY0" fmla="*/ 148 h 21108"/>
              <a:gd name="connsiteX1" fmla="*/ 11323 w 22103"/>
              <a:gd name="connsiteY1" fmla="*/ 5348 h 21108"/>
              <a:gd name="connsiteX2" fmla="*/ 19495 w 22103"/>
              <a:gd name="connsiteY2" fmla="*/ 148 h 21108"/>
              <a:gd name="connsiteX3" fmla="*/ 22087 w 22103"/>
              <a:gd name="connsiteY3" fmla="*/ 10308 h 21108"/>
              <a:gd name="connsiteX4" fmla="*/ 18612 w 22103"/>
              <a:gd name="connsiteY4" fmla="*/ 21108 h 21108"/>
              <a:gd name="connsiteX5" fmla="*/ 3962 w 22103"/>
              <a:gd name="connsiteY5" fmla="*/ 21108 h 21108"/>
              <a:gd name="connsiteX6" fmla="*/ 487 w 22103"/>
              <a:gd name="connsiteY6" fmla="*/ 10308 h 21108"/>
              <a:gd name="connsiteX7" fmla="*/ 325 w 22103"/>
              <a:gd name="connsiteY7" fmla="*/ 2308 h 21108"/>
              <a:gd name="connsiteX8" fmla="*/ 3313 w 22103"/>
              <a:gd name="connsiteY8" fmla="*/ 148 h 21108"/>
              <a:gd name="connsiteX0" fmla="*/ 4647 w 22103"/>
              <a:gd name="connsiteY0" fmla="*/ 5441 h 20961"/>
              <a:gd name="connsiteX1" fmla="*/ 11323 w 22103"/>
              <a:gd name="connsiteY1" fmla="*/ 5201 h 20961"/>
              <a:gd name="connsiteX2" fmla="*/ 19495 w 22103"/>
              <a:gd name="connsiteY2" fmla="*/ 1 h 20961"/>
              <a:gd name="connsiteX3" fmla="*/ 22087 w 22103"/>
              <a:gd name="connsiteY3" fmla="*/ 10161 h 20961"/>
              <a:gd name="connsiteX4" fmla="*/ 18612 w 22103"/>
              <a:gd name="connsiteY4" fmla="*/ 20961 h 20961"/>
              <a:gd name="connsiteX5" fmla="*/ 3962 w 22103"/>
              <a:gd name="connsiteY5" fmla="*/ 20961 h 20961"/>
              <a:gd name="connsiteX6" fmla="*/ 487 w 22103"/>
              <a:gd name="connsiteY6" fmla="*/ 10161 h 20961"/>
              <a:gd name="connsiteX7" fmla="*/ 325 w 22103"/>
              <a:gd name="connsiteY7" fmla="*/ 2161 h 20961"/>
              <a:gd name="connsiteX8" fmla="*/ 4647 w 22103"/>
              <a:gd name="connsiteY8" fmla="*/ 5441 h 20961"/>
              <a:gd name="connsiteX0" fmla="*/ 4647 w 22105"/>
              <a:gd name="connsiteY0" fmla="*/ 3664 h 19184"/>
              <a:gd name="connsiteX1" fmla="*/ 11323 w 22105"/>
              <a:gd name="connsiteY1" fmla="*/ 3424 h 19184"/>
              <a:gd name="connsiteX2" fmla="*/ 19531 w 22105"/>
              <a:gd name="connsiteY2" fmla="*/ 1344 h 19184"/>
              <a:gd name="connsiteX3" fmla="*/ 22087 w 22105"/>
              <a:gd name="connsiteY3" fmla="*/ 8384 h 19184"/>
              <a:gd name="connsiteX4" fmla="*/ 18612 w 22105"/>
              <a:gd name="connsiteY4" fmla="*/ 19184 h 19184"/>
              <a:gd name="connsiteX5" fmla="*/ 3962 w 22105"/>
              <a:gd name="connsiteY5" fmla="*/ 19184 h 19184"/>
              <a:gd name="connsiteX6" fmla="*/ 487 w 22105"/>
              <a:gd name="connsiteY6" fmla="*/ 8384 h 19184"/>
              <a:gd name="connsiteX7" fmla="*/ 325 w 22105"/>
              <a:gd name="connsiteY7" fmla="*/ 384 h 19184"/>
              <a:gd name="connsiteX8" fmla="*/ 4647 w 22105"/>
              <a:gd name="connsiteY8" fmla="*/ 3664 h 19184"/>
              <a:gd name="connsiteX0" fmla="*/ 4647 w 22119"/>
              <a:gd name="connsiteY0" fmla="*/ 3664 h 19184"/>
              <a:gd name="connsiteX1" fmla="*/ 11323 w 22119"/>
              <a:gd name="connsiteY1" fmla="*/ 3424 h 19184"/>
              <a:gd name="connsiteX2" fmla="*/ 19531 w 22119"/>
              <a:gd name="connsiteY2" fmla="*/ 1344 h 19184"/>
              <a:gd name="connsiteX3" fmla="*/ 22087 w 22119"/>
              <a:gd name="connsiteY3" fmla="*/ 8384 h 19184"/>
              <a:gd name="connsiteX4" fmla="*/ 18612 w 22119"/>
              <a:gd name="connsiteY4" fmla="*/ 19184 h 19184"/>
              <a:gd name="connsiteX5" fmla="*/ 3962 w 22119"/>
              <a:gd name="connsiteY5" fmla="*/ 19184 h 19184"/>
              <a:gd name="connsiteX6" fmla="*/ 487 w 22119"/>
              <a:gd name="connsiteY6" fmla="*/ 8384 h 19184"/>
              <a:gd name="connsiteX7" fmla="*/ 325 w 22119"/>
              <a:gd name="connsiteY7" fmla="*/ 384 h 19184"/>
              <a:gd name="connsiteX8" fmla="*/ 4647 w 22119"/>
              <a:gd name="connsiteY8" fmla="*/ 3664 h 19184"/>
              <a:gd name="connsiteX0" fmla="*/ 4647 w 22574"/>
              <a:gd name="connsiteY0" fmla="*/ 3664 h 19184"/>
              <a:gd name="connsiteX1" fmla="*/ 11323 w 22574"/>
              <a:gd name="connsiteY1" fmla="*/ 3424 h 19184"/>
              <a:gd name="connsiteX2" fmla="*/ 19531 w 22574"/>
              <a:gd name="connsiteY2" fmla="*/ 1344 h 19184"/>
              <a:gd name="connsiteX3" fmla="*/ 22556 w 22574"/>
              <a:gd name="connsiteY3" fmla="*/ 8464 h 19184"/>
              <a:gd name="connsiteX4" fmla="*/ 18612 w 22574"/>
              <a:gd name="connsiteY4" fmla="*/ 19184 h 19184"/>
              <a:gd name="connsiteX5" fmla="*/ 3962 w 22574"/>
              <a:gd name="connsiteY5" fmla="*/ 19184 h 19184"/>
              <a:gd name="connsiteX6" fmla="*/ 487 w 22574"/>
              <a:gd name="connsiteY6" fmla="*/ 8384 h 19184"/>
              <a:gd name="connsiteX7" fmla="*/ 325 w 22574"/>
              <a:gd name="connsiteY7" fmla="*/ 384 h 19184"/>
              <a:gd name="connsiteX8" fmla="*/ 4647 w 22574"/>
              <a:gd name="connsiteY8" fmla="*/ 3664 h 19184"/>
              <a:gd name="connsiteX0" fmla="*/ 4647 w 22581"/>
              <a:gd name="connsiteY0" fmla="*/ 4240 h 19760"/>
              <a:gd name="connsiteX1" fmla="*/ 11323 w 22581"/>
              <a:gd name="connsiteY1" fmla="*/ 400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9657 w 22581"/>
              <a:gd name="connsiteY2" fmla="*/ 246 h 20006"/>
              <a:gd name="connsiteX3" fmla="*/ 22556 w 22581"/>
              <a:gd name="connsiteY3" fmla="*/ 9286 h 20006"/>
              <a:gd name="connsiteX4" fmla="*/ 18612 w 22581"/>
              <a:gd name="connsiteY4" fmla="*/ 20006 h 20006"/>
              <a:gd name="connsiteX5" fmla="*/ 3962 w 22581"/>
              <a:gd name="connsiteY5" fmla="*/ 20006 h 20006"/>
              <a:gd name="connsiteX6" fmla="*/ 487 w 22581"/>
              <a:gd name="connsiteY6" fmla="*/ 9206 h 20006"/>
              <a:gd name="connsiteX7" fmla="*/ 325 w 22581"/>
              <a:gd name="connsiteY7" fmla="*/ 1206 h 20006"/>
              <a:gd name="connsiteX8" fmla="*/ 4647 w 22581"/>
              <a:gd name="connsiteY8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93"/>
              <a:gd name="connsiteY0" fmla="*/ 4449 h 19969"/>
              <a:gd name="connsiteX1" fmla="*/ 11503 w 22593"/>
              <a:gd name="connsiteY1" fmla="*/ 529 h 19969"/>
              <a:gd name="connsiteX2" fmla="*/ 15398 w 22593"/>
              <a:gd name="connsiteY2" fmla="*/ 4609 h 19969"/>
              <a:gd name="connsiteX3" fmla="*/ 19657 w 22593"/>
              <a:gd name="connsiteY3" fmla="*/ 209 h 19969"/>
              <a:gd name="connsiteX4" fmla="*/ 22556 w 22593"/>
              <a:gd name="connsiteY4" fmla="*/ 9249 h 19969"/>
              <a:gd name="connsiteX5" fmla="*/ 18612 w 22593"/>
              <a:gd name="connsiteY5" fmla="*/ 19969 h 19969"/>
              <a:gd name="connsiteX6" fmla="*/ 3962 w 22593"/>
              <a:gd name="connsiteY6" fmla="*/ 19969 h 19969"/>
              <a:gd name="connsiteX7" fmla="*/ 487 w 22593"/>
              <a:gd name="connsiteY7" fmla="*/ 9169 h 19969"/>
              <a:gd name="connsiteX8" fmla="*/ 325 w 22593"/>
              <a:gd name="connsiteY8" fmla="*/ 1169 h 19969"/>
              <a:gd name="connsiteX9" fmla="*/ 4647 w 22593"/>
              <a:gd name="connsiteY9" fmla="*/ 4449 h 19969"/>
              <a:gd name="connsiteX0" fmla="*/ 4647 w 22593"/>
              <a:gd name="connsiteY0" fmla="*/ 4258 h 19778"/>
              <a:gd name="connsiteX1" fmla="*/ 11503 w 22593"/>
              <a:gd name="connsiteY1" fmla="*/ 338 h 19778"/>
              <a:gd name="connsiteX2" fmla="*/ 15398 w 22593"/>
              <a:gd name="connsiteY2" fmla="*/ 4418 h 19778"/>
              <a:gd name="connsiteX3" fmla="*/ 19657 w 22593"/>
              <a:gd name="connsiteY3" fmla="*/ 18 h 19778"/>
              <a:gd name="connsiteX4" fmla="*/ 22556 w 22593"/>
              <a:gd name="connsiteY4" fmla="*/ 9058 h 19778"/>
              <a:gd name="connsiteX5" fmla="*/ 18612 w 22593"/>
              <a:gd name="connsiteY5" fmla="*/ 19778 h 19778"/>
              <a:gd name="connsiteX6" fmla="*/ 3962 w 22593"/>
              <a:gd name="connsiteY6" fmla="*/ 19778 h 19778"/>
              <a:gd name="connsiteX7" fmla="*/ 487 w 22593"/>
              <a:gd name="connsiteY7" fmla="*/ 8978 h 19778"/>
              <a:gd name="connsiteX8" fmla="*/ 325 w 22593"/>
              <a:gd name="connsiteY8" fmla="*/ 978 h 19778"/>
              <a:gd name="connsiteX9" fmla="*/ 4647 w 22593"/>
              <a:gd name="connsiteY9" fmla="*/ 4258 h 19778"/>
              <a:gd name="connsiteX0" fmla="*/ 4647 w 22690"/>
              <a:gd name="connsiteY0" fmla="*/ 4258 h 19778"/>
              <a:gd name="connsiteX1" fmla="*/ 11503 w 22690"/>
              <a:gd name="connsiteY1" fmla="*/ 338 h 19778"/>
              <a:gd name="connsiteX2" fmla="*/ 15398 w 22690"/>
              <a:gd name="connsiteY2" fmla="*/ 4418 h 19778"/>
              <a:gd name="connsiteX3" fmla="*/ 20228 w 22690"/>
              <a:gd name="connsiteY3" fmla="*/ 18 h 19778"/>
              <a:gd name="connsiteX4" fmla="*/ 22556 w 22690"/>
              <a:gd name="connsiteY4" fmla="*/ 9058 h 19778"/>
              <a:gd name="connsiteX5" fmla="*/ 18612 w 22690"/>
              <a:gd name="connsiteY5" fmla="*/ 19778 h 19778"/>
              <a:gd name="connsiteX6" fmla="*/ 3962 w 22690"/>
              <a:gd name="connsiteY6" fmla="*/ 19778 h 19778"/>
              <a:gd name="connsiteX7" fmla="*/ 487 w 22690"/>
              <a:gd name="connsiteY7" fmla="*/ 8978 h 19778"/>
              <a:gd name="connsiteX8" fmla="*/ 325 w 22690"/>
              <a:gd name="connsiteY8" fmla="*/ 978 h 19778"/>
              <a:gd name="connsiteX9" fmla="*/ 4647 w 22690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534 h 20054"/>
              <a:gd name="connsiteX1" fmla="*/ 10992 w 22824"/>
              <a:gd name="connsiteY1" fmla="*/ 324 h 20054"/>
              <a:gd name="connsiteX2" fmla="*/ 15398 w 22824"/>
              <a:gd name="connsiteY2" fmla="*/ 4694 h 20054"/>
              <a:gd name="connsiteX3" fmla="*/ 20656 w 22824"/>
              <a:gd name="connsiteY3" fmla="*/ 294 h 20054"/>
              <a:gd name="connsiteX4" fmla="*/ 22556 w 22824"/>
              <a:gd name="connsiteY4" fmla="*/ 9334 h 20054"/>
              <a:gd name="connsiteX5" fmla="*/ 18612 w 22824"/>
              <a:gd name="connsiteY5" fmla="*/ 20054 h 20054"/>
              <a:gd name="connsiteX6" fmla="*/ 3962 w 22824"/>
              <a:gd name="connsiteY6" fmla="*/ 20054 h 20054"/>
              <a:gd name="connsiteX7" fmla="*/ 487 w 22824"/>
              <a:gd name="connsiteY7" fmla="*/ 9254 h 20054"/>
              <a:gd name="connsiteX8" fmla="*/ 325 w 22824"/>
              <a:gd name="connsiteY8" fmla="*/ 1254 h 20054"/>
              <a:gd name="connsiteX9" fmla="*/ 4647 w 22824"/>
              <a:gd name="connsiteY9" fmla="*/ 4534 h 20054"/>
              <a:gd name="connsiteX0" fmla="*/ 4647 w 22824"/>
              <a:gd name="connsiteY0" fmla="*/ 4534 h 20054"/>
              <a:gd name="connsiteX1" fmla="*/ 10992 w 22824"/>
              <a:gd name="connsiteY1" fmla="*/ 324 h 20054"/>
              <a:gd name="connsiteX2" fmla="*/ 15398 w 22824"/>
              <a:gd name="connsiteY2" fmla="*/ 4694 h 20054"/>
              <a:gd name="connsiteX3" fmla="*/ 20656 w 22824"/>
              <a:gd name="connsiteY3" fmla="*/ 294 h 20054"/>
              <a:gd name="connsiteX4" fmla="*/ 22556 w 22824"/>
              <a:gd name="connsiteY4" fmla="*/ 9334 h 20054"/>
              <a:gd name="connsiteX5" fmla="*/ 18612 w 22824"/>
              <a:gd name="connsiteY5" fmla="*/ 20054 h 20054"/>
              <a:gd name="connsiteX6" fmla="*/ 3962 w 22824"/>
              <a:gd name="connsiteY6" fmla="*/ 20054 h 20054"/>
              <a:gd name="connsiteX7" fmla="*/ 487 w 22824"/>
              <a:gd name="connsiteY7" fmla="*/ 9254 h 20054"/>
              <a:gd name="connsiteX8" fmla="*/ 325 w 22824"/>
              <a:gd name="connsiteY8" fmla="*/ 1254 h 20054"/>
              <a:gd name="connsiteX9" fmla="*/ 4647 w 22824"/>
              <a:gd name="connsiteY9" fmla="*/ 4534 h 20054"/>
              <a:gd name="connsiteX0" fmla="*/ 4647 w 22824"/>
              <a:gd name="connsiteY0" fmla="*/ 4534 h 20054"/>
              <a:gd name="connsiteX1" fmla="*/ 10992 w 22824"/>
              <a:gd name="connsiteY1" fmla="*/ 324 h 20054"/>
              <a:gd name="connsiteX2" fmla="*/ 15398 w 22824"/>
              <a:gd name="connsiteY2" fmla="*/ 4694 h 20054"/>
              <a:gd name="connsiteX3" fmla="*/ 20656 w 22824"/>
              <a:gd name="connsiteY3" fmla="*/ 294 h 20054"/>
              <a:gd name="connsiteX4" fmla="*/ 22556 w 22824"/>
              <a:gd name="connsiteY4" fmla="*/ 9334 h 20054"/>
              <a:gd name="connsiteX5" fmla="*/ 18612 w 22824"/>
              <a:gd name="connsiteY5" fmla="*/ 20054 h 20054"/>
              <a:gd name="connsiteX6" fmla="*/ 3962 w 22824"/>
              <a:gd name="connsiteY6" fmla="*/ 20054 h 20054"/>
              <a:gd name="connsiteX7" fmla="*/ 487 w 22824"/>
              <a:gd name="connsiteY7" fmla="*/ 9254 h 20054"/>
              <a:gd name="connsiteX8" fmla="*/ 325 w 22824"/>
              <a:gd name="connsiteY8" fmla="*/ 1254 h 20054"/>
              <a:gd name="connsiteX9" fmla="*/ 4647 w 22824"/>
              <a:gd name="connsiteY9" fmla="*/ 4534 h 20054"/>
              <a:gd name="connsiteX0" fmla="*/ 4647 w 22824"/>
              <a:gd name="connsiteY0" fmla="*/ 5005 h 20525"/>
              <a:gd name="connsiteX1" fmla="*/ 10988 w 22824"/>
              <a:gd name="connsiteY1" fmla="*/ 304 h 20525"/>
              <a:gd name="connsiteX2" fmla="*/ 15398 w 22824"/>
              <a:gd name="connsiteY2" fmla="*/ 5165 h 20525"/>
              <a:gd name="connsiteX3" fmla="*/ 20656 w 22824"/>
              <a:gd name="connsiteY3" fmla="*/ 765 h 20525"/>
              <a:gd name="connsiteX4" fmla="*/ 22556 w 22824"/>
              <a:gd name="connsiteY4" fmla="*/ 9805 h 20525"/>
              <a:gd name="connsiteX5" fmla="*/ 18612 w 22824"/>
              <a:gd name="connsiteY5" fmla="*/ 20525 h 20525"/>
              <a:gd name="connsiteX6" fmla="*/ 3962 w 22824"/>
              <a:gd name="connsiteY6" fmla="*/ 20525 h 20525"/>
              <a:gd name="connsiteX7" fmla="*/ 487 w 22824"/>
              <a:gd name="connsiteY7" fmla="*/ 9725 h 20525"/>
              <a:gd name="connsiteX8" fmla="*/ 325 w 22824"/>
              <a:gd name="connsiteY8" fmla="*/ 1725 h 20525"/>
              <a:gd name="connsiteX9" fmla="*/ 4647 w 22824"/>
              <a:gd name="connsiteY9" fmla="*/ 5005 h 20525"/>
              <a:gd name="connsiteX0" fmla="*/ 4647 w 22824"/>
              <a:gd name="connsiteY0" fmla="*/ 6751 h 22271"/>
              <a:gd name="connsiteX1" fmla="*/ 7995 w 22824"/>
              <a:gd name="connsiteY1" fmla="*/ 249 h 22271"/>
              <a:gd name="connsiteX2" fmla="*/ 15398 w 22824"/>
              <a:gd name="connsiteY2" fmla="*/ 6911 h 22271"/>
              <a:gd name="connsiteX3" fmla="*/ 20656 w 22824"/>
              <a:gd name="connsiteY3" fmla="*/ 2511 h 22271"/>
              <a:gd name="connsiteX4" fmla="*/ 22556 w 22824"/>
              <a:gd name="connsiteY4" fmla="*/ 11551 h 22271"/>
              <a:gd name="connsiteX5" fmla="*/ 18612 w 22824"/>
              <a:gd name="connsiteY5" fmla="*/ 22271 h 22271"/>
              <a:gd name="connsiteX6" fmla="*/ 3962 w 22824"/>
              <a:gd name="connsiteY6" fmla="*/ 22271 h 22271"/>
              <a:gd name="connsiteX7" fmla="*/ 487 w 22824"/>
              <a:gd name="connsiteY7" fmla="*/ 11471 h 22271"/>
              <a:gd name="connsiteX8" fmla="*/ 325 w 22824"/>
              <a:gd name="connsiteY8" fmla="*/ 3471 h 22271"/>
              <a:gd name="connsiteX9" fmla="*/ 4647 w 22824"/>
              <a:gd name="connsiteY9" fmla="*/ 6751 h 22271"/>
              <a:gd name="connsiteX0" fmla="*/ 4250 w 22885"/>
              <a:gd name="connsiteY0" fmla="*/ 6402 h 22280"/>
              <a:gd name="connsiteX1" fmla="*/ 8056 w 22885"/>
              <a:gd name="connsiteY1" fmla="*/ 258 h 22280"/>
              <a:gd name="connsiteX2" fmla="*/ 15459 w 22885"/>
              <a:gd name="connsiteY2" fmla="*/ 6920 h 22280"/>
              <a:gd name="connsiteX3" fmla="*/ 20717 w 22885"/>
              <a:gd name="connsiteY3" fmla="*/ 2520 h 22280"/>
              <a:gd name="connsiteX4" fmla="*/ 22617 w 22885"/>
              <a:gd name="connsiteY4" fmla="*/ 11560 h 22280"/>
              <a:gd name="connsiteX5" fmla="*/ 18673 w 22885"/>
              <a:gd name="connsiteY5" fmla="*/ 22280 h 22280"/>
              <a:gd name="connsiteX6" fmla="*/ 4023 w 22885"/>
              <a:gd name="connsiteY6" fmla="*/ 22280 h 22280"/>
              <a:gd name="connsiteX7" fmla="*/ 548 w 22885"/>
              <a:gd name="connsiteY7" fmla="*/ 11480 h 22280"/>
              <a:gd name="connsiteX8" fmla="*/ 386 w 22885"/>
              <a:gd name="connsiteY8" fmla="*/ 3480 h 22280"/>
              <a:gd name="connsiteX9" fmla="*/ 4250 w 22885"/>
              <a:gd name="connsiteY9" fmla="*/ 6402 h 22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885" h="22280">
                <a:moveTo>
                  <a:pt x="4250" y="6402"/>
                </a:moveTo>
                <a:cubicBezTo>
                  <a:pt x="6691" y="6775"/>
                  <a:pt x="4244" y="-1555"/>
                  <a:pt x="8056" y="258"/>
                </a:cubicBezTo>
                <a:cubicBezTo>
                  <a:pt x="10301" y="1989"/>
                  <a:pt x="13349" y="6543"/>
                  <a:pt x="15459" y="6920"/>
                </a:cubicBezTo>
                <a:cubicBezTo>
                  <a:pt x="17569" y="7297"/>
                  <a:pt x="19125" y="2296"/>
                  <a:pt x="20717" y="2520"/>
                </a:cubicBezTo>
                <a:cubicBezTo>
                  <a:pt x="23444" y="5311"/>
                  <a:pt x="22958" y="8267"/>
                  <a:pt x="22617" y="11560"/>
                </a:cubicBezTo>
                <a:cubicBezTo>
                  <a:pt x="22276" y="14853"/>
                  <a:pt x="20592" y="22280"/>
                  <a:pt x="18673" y="22280"/>
                </a:cubicBezTo>
                <a:lnTo>
                  <a:pt x="4023" y="22280"/>
                </a:lnTo>
                <a:cubicBezTo>
                  <a:pt x="2104" y="22280"/>
                  <a:pt x="1154" y="14613"/>
                  <a:pt x="548" y="11480"/>
                </a:cubicBezTo>
                <a:cubicBezTo>
                  <a:pt x="-58" y="8347"/>
                  <a:pt x="-231" y="4326"/>
                  <a:pt x="386" y="3480"/>
                </a:cubicBezTo>
                <a:cubicBezTo>
                  <a:pt x="1003" y="2634"/>
                  <a:pt x="2630" y="5855"/>
                  <a:pt x="4250" y="6402"/>
                </a:cubicBezTo>
                <a:close/>
              </a:path>
            </a:pathLst>
          </a:custGeom>
          <a:solidFill>
            <a:srgbClr val="A993F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0" name="Прямоугольник: скругленные углы 79">
            <a:extLst>
              <a:ext uri="{FF2B5EF4-FFF2-40B4-BE49-F238E27FC236}">
                <a16:creationId xmlns:a16="http://schemas.microsoft.com/office/drawing/2014/main" id="{D6D75E5D-12A6-C3A3-00E8-5B7AEF77DF88}"/>
              </a:ext>
            </a:extLst>
          </p:cNvPr>
          <p:cNvSpPr/>
          <p:nvPr/>
        </p:nvSpPr>
        <p:spPr>
          <a:xfrm>
            <a:off x="8064244" y="323247"/>
            <a:ext cx="1640048" cy="331973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Jost" pitchFamily="2" charset="-52"/>
                <a:ea typeface="Jost" pitchFamily="2" charset="-52"/>
              </a:rPr>
              <a:t>Виды дисграфии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3ABEA0-FE53-6143-1411-F159182945A2}"/>
              </a:ext>
            </a:extLst>
          </p:cNvPr>
          <p:cNvSpPr txBox="1"/>
          <p:nvPr/>
        </p:nvSpPr>
        <p:spPr>
          <a:xfrm>
            <a:off x="494166" y="948081"/>
            <a:ext cx="7016097" cy="4770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3100">
                <a:latin typeface="Jost Black" pitchFamily="2" charset="-52"/>
                <a:ea typeface="Jost Black" pitchFamily="2" charset="-52"/>
              </a:defRPr>
            </a:lvl1pPr>
          </a:lstStyle>
          <a:p>
            <a:r>
              <a:rPr lang="ru-RU" dirty="0"/>
              <a:t>Выделяют пять</a:t>
            </a:r>
            <a:r>
              <a:rPr lang="ru-RU" dirty="0">
                <a:solidFill>
                  <a:srgbClr val="DE5067"/>
                </a:solidFill>
              </a:rPr>
              <a:t> видов </a:t>
            </a:r>
            <a:r>
              <a:rPr lang="ru-RU" dirty="0"/>
              <a:t>дисграфии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51E8EC-4326-4B80-6E26-D4F0F21F0425}"/>
              </a:ext>
            </a:extLst>
          </p:cNvPr>
          <p:cNvSpPr txBox="1"/>
          <p:nvPr/>
        </p:nvSpPr>
        <p:spPr>
          <a:xfrm>
            <a:off x="961352" y="1720535"/>
            <a:ext cx="4843073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400">
                <a:latin typeface="Jost SemiBold" pitchFamily="2" charset="-52"/>
                <a:ea typeface="Jost SemiBold" pitchFamily="2" charset="-52"/>
              </a:defRPr>
            </a:lvl1pPr>
          </a:lstStyle>
          <a:p>
            <a:r>
              <a:rPr lang="ru-RU" sz="2000" dirty="0" err="1"/>
              <a:t>Артикуляторно</a:t>
            </a:r>
            <a:r>
              <a:rPr lang="ru-RU" sz="2000" dirty="0"/>
              <a:t>-акустическая дисграфия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288D48-E779-A890-F1B4-03C76BC012F3}"/>
              </a:ext>
            </a:extLst>
          </p:cNvPr>
          <p:cNvSpPr txBox="1"/>
          <p:nvPr/>
        </p:nvSpPr>
        <p:spPr>
          <a:xfrm>
            <a:off x="961352" y="2117319"/>
            <a:ext cx="5404593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sz="1600" dirty="0"/>
              <a:t>Связана с нарушением артикуляции, фонетического</a:t>
            </a:r>
          </a:p>
          <a:p>
            <a:r>
              <a:rPr lang="ru-RU" sz="1600" dirty="0"/>
              <a:t>восприятия. На письме это выглядит как замена букв,</a:t>
            </a:r>
          </a:p>
          <a:p>
            <a:r>
              <a:rPr lang="ru-RU" sz="1600" dirty="0"/>
              <a:t>смешение и пропуски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8EE0067E-3CAD-BD92-CB2C-F9F8531B6A2A}"/>
              </a:ext>
            </a:extLst>
          </p:cNvPr>
          <p:cNvSpPr txBox="1"/>
          <p:nvPr/>
        </p:nvSpPr>
        <p:spPr>
          <a:xfrm>
            <a:off x="961353" y="3121476"/>
            <a:ext cx="3347730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400">
                <a:latin typeface="Jost SemiBold" pitchFamily="2" charset="-52"/>
                <a:ea typeface="Jost SemiBold" pitchFamily="2" charset="-52"/>
              </a:defRPr>
            </a:lvl1pPr>
          </a:lstStyle>
          <a:p>
            <a:r>
              <a:rPr lang="ru-RU" sz="2000" dirty="0"/>
              <a:t>Акустическая дисграфия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0955F4E-8CE0-0DD3-BB69-FB7BFFD20EC4}"/>
              </a:ext>
            </a:extLst>
          </p:cNvPr>
          <p:cNvSpPr txBox="1"/>
          <p:nvPr/>
        </p:nvSpPr>
        <p:spPr>
          <a:xfrm>
            <a:off x="961352" y="3509468"/>
            <a:ext cx="5022193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sz="1600" dirty="0"/>
              <a:t>Связана с нарушением фонемного распознавания.</a:t>
            </a:r>
            <a:endParaRPr lang="en-US" sz="1600" dirty="0"/>
          </a:p>
          <a:p>
            <a:r>
              <a:rPr lang="ru-RU" sz="1600" dirty="0"/>
              <a:t>На письме ребёнок заменяет буквы, соответствующие фонетически близким звукам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450E0F3-FEA6-E959-E4EC-C319FAA10EEE}"/>
              </a:ext>
            </a:extLst>
          </p:cNvPr>
          <p:cNvSpPr txBox="1"/>
          <p:nvPr/>
        </p:nvSpPr>
        <p:spPr>
          <a:xfrm>
            <a:off x="1008509" y="4578980"/>
            <a:ext cx="4326360" cy="6172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400">
                <a:latin typeface="Jost SemiBold" pitchFamily="2" charset="-52"/>
                <a:ea typeface="Jost SemiBold" pitchFamily="2" charset="-52"/>
              </a:defRPr>
            </a:lvl1pPr>
          </a:lstStyle>
          <a:p>
            <a:r>
              <a:rPr lang="ru-RU" sz="2000" dirty="0"/>
              <a:t>Дисграфия на почве нарушения</a:t>
            </a:r>
            <a:endParaRPr lang="en-US" sz="2000" dirty="0"/>
          </a:p>
          <a:p>
            <a:r>
              <a:rPr lang="ru-RU" sz="2000" dirty="0"/>
              <a:t>языкового анализа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609E1DF-763C-12F3-2672-6F40EB439B6B}"/>
              </a:ext>
            </a:extLst>
          </p:cNvPr>
          <p:cNvSpPr txBox="1"/>
          <p:nvPr/>
        </p:nvSpPr>
        <p:spPr>
          <a:xfrm>
            <a:off x="982245" y="5272120"/>
            <a:ext cx="5475528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sz="1600" dirty="0"/>
              <a:t>На письме искажается структура предложения и слова, предлоги пишутся слитно, приставки отдельно,</a:t>
            </a:r>
          </a:p>
          <a:p>
            <a:r>
              <a:rPr lang="ru-RU" sz="1600" dirty="0"/>
              <a:t>слова разрываются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89A0E999-0F3C-52B9-09F5-AC36063B5D0B}"/>
              </a:ext>
            </a:extLst>
          </p:cNvPr>
          <p:cNvSpPr txBox="1"/>
          <p:nvPr/>
        </p:nvSpPr>
        <p:spPr>
          <a:xfrm>
            <a:off x="6387576" y="400926"/>
            <a:ext cx="94272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Дисграфия</a:t>
            </a:r>
            <a:endParaRPr lang="ru-RU" sz="1400" dirty="0"/>
          </a:p>
        </p:txBody>
      </p:sp>
      <p:sp>
        <p:nvSpPr>
          <p:cNvPr id="88" name="Прямоугольник: скругленные углы 87">
            <a:extLst>
              <a:ext uri="{FF2B5EF4-FFF2-40B4-BE49-F238E27FC236}">
                <a16:creationId xmlns:a16="http://schemas.microsoft.com/office/drawing/2014/main" id="{6917BD6E-AA51-EE55-51A4-4EB07CB92FFF}"/>
              </a:ext>
            </a:extLst>
          </p:cNvPr>
          <p:cNvSpPr/>
          <p:nvPr/>
        </p:nvSpPr>
        <p:spPr>
          <a:xfrm>
            <a:off x="534135" y="1779498"/>
            <a:ext cx="184099" cy="18985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DE506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9" name="Прямоугольник: скругленные углы 88">
            <a:extLst>
              <a:ext uri="{FF2B5EF4-FFF2-40B4-BE49-F238E27FC236}">
                <a16:creationId xmlns:a16="http://schemas.microsoft.com/office/drawing/2014/main" id="{CC1C7646-EBE6-6F38-8F95-E036231A6EEA}"/>
              </a:ext>
            </a:extLst>
          </p:cNvPr>
          <p:cNvSpPr/>
          <p:nvPr/>
        </p:nvSpPr>
        <p:spPr>
          <a:xfrm>
            <a:off x="534135" y="3177425"/>
            <a:ext cx="184099" cy="18985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5F33E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0" name="Прямоугольник: скругленные углы 89">
            <a:extLst>
              <a:ext uri="{FF2B5EF4-FFF2-40B4-BE49-F238E27FC236}">
                <a16:creationId xmlns:a16="http://schemas.microsoft.com/office/drawing/2014/main" id="{B7166F3E-4FEA-2103-4883-2D1E6686756A}"/>
              </a:ext>
            </a:extLst>
          </p:cNvPr>
          <p:cNvSpPr/>
          <p:nvPr/>
        </p:nvSpPr>
        <p:spPr>
          <a:xfrm>
            <a:off x="534135" y="4657642"/>
            <a:ext cx="184099" cy="189851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E2830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18" name="Группа 117">
            <a:extLst>
              <a:ext uri="{FF2B5EF4-FFF2-40B4-BE49-F238E27FC236}">
                <a16:creationId xmlns:a16="http://schemas.microsoft.com/office/drawing/2014/main" id="{FAED672A-A551-B8A9-A1D5-8F529A975209}"/>
              </a:ext>
            </a:extLst>
          </p:cNvPr>
          <p:cNvGrpSpPr/>
          <p:nvPr/>
        </p:nvGrpSpPr>
        <p:grpSpPr>
          <a:xfrm>
            <a:off x="6406430" y="1720535"/>
            <a:ext cx="6010028" cy="1135448"/>
            <a:chOff x="6406430" y="1720535"/>
            <a:chExt cx="6010028" cy="1135448"/>
          </a:xfrm>
        </p:grpSpPr>
        <p:grpSp>
          <p:nvGrpSpPr>
            <p:cNvPr id="117" name="Группа 116">
              <a:extLst>
                <a:ext uri="{FF2B5EF4-FFF2-40B4-BE49-F238E27FC236}">
                  <a16:creationId xmlns:a16="http://schemas.microsoft.com/office/drawing/2014/main" id="{12EB10BD-8172-B4EE-2785-2966697805C6}"/>
                </a:ext>
              </a:extLst>
            </p:cNvPr>
            <p:cNvGrpSpPr/>
            <p:nvPr/>
          </p:nvGrpSpPr>
          <p:grpSpPr>
            <a:xfrm>
              <a:off x="6815502" y="1720535"/>
              <a:ext cx="5600956" cy="1135448"/>
              <a:chOff x="6815502" y="1720535"/>
              <a:chExt cx="5600956" cy="1135448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7B7821B-2F99-3628-CE0C-4BC86F9D2226}"/>
                  </a:ext>
                </a:extLst>
              </p:cNvPr>
              <p:cNvSpPr txBox="1"/>
              <p:nvPr/>
            </p:nvSpPr>
            <p:spPr>
              <a:xfrm>
                <a:off x="6815503" y="1720535"/>
                <a:ext cx="357974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>
                <a:defPPr>
                  <a:defRPr lang="ru-RU"/>
                </a:defPPr>
                <a:lvl1pPr>
                  <a:defRPr sz="2400">
                    <a:latin typeface="Jost SemiBold" pitchFamily="2" charset="-52"/>
                    <a:ea typeface="Jost SemiBold" pitchFamily="2" charset="-52"/>
                  </a:defRPr>
                </a:lvl1pPr>
              </a:lstStyle>
              <a:p>
                <a:r>
                  <a:rPr lang="ru-RU" sz="2000" dirty="0" err="1"/>
                  <a:t>Аграмматическая</a:t>
                </a:r>
                <a:r>
                  <a:rPr lang="ru-RU" sz="2000" dirty="0"/>
                  <a:t> дисграфия</a:t>
                </a:r>
              </a:p>
            </p:txBody>
          </p:sp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C61F72B-A886-8F23-7CD8-EF68B1DAAEC3}"/>
                  </a:ext>
                </a:extLst>
              </p:cNvPr>
              <p:cNvSpPr txBox="1"/>
              <p:nvPr/>
            </p:nvSpPr>
            <p:spPr>
              <a:xfrm>
                <a:off x="6815502" y="2117319"/>
                <a:ext cx="5600956" cy="73866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>
                <a:defPPr>
                  <a:defRPr lang="ru-RU"/>
                </a:defPPr>
                <a:lvl1pPr>
                  <a:defRPr sz="2000">
                    <a:latin typeface="Jost" pitchFamily="2" charset="-52"/>
                    <a:ea typeface="Jost" pitchFamily="2" charset="-52"/>
                  </a:defRPr>
                </a:lvl1pPr>
              </a:lstStyle>
              <a:p>
                <a:r>
                  <a:rPr lang="ru-RU" sz="1600" dirty="0"/>
                  <a:t>Искажаются предложения, слова, у детей возникают трудности в образовании множественного</a:t>
                </a:r>
              </a:p>
              <a:p>
                <a:r>
                  <a:rPr lang="ru-RU" sz="1600" dirty="0"/>
                  <a:t>числа существительных</a:t>
                </a:r>
              </a:p>
            </p:txBody>
          </p:sp>
        </p:grpSp>
        <p:sp>
          <p:nvSpPr>
            <p:cNvPr id="91" name="Прямоугольник: скругленные углы 90">
              <a:extLst>
                <a:ext uri="{FF2B5EF4-FFF2-40B4-BE49-F238E27FC236}">
                  <a16:creationId xmlns:a16="http://schemas.microsoft.com/office/drawing/2014/main" id="{0D325DA4-56D0-2317-C080-48788BB6500E}"/>
                </a:ext>
              </a:extLst>
            </p:cNvPr>
            <p:cNvSpPr/>
            <p:nvPr/>
          </p:nvSpPr>
          <p:spPr>
            <a:xfrm>
              <a:off x="6406430" y="1789202"/>
              <a:ext cx="184099" cy="189851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19" name="Группа 118">
            <a:extLst>
              <a:ext uri="{FF2B5EF4-FFF2-40B4-BE49-F238E27FC236}">
                <a16:creationId xmlns:a16="http://schemas.microsoft.com/office/drawing/2014/main" id="{0E1C4AAE-E588-A83B-F054-1CA3A3B1E56D}"/>
              </a:ext>
            </a:extLst>
          </p:cNvPr>
          <p:cNvGrpSpPr/>
          <p:nvPr/>
        </p:nvGrpSpPr>
        <p:grpSpPr>
          <a:xfrm>
            <a:off x="6398022" y="3111668"/>
            <a:ext cx="6007991" cy="1135448"/>
            <a:chOff x="6387576" y="3113009"/>
            <a:chExt cx="6007991" cy="113544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9849FAA-A9D1-A8DC-36BA-1BCBE102745F}"/>
                </a:ext>
              </a:extLst>
            </p:cNvPr>
            <p:cNvSpPr txBox="1"/>
            <p:nvPr/>
          </p:nvSpPr>
          <p:spPr>
            <a:xfrm>
              <a:off x="6815503" y="3113009"/>
              <a:ext cx="289972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ru-RU"/>
              </a:defPPr>
              <a:lvl1pPr>
                <a:defRPr sz="2400">
                  <a:latin typeface="Jost SemiBold" pitchFamily="2" charset="-52"/>
                  <a:ea typeface="Jost SemiBold" pitchFamily="2" charset="-52"/>
                </a:defRPr>
              </a:lvl1pPr>
            </a:lstStyle>
            <a:p>
              <a:r>
                <a:rPr lang="ru-RU" sz="2000" dirty="0"/>
                <a:t>Оптическая дисграфия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BDC116F-44CB-7178-E60C-5D974F371A29}"/>
                </a:ext>
              </a:extLst>
            </p:cNvPr>
            <p:cNvSpPr txBox="1"/>
            <p:nvPr/>
          </p:nvSpPr>
          <p:spPr>
            <a:xfrm>
              <a:off x="6815502" y="3509793"/>
              <a:ext cx="5580065" cy="73866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20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1600" dirty="0"/>
                <a:t>Связана с недоразвитием зрительного гнозиса,</a:t>
              </a:r>
            </a:p>
            <a:p>
              <a:r>
                <a:rPr lang="ru-RU" sz="1600" dirty="0"/>
                <a:t>анализа и синтеза, пространственных представлений.</a:t>
              </a:r>
            </a:p>
            <a:p>
              <a:r>
                <a:rPr lang="ru-RU" sz="1600" dirty="0"/>
                <a:t>Проявляется в заменах и искажениях букв на письме </a:t>
              </a:r>
            </a:p>
          </p:txBody>
        </p:sp>
        <p:sp>
          <p:nvSpPr>
            <p:cNvPr id="92" name="Прямоугольник: скругленные углы 91">
              <a:extLst>
                <a:ext uri="{FF2B5EF4-FFF2-40B4-BE49-F238E27FC236}">
                  <a16:creationId xmlns:a16="http://schemas.microsoft.com/office/drawing/2014/main" id="{811B57D7-2AC6-9FD4-C020-53A30B589DC1}"/>
                </a:ext>
              </a:extLst>
            </p:cNvPr>
            <p:cNvSpPr/>
            <p:nvPr/>
          </p:nvSpPr>
          <p:spPr>
            <a:xfrm>
              <a:off x="6387576" y="3171972"/>
              <a:ext cx="184099" cy="189851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108" name="Группа 107">
            <a:extLst>
              <a:ext uri="{FF2B5EF4-FFF2-40B4-BE49-F238E27FC236}">
                <a16:creationId xmlns:a16="http://schemas.microsoft.com/office/drawing/2014/main" id="{85732292-F00C-E8BF-EA4B-0A461FE05F7F}"/>
              </a:ext>
            </a:extLst>
          </p:cNvPr>
          <p:cNvGrpSpPr/>
          <p:nvPr/>
        </p:nvGrpSpPr>
        <p:grpSpPr>
          <a:xfrm>
            <a:off x="-162524" y="6115459"/>
            <a:ext cx="2044545" cy="2044545"/>
            <a:chOff x="5643830" y="4173483"/>
            <a:chExt cx="574432" cy="574432"/>
          </a:xfrm>
        </p:grpSpPr>
        <p:sp>
          <p:nvSpPr>
            <p:cNvPr id="109" name="Овал 108">
              <a:extLst>
                <a:ext uri="{FF2B5EF4-FFF2-40B4-BE49-F238E27FC236}">
                  <a16:creationId xmlns:a16="http://schemas.microsoft.com/office/drawing/2014/main" id="{BE12B6A6-E037-861B-2DC9-B6A9F8F290F8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10" name="Овал 109">
              <a:extLst>
                <a:ext uri="{FF2B5EF4-FFF2-40B4-BE49-F238E27FC236}">
                  <a16:creationId xmlns:a16="http://schemas.microsoft.com/office/drawing/2014/main" id="{06957C87-6045-E88E-27DD-E5A30F4D54D2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1" name="Группа 110">
            <a:extLst>
              <a:ext uri="{FF2B5EF4-FFF2-40B4-BE49-F238E27FC236}">
                <a16:creationId xmlns:a16="http://schemas.microsoft.com/office/drawing/2014/main" id="{D94E4400-E3AD-85DA-87CD-B953C280D79E}"/>
              </a:ext>
            </a:extLst>
          </p:cNvPr>
          <p:cNvGrpSpPr/>
          <p:nvPr/>
        </p:nvGrpSpPr>
        <p:grpSpPr>
          <a:xfrm>
            <a:off x="4629418" y="6158927"/>
            <a:ext cx="616762" cy="616762"/>
            <a:chOff x="5643827" y="4173481"/>
            <a:chExt cx="574432" cy="574432"/>
          </a:xfrm>
        </p:grpSpPr>
        <p:sp>
          <p:nvSpPr>
            <p:cNvPr id="112" name="Овал 111">
              <a:extLst>
                <a:ext uri="{FF2B5EF4-FFF2-40B4-BE49-F238E27FC236}">
                  <a16:creationId xmlns:a16="http://schemas.microsoft.com/office/drawing/2014/main" id="{538ED811-59EE-589A-E5B1-75A46BF2DA4D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3" name="Овал 112">
              <a:extLst>
                <a:ext uri="{FF2B5EF4-FFF2-40B4-BE49-F238E27FC236}">
                  <a16:creationId xmlns:a16="http://schemas.microsoft.com/office/drawing/2014/main" id="{A7665FE9-8106-5287-4783-EF8CD5BA70E4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23" name="Прямоугольник: скругленные углы 122">
            <a:extLst>
              <a:ext uri="{FF2B5EF4-FFF2-40B4-BE49-F238E27FC236}">
                <a16:creationId xmlns:a16="http://schemas.microsoft.com/office/drawing/2014/main" id="{F9B28854-7850-1EDD-B620-EB76AF72EE60}"/>
              </a:ext>
            </a:extLst>
          </p:cNvPr>
          <p:cNvSpPr/>
          <p:nvPr/>
        </p:nvSpPr>
        <p:spPr>
          <a:xfrm>
            <a:off x="6636507" y="4657642"/>
            <a:ext cx="5021358" cy="1292677"/>
          </a:xfrm>
          <a:prstGeom prst="roundRect">
            <a:avLst>
              <a:gd name="adj" fmla="val 17611"/>
            </a:avLst>
          </a:prstGeom>
          <a:solidFill>
            <a:schemeClr val="bg1"/>
          </a:solidFill>
          <a:ln w="38100">
            <a:solidFill>
              <a:srgbClr val="E670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>
                <a:solidFill>
                  <a:schemeClr val="tx1"/>
                </a:solidFill>
                <a:latin typeface="Jost SemiBold" pitchFamily="2" charset="-52"/>
                <a:ea typeface="Jost SemiBold" pitchFamily="2" charset="-52"/>
              </a:rPr>
              <a:t>Далее особое внимание уделим видам акустической, </a:t>
            </a:r>
            <a:r>
              <a:rPr lang="ru-RU" sz="2000" dirty="0" err="1">
                <a:solidFill>
                  <a:schemeClr val="tx1"/>
                </a:solidFill>
                <a:latin typeface="Jost SemiBold" pitchFamily="2" charset="-52"/>
                <a:ea typeface="Jost SemiBold" pitchFamily="2" charset="-52"/>
              </a:rPr>
              <a:t>аграмматической</a:t>
            </a:r>
            <a:endParaRPr lang="ru-RU" sz="2000" dirty="0">
              <a:solidFill>
                <a:schemeClr val="tx1"/>
              </a:solidFill>
              <a:latin typeface="Jost SemiBold" pitchFamily="2" charset="-52"/>
              <a:ea typeface="Jost SemiBold" pitchFamily="2" charset="-52"/>
            </a:endParaRPr>
          </a:p>
          <a:p>
            <a:r>
              <a:rPr lang="ru-RU" sz="2000" dirty="0">
                <a:solidFill>
                  <a:schemeClr val="tx1"/>
                </a:solidFill>
                <a:latin typeface="Jost SemiBold" pitchFamily="2" charset="-52"/>
                <a:ea typeface="Jost SemiBold" pitchFamily="2" charset="-52"/>
              </a:rPr>
              <a:t>и оптической дисграфии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ABE346-92C4-ADE8-15F2-E37E6A9D362F}"/>
              </a:ext>
            </a:extLst>
          </p:cNvPr>
          <p:cNvSpPr txBox="1"/>
          <p:nvPr/>
        </p:nvSpPr>
        <p:spPr>
          <a:xfrm>
            <a:off x="10438233" y="394511"/>
            <a:ext cx="14008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Путь коррекции</a:t>
            </a:r>
            <a:endParaRPr lang="ru-RU" sz="1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3D0091-1EA4-E903-7713-D90A3722BD9C}"/>
              </a:ext>
            </a:extLst>
          </p:cNvPr>
          <p:cNvSpPr txBox="1"/>
          <p:nvPr/>
        </p:nvSpPr>
        <p:spPr>
          <a:xfrm>
            <a:off x="517499" y="395554"/>
            <a:ext cx="283356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Учитель-логопед Наталия Демкова</a:t>
            </a:r>
            <a:endParaRPr lang="ru-RU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D090F6-61FD-ADFF-4C7D-42E54F79B9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64" t="39159" r="41161" b="38431"/>
          <a:stretch/>
        </p:blipFill>
        <p:spPr>
          <a:xfrm>
            <a:off x="3532401" y="382823"/>
            <a:ext cx="234098" cy="2205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D5CEC6-757B-8CAC-A47C-4952FDA3AB9B}"/>
              </a:ext>
            </a:extLst>
          </p:cNvPr>
          <p:cNvSpPr txBox="1"/>
          <p:nvPr/>
        </p:nvSpPr>
        <p:spPr>
          <a:xfrm>
            <a:off x="3947836" y="395554"/>
            <a:ext cx="1495144" cy="220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Центр "Доверие"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980063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09746392-4639-01C4-3113-C669AF693F9B}"/>
              </a:ext>
            </a:extLst>
          </p:cNvPr>
          <p:cNvGrpSpPr/>
          <p:nvPr/>
        </p:nvGrpSpPr>
        <p:grpSpPr>
          <a:xfrm>
            <a:off x="7080568" y="3908459"/>
            <a:ext cx="2310869" cy="2098082"/>
            <a:chOff x="5643827" y="4173481"/>
            <a:chExt cx="574432" cy="574432"/>
          </a:xfrm>
        </p:grpSpPr>
        <p:sp>
          <p:nvSpPr>
            <p:cNvPr id="44" name="Овал 43">
              <a:extLst>
                <a:ext uri="{FF2B5EF4-FFF2-40B4-BE49-F238E27FC236}">
                  <a16:creationId xmlns:a16="http://schemas.microsoft.com/office/drawing/2014/main" id="{8F51DECC-86A7-5A41-32B1-6E1AD549682D}"/>
                </a:ext>
              </a:extLst>
            </p:cNvPr>
            <p:cNvSpPr/>
            <p:nvPr/>
          </p:nvSpPr>
          <p:spPr>
            <a:xfrm>
              <a:off x="5745539" y="4265609"/>
              <a:ext cx="371008" cy="371008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5" name="Овал 44">
              <a:extLst>
                <a:ext uri="{FF2B5EF4-FFF2-40B4-BE49-F238E27FC236}">
                  <a16:creationId xmlns:a16="http://schemas.microsoft.com/office/drawing/2014/main" id="{11F5BDC0-B5F1-9459-2D29-9B90E3D101FB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2EDD85DC-FFBD-9F23-6DCD-281DEC58E41F}"/>
              </a:ext>
            </a:extLst>
          </p:cNvPr>
          <p:cNvGrpSpPr/>
          <p:nvPr/>
        </p:nvGrpSpPr>
        <p:grpSpPr>
          <a:xfrm>
            <a:off x="9382092" y="2289590"/>
            <a:ext cx="1910666" cy="2223415"/>
            <a:chOff x="5643827" y="4173481"/>
            <a:chExt cx="574432" cy="574432"/>
          </a:xfrm>
        </p:grpSpPr>
        <p:sp>
          <p:nvSpPr>
            <p:cNvPr id="47" name="Овал 46">
              <a:extLst>
                <a:ext uri="{FF2B5EF4-FFF2-40B4-BE49-F238E27FC236}">
                  <a16:creationId xmlns:a16="http://schemas.microsoft.com/office/drawing/2014/main" id="{5D145CA6-CD74-69F3-0D93-549A6620E0D4}"/>
                </a:ext>
              </a:extLst>
            </p:cNvPr>
            <p:cNvSpPr/>
            <p:nvPr/>
          </p:nvSpPr>
          <p:spPr>
            <a:xfrm>
              <a:off x="5761233" y="4298018"/>
              <a:ext cx="325358" cy="325358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43A3A167-1CC6-9A43-F626-5A38DB376706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" name="Овал 21">
            <a:extLst>
              <a:ext uri="{FF2B5EF4-FFF2-40B4-BE49-F238E27FC236}">
                <a16:creationId xmlns:a16="http://schemas.microsoft.com/office/drawing/2014/main" id="{90863118-C46B-8D93-CB41-4072F4321988}"/>
              </a:ext>
            </a:extLst>
          </p:cNvPr>
          <p:cNvSpPr/>
          <p:nvPr/>
        </p:nvSpPr>
        <p:spPr>
          <a:xfrm>
            <a:off x="8660593" y="3555114"/>
            <a:ext cx="2809626" cy="28096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Блок-схема: знак завершения 2">
            <a:extLst>
              <a:ext uri="{FF2B5EF4-FFF2-40B4-BE49-F238E27FC236}">
                <a16:creationId xmlns:a16="http://schemas.microsoft.com/office/drawing/2014/main" id="{E88E84F4-0977-C5D2-7725-61F0AEAD44F6}"/>
              </a:ext>
            </a:extLst>
          </p:cNvPr>
          <p:cNvSpPr/>
          <p:nvPr/>
        </p:nvSpPr>
        <p:spPr>
          <a:xfrm rot="154921">
            <a:off x="-3098222" y="4690241"/>
            <a:ext cx="19437257" cy="606102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1600"/>
              <a:gd name="connsiteY0" fmla="*/ 0 h 21600"/>
              <a:gd name="connsiteX1" fmla="*/ 10674 w 21600"/>
              <a:gd name="connsiteY1" fmla="*/ 7840 h 21600"/>
              <a:gd name="connsiteX2" fmla="*/ 18125 w 21600"/>
              <a:gd name="connsiteY2" fmla="*/ 0 h 21600"/>
              <a:gd name="connsiteX3" fmla="*/ 21600 w 21600"/>
              <a:gd name="connsiteY3" fmla="*/ 10800 h 21600"/>
              <a:gd name="connsiteX4" fmla="*/ 18125 w 21600"/>
              <a:gd name="connsiteY4" fmla="*/ 21600 h 21600"/>
              <a:gd name="connsiteX5" fmla="*/ 3475 w 21600"/>
              <a:gd name="connsiteY5" fmla="*/ 21600 h 21600"/>
              <a:gd name="connsiteX6" fmla="*/ 0 w 21600"/>
              <a:gd name="connsiteY6" fmla="*/ 10800 h 21600"/>
              <a:gd name="connsiteX7" fmla="*/ 3475 w 21600"/>
              <a:gd name="connsiteY7" fmla="*/ 0 h 21600"/>
              <a:gd name="connsiteX0" fmla="*/ 3475 w 21616"/>
              <a:gd name="connsiteY0" fmla="*/ 0 h 21600"/>
              <a:gd name="connsiteX1" fmla="*/ 10674 w 21616"/>
              <a:gd name="connsiteY1" fmla="*/ 7840 h 21600"/>
              <a:gd name="connsiteX2" fmla="*/ 19008 w 21616"/>
              <a:gd name="connsiteY2" fmla="*/ 640 h 21600"/>
              <a:gd name="connsiteX3" fmla="*/ 21600 w 21616"/>
              <a:gd name="connsiteY3" fmla="*/ 10800 h 21600"/>
              <a:gd name="connsiteX4" fmla="*/ 18125 w 21616"/>
              <a:gd name="connsiteY4" fmla="*/ 21600 h 21600"/>
              <a:gd name="connsiteX5" fmla="*/ 3475 w 21616"/>
              <a:gd name="connsiteY5" fmla="*/ 21600 h 21600"/>
              <a:gd name="connsiteX6" fmla="*/ 0 w 21616"/>
              <a:gd name="connsiteY6" fmla="*/ 10800 h 21600"/>
              <a:gd name="connsiteX7" fmla="*/ 3475 w 21616"/>
              <a:gd name="connsiteY7" fmla="*/ 0 h 21600"/>
              <a:gd name="connsiteX0" fmla="*/ 2921 w 21621"/>
              <a:gd name="connsiteY0" fmla="*/ 641 h 20961"/>
              <a:gd name="connsiteX1" fmla="*/ 10679 w 21621"/>
              <a:gd name="connsiteY1" fmla="*/ 7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3313 w 22103"/>
              <a:gd name="connsiteY0" fmla="*/ 148 h 21108"/>
              <a:gd name="connsiteX1" fmla="*/ 11323 w 22103"/>
              <a:gd name="connsiteY1" fmla="*/ 5348 h 21108"/>
              <a:gd name="connsiteX2" fmla="*/ 19495 w 22103"/>
              <a:gd name="connsiteY2" fmla="*/ 148 h 21108"/>
              <a:gd name="connsiteX3" fmla="*/ 22087 w 22103"/>
              <a:gd name="connsiteY3" fmla="*/ 10308 h 21108"/>
              <a:gd name="connsiteX4" fmla="*/ 18612 w 22103"/>
              <a:gd name="connsiteY4" fmla="*/ 21108 h 21108"/>
              <a:gd name="connsiteX5" fmla="*/ 3962 w 22103"/>
              <a:gd name="connsiteY5" fmla="*/ 21108 h 21108"/>
              <a:gd name="connsiteX6" fmla="*/ 487 w 22103"/>
              <a:gd name="connsiteY6" fmla="*/ 10308 h 21108"/>
              <a:gd name="connsiteX7" fmla="*/ 325 w 22103"/>
              <a:gd name="connsiteY7" fmla="*/ 2308 h 21108"/>
              <a:gd name="connsiteX8" fmla="*/ 3313 w 22103"/>
              <a:gd name="connsiteY8" fmla="*/ 148 h 21108"/>
              <a:gd name="connsiteX0" fmla="*/ 4647 w 22103"/>
              <a:gd name="connsiteY0" fmla="*/ 5441 h 20961"/>
              <a:gd name="connsiteX1" fmla="*/ 11323 w 22103"/>
              <a:gd name="connsiteY1" fmla="*/ 5201 h 20961"/>
              <a:gd name="connsiteX2" fmla="*/ 19495 w 22103"/>
              <a:gd name="connsiteY2" fmla="*/ 1 h 20961"/>
              <a:gd name="connsiteX3" fmla="*/ 22087 w 22103"/>
              <a:gd name="connsiteY3" fmla="*/ 10161 h 20961"/>
              <a:gd name="connsiteX4" fmla="*/ 18612 w 22103"/>
              <a:gd name="connsiteY4" fmla="*/ 20961 h 20961"/>
              <a:gd name="connsiteX5" fmla="*/ 3962 w 22103"/>
              <a:gd name="connsiteY5" fmla="*/ 20961 h 20961"/>
              <a:gd name="connsiteX6" fmla="*/ 487 w 22103"/>
              <a:gd name="connsiteY6" fmla="*/ 10161 h 20961"/>
              <a:gd name="connsiteX7" fmla="*/ 325 w 22103"/>
              <a:gd name="connsiteY7" fmla="*/ 2161 h 20961"/>
              <a:gd name="connsiteX8" fmla="*/ 4647 w 22103"/>
              <a:gd name="connsiteY8" fmla="*/ 5441 h 20961"/>
              <a:gd name="connsiteX0" fmla="*/ 4647 w 22105"/>
              <a:gd name="connsiteY0" fmla="*/ 3664 h 19184"/>
              <a:gd name="connsiteX1" fmla="*/ 11323 w 22105"/>
              <a:gd name="connsiteY1" fmla="*/ 3424 h 19184"/>
              <a:gd name="connsiteX2" fmla="*/ 19531 w 22105"/>
              <a:gd name="connsiteY2" fmla="*/ 1344 h 19184"/>
              <a:gd name="connsiteX3" fmla="*/ 22087 w 22105"/>
              <a:gd name="connsiteY3" fmla="*/ 8384 h 19184"/>
              <a:gd name="connsiteX4" fmla="*/ 18612 w 22105"/>
              <a:gd name="connsiteY4" fmla="*/ 19184 h 19184"/>
              <a:gd name="connsiteX5" fmla="*/ 3962 w 22105"/>
              <a:gd name="connsiteY5" fmla="*/ 19184 h 19184"/>
              <a:gd name="connsiteX6" fmla="*/ 487 w 22105"/>
              <a:gd name="connsiteY6" fmla="*/ 8384 h 19184"/>
              <a:gd name="connsiteX7" fmla="*/ 325 w 22105"/>
              <a:gd name="connsiteY7" fmla="*/ 384 h 19184"/>
              <a:gd name="connsiteX8" fmla="*/ 4647 w 22105"/>
              <a:gd name="connsiteY8" fmla="*/ 3664 h 19184"/>
              <a:gd name="connsiteX0" fmla="*/ 4647 w 22119"/>
              <a:gd name="connsiteY0" fmla="*/ 3664 h 19184"/>
              <a:gd name="connsiteX1" fmla="*/ 11323 w 22119"/>
              <a:gd name="connsiteY1" fmla="*/ 3424 h 19184"/>
              <a:gd name="connsiteX2" fmla="*/ 19531 w 22119"/>
              <a:gd name="connsiteY2" fmla="*/ 1344 h 19184"/>
              <a:gd name="connsiteX3" fmla="*/ 22087 w 22119"/>
              <a:gd name="connsiteY3" fmla="*/ 8384 h 19184"/>
              <a:gd name="connsiteX4" fmla="*/ 18612 w 22119"/>
              <a:gd name="connsiteY4" fmla="*/ 19184 h 19184"/>
              <a:gd name="connsiteX5" fmla="*/ 3962 w 22119"/>
              <a:gd name="connsiteY5" fmla="*/ 19184 h 19184"/>
              <a:gd name="connsiteX6" fmla="*/ 487 w 22119"/>
              <a:gd name="connsiteY6" fmla="*/ 8384 h 19184"/>
              <a:gd name="connsiteX7" fmla="*/ 325 w 22119"/>
              <a:gd name="connsiteY7" fmla="*/ 384 h 19184"/>
              <a:gd name="connsiteX8" fmla="*/ 4647 w 22119"/>
              <a:gd name="connsiteY8" fmla="*/ 3664 h 19184"/>
              <a:gd name="connsiteX0" fmla="*/ 4647 w 22574"/>
              <a:gd name="connsiteY0" fmla="*/ 3664 h 19184"/>
              <a:gd name="connsiteX1" fmla="*/ 11323 w 22574"/>
              <a:gd name="connsiteY1" fmla="*/ 3424 h 19184"/>
              <a:gd name="connsiteX2" fmla="*/ 19531 w 22574"/>
              <a:gd name="connsiteY2" fmla="*/ 1344 h 19184"/>
              <a:gd name="connsiteX3" fmla="*/ 22556 w 22574"/>
              <a:gd name="connsiteY3" fmla="*/ 8464 h 19184"/>
              <a:gd name="connsiteX4" fmla="*/ 18612 w 22574"/>
              <a:gd name="connsiteY4" fmla="*/ 19184 h 19184"/>
              <a:gd name="connsiteX5" fmla="*/ 3962 w 22574"/>
              <a:gd name="connsiteY5" fmla="*/ 19184 h 19184"/>
              <a:gd name="connsiteX6" fmla="*/ 487 w 22574"/>
              <a:gd name="connsiteY6" fmla="*/ 8384 h 19184"/>
              <a:gd name="connsiteX7" fmla="*/ 325 w 22574"/>
              <a:gd name="connsiteY7" fmla="*/ 384 h 19184"/>
              <a:gd name="connsiteX8" fmla="*/ 4647 w 22574"/>
              <a:gd name="connsiteY8" fmla="*/ 3664 h 19184"/>
              <a:gd name="connsiteX0" fmla="*/ 4647 w 22581"/>
              <a:gd name="connsiteY0" fmla="*/ 4240 h 19760"/>
              <a:gd name="connsiteX1" fmla="*/ 11323 w 22581"/>
              <a:gd name="connsiteY1" fmla="*/ 400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9657 w 22581"/>
              <a:gd name="connsiteY2" fmla="*/ 246 h 20006"/>
              <a:gd name="connsiteX3" fmla="*/ 22556 w 22581"/>
              <a:gd name="connsiteY3" fmla="*/ 9286 h 20006"/>
              <a:gd name="connsiteX4" fmla="*/ 18612 w 22581"/>
              <a:gd name="connsiteY4" fmla="*/ 20006 h 20006"/>
              <a:gd name="connsiteX5" fmla="*/ 3962 w 22581"/>
              <a:gd name="connsiteY5" fmla="*/ 20006 h 20006"/>
              <a:gd name="connsiteX6" fmla="*/ 487 w 22581"/>
              <a:gd name="connsiteY6" fmla="*/ 9206 h 20006"/>
              <a:gd name="connsiteX7" fmla="*/ 325 w 22581"/>
              <a:gd name="connsiteY7" fmla="*/ 1206 h 20006"/>
              <a:gd name="connsiteX8" fmla="*/ 4647 w 22581"/>
              <a:gd name="connsiteY8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93"/>
              <a:gd name="connsiteY0" fmla="*/ 4449 h 19969"/>
              <a:gd name="connsiteX1" fmla="*/ 11503 w 22593"/>
              <a:gd name="connsiteY1" fmla="*/ 529 h 19969"/>
              <a:gd name="connsiteX2" fmla="*/ 15398 w 22593"/>
              <a:gd name="connsiteY2" fmla="*/ 4609 h 19969"/>
              <a:gd name="connsiteX3" fmla="*/ 19657 w 22593"/>
              <a:gd name="connsiteY3" fmla="*/ 209 h 19969"/>
              <a:gd name="connsiteX4" fmla="*/ 22556 w 22593"/>
              <a:gd name="connsiteY4" fmla="*/ 9249 h 19969"/>
              <a:gd name="connsiteX5" fmla="*/ 18612 w 22593"/>
              <a:gd name="connsiteY5" fmla="*/ 19969 h 19969"/>
              <a:gd name="connsiteX6" fmla="*/ 3962 w 22593"/>
              <a:gd name="connsiteY6" fmla="*/ 19969 h 19969"/>
              <a:gd name="connsiteX7" fmla="*/ 487 w 22593"/>
              <a:gd name="connsiteY7" fmla="*/ 9169 h 19969"/>
              <a:gd name="connsiteX8" fmla="*/ 325 w 22593"/>
              <a:gd name="connsiteY8" fmla="*/ 1169 h 19969"/>
              <a:gd name="connsiteX9" fmla="*/ 4647 w 22593"/>
              <a:gd name="connsiteY9" fmla="*/ 4449 h 19969"/>
              <a:gd name="connsiteX0" fmla="*/ 4647 w 22593"/>
              <a:gd name="connsiteY0" fmla="*/ 4258 h 19778"/>
              <a:gd name="connsiteX1" fmla="*/ 11503 w 22593"/>
              <a:gd name="connsiteY1" fmla="*/ 338 h 19778"/>
              <a:gd name="connsiteX2" fmla="*/ 15398 w 22593"/>
              <a:gd name="connsiteY2" fmla="*/ 4418 h 19778"/>
              <a:gd name="connsiteX3" fmla="*/ 19657 w 22593"/>
              <a:gd name="connsiteY3" fmla="*/ 18 h 19778"/>
              <a:gd name="connsiteX4" fmla="*/ 22556 w 22593"/>
              <a:gd name="connsiteY4" fmla="*/ 9058 h 19778"/>
              <a:gd name="connsiteX5" fmla="*/ 18612 w 22593"/>
              <a:gd name="connsiteY5" fmla="*/ 19778 h 19778"/>
              <a:gd name="connsiteX6" fmla="*/ 3962 w 22593"/>
              <a:gd name="connsiteY6" fmla="*/ 19778 h 19778"/>
              <a:gd name="connsiteX7" fmla="*/ 487 w 22593"/>
              <a:gd name="connsiteY7" fmla="*/ 8978 h 19778"/>
              <a:gd name="connsiteX8" fmla="*/ 325 w 22593"/>
              <a:gd name="connsiteY8" fmla="*/ 978 h 19778"/>
              <a:gd name="connsiteX9" fmla="*/ 4647 w 22593"/>
              <a:gd name="connsiteY9" fmla="*/ 4258 h 19778"/>
              <a:gd name="connsiteX0" fmla="*/ 4647 w 22690"/>
              <a:gd name="connsiteY0" fmla="*/ 4258 h 19778"/>
              <a:gd name="connsiteX1" fmla="*/ 11503 w 22690"/>
              <a:gd name="connsiteY1" fmla="*/ 338 h 19778"/>
              <a:gd name="connsiteX2" fmla="*/ 15398 w 22690"/>
              <a:gd name="connsiteY2" fmla="*/ 4418 h 19778"/>
              <a:gd name="connsiteX3" fmla="*/ 20228 w 22690"/>
              <a:gd name="connsiteY3" fmla="*/ 18 h 19778"/>
              <a:gd name="connsiteX4" fmla="*/ 22556 w 22690"/>
              <a:gd name="connsiteY4" fmla="*/ 9058 h 19778"/>
              <a:gd name="connsiteX5" fmla="*/ 18612 w 22690"/>
              <a:gd name="connsiteY5" fmla="*/ 19778 h 19778"/>
              <a:gd name="connsiteX6" fmla="*/ 3962 w 22690"/>
              <a:gd name="connsiteY6" fmla="*/ 19778 h 19778"/>
              <a:gd name="connsiteX7" fmla="*/ 487 w 22690"/>
              <a:gd name="connsiteY7" fmla="*/ 8978 h 19778"/>
              <a:gd name="connsiteX8" fmla="*/ 325 w 22690"/>
              <a:gd name="connsiteY8" fmla="*/ 978 h 19778"/>
              <a:gd name="connsiteX9" fmla="*/ 4647 w 22690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  <a:gd name="connsiteX0" fmla="*/ 4647 w 23001"/>
              <a:gd name="connsiteY0" fmla="*/ 7640 h 23160"/>
              <a:gd name="connsiteX1" fmla="*/ 11105 w 23001"/>
              <a:gd name="connsiteY1" fmla="*/ 3610 h 23160"/>
              <a:gd name="connsiteX2" fmla="*/ 15398 w 23001"/>
              <a:gd name="connsiteY2" fmla="*/ 7800 h 23160"/>
              <a:gd name="connsiteX3" fmla="*/ 21069 w 23001"/>
              <a:gd name="connsiteY3" fmla="*/ 4 h 23160"/>
              <a:gd name="connsiteX4" fmla="*/ 22556 w 23001"/>
              <a:gd name="connsiteY4" fmla="*/ 12440 h 23160"/>
              <a:gd name="connsiteX5" fmla="*/ 18612 w 23001"/>
              <a:gd name="connsiteY5" fmla="*/ 23160 h 23160"/>
              <a:gd name="connsiteX6" fmla="*/ 3962 w 23001"/>
              <a:gd name="connsiteY6" fmla="*/ 23160 h 23160"/>
              <a:gd name="connsiteX7" fmla="*/ 487 w 23001"/>
              <a:gd name="connsiteY7" fmla="*/ 12360 h 23160"/>
              <a:gd name="connsiteX8" fmla="*/ 325 w 23001"/>
              <a:gd name="connsiteY8" fmla="*/ 4360 h 23160"/>
              <a:gd name="connsiteX9" fmla="*/ 4647 w 23001"/>
              <a:gd name="connsiteY9" fmla="*/ 7640 h 2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001" h="23160">
                <a:moveTo>
                  <a:pt x="4647" y="7640"/>
                </a:moveTo>
                <a:cubicBezTo>
                  <a:pt x="7088" y="8013"/>
                  <a:pt x="7293" y="1797"/>
                  <a:pt x="11105" y="3610"/>
                </a:cubicBezTo>
                <a:cubicBezTo>
                  <a:pt x="13414" y="4985"/>
                  <a:pt x="13737" y="8401"/>
                  <a:pt x="15398" y="7800"/>
                </a:cubicBezTo>
                <a:cubicBezTo>
                  <a:pt x="17059" y="7199"/>
                  <a:pt x="19477" y="-220"/>
                  <a:pt x="21069" y="4"/>
                </a:cubicBezTo>
                <a:cubicBezTo>
                  <a:pt x="23796" y="2795"/>
                  <a:pt x="22965" y="8581"/>
                  <a:pt x="22556" y="12440"/>
                </a:cubicBezTo>
                <a:cubicBezTo>
                  <a:pt x="22147" y="16299"/>
                  <a:pt x="20531" y="23160"/>
                  <a:pt x="18612" y="23160"/>
                </a:cubicBezTo>
                <a:lnTo>
                  <a:pt x="3962" y="23160"/>
                </a:lnTo>
                <a:cubicBezTo>
                  <a:pt x="2043" y="23160"/>
                  <a:pt x="1093" y="15493"/>
                  <a:pt x="487" y="12360"/>
                </a:cubicBezTo>
                <a:cubicBezTo>
                  <a:pt x="-119" y="9227"/>
                  <a:pt x="-146" y="6053"/>
                  <a:pt x="325" y="4360"/>
                </a:cubicBezTo>
                <a:cubicBezTo>
                  <a:pt x="796" y="2667"/>
                  <a:pt x="3027" y="7093"/>
                  <a:pt x="4647" y="7640"/>
                </a:cubicBezTo>
                <a:close/>
              </a:path>
            </a:pathLst>
          </a:custGeom>
          <a:solidFill>
            <a:srgbClr val="A993F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4B7366C9-5894-EA96-BB6E-1A75F9EABB5F}"/>
              </a:ext>
            </a:extLst>
          </p:cNvPr>
          <p:cNvSpPr/>
          <p:nvPr/>
        </p:nvSpPr>
        <p:spPr>
          <a:xfrm>
            <a:off x="8064244" y="323247"/>
            <a:ext cx="1640048" cy="331973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Jost" pitchFamily="2" charset="-52"/>
                <a:ea typeface="Jost" pitchFamily="2" charset="-52"/>
              </a:rPr>
              <a:t>Виды дисграфии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6572B6-C575-9A9E-394A-013BE6632138}"/>
              </a:ext>
            </a:extLst>
          </p:cNvPr>
          <p:cNvSpPr txBox="1"/>
          <p:nvPr/>
        </p:nvSpPr>
        <p:spPr>
          <a:xfrm>
            <a:off x="6387576" y="400926"/>
            <a:ext cx="94272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Дисграфия</a:t>
            </a:r>
            <a:endParaRPr lang="ru-RU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985BF2D-1291-A0F5-B69B-713EEE6148F8}"/>
              </a:ext>
            </a:extLst>
          </p:cNvPr>
          <p:cNvSpPr txBox="1"/>
          <p:nvPr/>
        </p:nvSpPr>
        <p:spPr>
          <a:xfrm>
            <a:off x="517499" y="959858"/>
            <a:ext cx="5068434" cy="4770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3100">
                <a:latin typeface="Jost Black" pitchFamily="2" charset="-52"/>
                <a:ea typeface="Jost Black" pitchFamily="2" charset="-52"/>
              </a:defRPr>
            </a:lvl1pPr>
          </a:lstStyle>
          <a:p>
            <a:r>
              <a:rPr lang="ru-RU" dirty="0">
                <a:solidFill>
                  <a:srgbClr val="DE5067"/>
                </a:solidFill>
              </a:rPr>
              <a:t>Акустическая</a:t>
            </a:r>
            <a:r>
              <a:rPr lang="ru-RU" dirty="0"/>
              <a:t> дисграфия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CFD716-201A-08DB-7A8B-E9F22AF2ACD7}"/>
              </a:ext>
            </a:extLst>
          </p:cNvPr>
          <p:cNvSpPr txBox="1"/>
          <p:nvPr/>
        </p:nvSpPr>
        <p:spPr>
          <a:xfrm>
            <a:off x="517499" y="1723461"/>
            <a:ext cx="5698573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sz="1600" dirty="0"/>
              <a:t>Акустическая дисграфия – это расстройство функции письма, обусловленное недостаточностью слухового восприятия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EFB6ED-AF62-73A3-F61A-F7C438B66855}"/>
              </a:ext>
            </a:extLst>
          </p:cNvPr>
          <p:cNvSpPr txBox="1"/>
          <p:nvPr/>
        </p:nvSpPr>
        <p:spPr>
          <a:xfrm>
            <a:off x="496077" y="4146750"/>
            <a:ext cx="5068434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dirty="0"/>
              <a:t>В результате ученик принимает неверное решение</a:t>
            </a:r>
          </a:p>
          <a:p>
            <a:r>
              <a:rPr lang="ru-RU" dirty="0"/>
              <a:t>о соотнесении фонемы с графемой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4F15C389-F233-E70D-BF60-8631004662D0}"/>
              </a:ext>
            </a:extLst>
          </p:cNvPr>
          <p:cNvSpPr/>
          <p:nvPr/>
        </p:nvSpPr>
        <p:spPr>
          <a:xfrm>
            <a:off x="496077" y="4986232"/>
            <a:ext cx="2663681" cy="707886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dirty="0">
                <a:latin typeface="Jost SemiBold" pitchFamily="2" charset="-52"/>
                <a:ea typeface="Jost SemiBold" pitchFamily="2" charset="-52"/>
              </a:rPr>
              <a:t>Пишет, как слышит</a:t>
            </a:r>
          </a:p>
        </p:txBody>
      </p:sp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A5E2EDBD-905B-79A2-121D-CA4BDFDD28DE}"/>
              </a:ext>
            </a:extLst>
          </p:cNvPr>
          <p:cNvGrpSpPr/>
          <p:nvPr/>
        </p:nvGrpSpPr>
        <p:grpSpPr>
          <a:xfrm>
            <a:off x="538911" y="2551507"/>
            <a:ext cx="5068434" cy="1259640"/>
            <a:chOff x="566619" y="2398144"/>
            <a:chExt cx="5068434" cy="1259640"/>
          </a:xfrm>
        </p:grpSpPr>
        <p:sp>
          <p:nvSpPr>
            <p:cNvPr id="32" name="Прямоугольник: скругленные углы 31">
              <a:extLst>
                <a:ext uri="{FF2B5EF4-FFF2-40B4-BE49-F238E27FC236}">
                  <a16:creationId xmlns:a16="http://schemas.microsoft.com/office/drawing/2014/main" id="{B9FB039F-AD5A-EFE9-2D70-5288E73C6641}"/>
                </a:ext>
              </a:extLst>
            </p:cNvPr>
            <p:cNvSpPr/>
            <p:nvPr/>
          </p:nvSpPr>
          <p:spPr>
            <a:xfrm>
              <a:off x="566619" y="2398144"/>
              <a:ext cx="5068434" cy="1259640"/>
            </a:xfrm>
            <a:prstGeom prst="roundRect">
              <a:avLst>
                <a:gd name="adj" fmla="val 17611"/>
              </a:avLst>
            </a:prstGeom>
            <a:solidFill>
              <a:schemeClr val="bg1"/>
            </a:solidFill>
            <a:ln w="38100">
              <a:solidFill>
                <a:srgbClr val="E670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4BE84F5-D2A3-DC89-DBE5-7A538C3DB172}"/>
                </a:ext>
              </a:extLst>
            </p:cNvPr>
            <p:cNvSpPr txBox="1"/>
            <p:nvPr/>
          </p:nvSpPr>
          <p:spPr>
            <a:xfrm>
              <a:off x="704786" y="2933415"/>
              <a:ext cx="4772378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16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dirty="0"/>
                <a:t>Недостаточная сформированность фонематического восприятия к началу школьного обучения ребенка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BA6A538-A1F2-A98D-BBCA-8986F967AAB9}"/>
                </a:ext>
              </a:extLst>
            </p:cNvPr>
            <p:cNvSpPr txBox="1"/>
            <p:nvPr/>
          </p:nvSpPr>
          <p:spPr>
            <a:xfrm>
              <a:off x="710780" y="2566340"/>
              <a:ext cx="1146369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16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2000" dirty="0">
                  <a:latin typeface="Jost SemiBold" pitchFamily="2" charset="-52"/>
                  <a:ea typeface="Jost SemiBold" pitchFamily="2" charset="-52"/>
                </a:rPr>
                <a:t>Причина:</a:t>
              </a:r>
            </a:p>
          </p:txBody>
        </p:sp>
      </p:grpSp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9A505030-F79D-78CF-F66B-526F1B908150}"/>
              </a:ext>
            </a:extLst>
          </p:cNvPr>
          <p:cNvGrpSpPr/>
          <p:nvPr/>
        </p:nvGrpSpPr>
        <p:grpSpPr>
          <a:xfrm>
            <a:off x="10687918" y="1244034"/>
            <a:ext cx="564642" cy="564642"/>
            <a:chOff x="5643827" y="4173481"/>
            <a:chExt cx="574432" cy="574432"/>
          </a:xfrm>
        </p:grpSpPr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id="{32C89A4A-D3D9-4AE4-CAC3-F4143B47D5BF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id="{5FD20687-B29D-32E7-1D9F-61FDD8FCF06B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B540A39B-5ECF-BE01-BAD6-EC6A970E4CFE}"/>
              </a:ext>
            </a:extLst>
          </p:cNvPr>
          <p:cNvGrpSpPr/>
          <p:nvPr/>
        </p:nvGrpSpPr>
        <p:grpSpPr>
          <a:xfrm>
            <a:off x="6014260" y="4789418"/>
            <a:ext cx="393628" cy="393628"/>
            <a:chOff x="5643827" y="4173481"/>
            <a:chExt cx="574432" cy="574432"/>
          </a:xfrm>
        </p:grpSpPr>
        <p:sp>
          <p:nvSpPr>
            <p:cNvPr id="42" name="Овал 41">
              <a:extLst>
                <a:ext uri="{FF2B5EF4-FFF2-40B4-BE49-F238E27FC236}">
                  <a16:creationId xmlns:a16="http://schemas.microsoft.com/office/drawing/2014/main" id="{1E3991F0-085D-FF3D-2CEF-B4CAC216F4AB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B1B729EB-F914-2ACF-6D6E-3E3A8C7D6F0C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FE7391F8-1A3D-127B-84C6-3088920D9F12}"/>
              </a:ext>
            </a:extLst>
          </p:cNvPr>
          <p:cNvSpPr txBox="1"/>
          <p:nvPr/>
        </p:nvSpPr>
        <p:spPr>
          <a:xfrm>
            <a:off x="10438233" y="394511"/>
            <a:ext cx="14008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Путь коррекции</a:t>
            </a:r>
            <a:endParaRPr lang="ru-RU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A2C7C9-1764-E7A1-1272-6B9F965D4FA6}"/>
              </a:ext>
            </a:extLst>
          </p:cNvPr>
          <p:cNvSpPr txBox="1"/>
          <p:nvPr/>
        </p:nvSpPr>
        <p:spPr>
          <a:xfrm>
            <a:off x="517499" y="395554"/>
            <a:ext cx="283356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Учитель-логопед Наталия Демкова</a:t>
            </a:r>
            <a:endParaRPr lang="ru-RU" sz="14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D229814-F8E0-59AB-C6EE-82259AEA09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64" t="39159" r="41161" b="38431"/>
          <a:stretch/>
        </p:blipFill>
        <p:spPr>
          <a:xfrm>
            <a:off x="3532401" y="382823"/>
            <a:ext cx="234098" cy="2205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FC6760C-98BE-6B82-2DDB-4C0167C469F7}"/>
              </a:ext>
            </a:extLst>
          </p:cNvPr>
          <p:cNvSpPr txBox="1"/>
          <p:nvPr/>
        </p:nvSpPr>
        <p:spPr>
          <a:xfrm>
            <a:off x="3947836" y="395554"/>
            <a:ext cx="1495144" cy="220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Центр "Доверие"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41367338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Группа 32">
            <a:extLst>
              <a:ext uri="{FF2B5EF4-FFF2-40B4-BE49-F238E27FC236}">
                <a16:creationId xmlns:a16="http://schemas.microsoft.com/office/drawing/2014/main" id="{D8B63458-4C49-15E3-9F1D-83F42345BCA2}"/>
              </a:ext>
            </a:extLst>
          </p:cNvPr>
          <p:cNvGrpSpPr/>
          <p:nvPr/>
        </p:nvGrpSpPr>
        <p:grpSpPr>
          <a:xfrm>
            <a:off x="1285921" y="4179670"/>
            <a:ext cx="2098082" cy="2098082"/>
            <a:chOff x="5643827" y="4173481"/>
            <a:chExt cx="574432" cy="574432"/>
          </a:xfrm>
        </p:grpSpPr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49BA4F58-6516-76CB-9E76-AEAD3E98A60B}"/>
                </a:ext>
              </a:extLst>
            </p:cNvPr>
            <p:cNvSpPr/>
            <p:nvPr/>
          </p:nvSpPr>
          <p:spPr>
            <a:xfrm>
              <a:off x="5745539" y="4265609"/>
              <a:ext cx="371008" cy="371008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5" name="Овал 34">
              <a:extLst>
                <a:ext uri="{FF2B5EF4-FFF2-40B4-BE49-F238E27FC236}">
                  <a16:creationId xmlns:a16="http://schemas.microsoft.com/office/drawing/2014/main" id="{9A764642-C885-084C-E35F-6030663A0182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C225B2B6-48F0-6692-FB5F-B8D504BCD7D3}"/>
              </a:ext>
            </a:extLst>
          </p:cNvPr>
          <p:cNvGrpSpPr/>
          <p:nvPr/>
        </p:nvGrpSpPr>
        <p:grpSpPr>
          <a:xfrm>
            <a:off x="2982738" y="1551100"/>
            <a:ext cx="1910666" cy="1910666"/>
            <a:chOff x="5643827" y="4173481"/>
            <a:chExt cx="574432" cy="574432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id="{85E447AF-9719-C577-A018-EE26AB191A8B}"/>
                </a:ext>
              </a:extLst>
            </p:cNvPr>
            <p:cNvSpPr/>
            <p:nvPr/>
          </p:nvSpPr>
          <p:spPr>
            <a:xfrm>
              <a:off x="5761233" y="4298018"/>
              <a:ext cx="325358" cy="325358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8" name="Овал 37">
              <a:extLst>
                <a:ext uri="{FF2B5EF4-FFF2-40B4-BE49-F238E27FC236}">
                  <a16:creationId xmlns:a16="http://schemas.microsoft.com/office/drawing/2014/main" id="{F687A5BD-A01D-FCE1-E072-9BB297B87532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2" name="Овал 21">
            <a:extLst>
              <a:ext uri="{FF2B5EF4-FFF2-40B4-BE49-F238E27FC236}">
                <a16:creationId xmlns:a16="http://schemas.microsoft.com/office/drawing/2014/main" id="{FC832174-D654-617C-B021-71A02D7FE8B2}"/>
              </a:ext>
            </a:extLst>
          </p:cNvPr>
          <p:cNvSpPr/>
          <p:nvPr/>
        </p:nvSpPr>
        <p:spPr>
          <a:xfrm>
            <a:off x="2502476" y="3546906"/>
            <a:ext cx="2950310" cy="295031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537E8C0E-06EC-7DAC-184B-A794D8BFEAB3}"/>
              </a:ext>
            </a:extLst>
          </p:cNvPr>
          <p:cNvSpPr/>
          <p:nvPr/>
        </p:nvSpPr>
        <p:spPr>
          <a:xfrm>
            <a:off x="2544416" y="3617248"/>
            <a:ext cx="2809626" cy="280962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3" name="Рисунок 52" descr="Изображение выглядит как человек, офисные принадлежности, рукописный текст, Обучение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5579CEA-F07B-7ACA-3A85-13E958D07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72" t="9847" r="27700" b="717"/>
          <a:stretch>
            <a:fillRect/>
          </a:stretch>
        </p:blipFill>
        <p:spPr>
          <a:xfrm>
            <a:off x="2318298" y="3709861"/>
            <a:ext cx="2624400" cy="2624400"/>
          </a:xfrm>
          <a:custGeom>
            <a:avLst/>
            <a:gdLst>
              <a:gd name="connsiteX0" fmla="*/ 1312200 w 2624400"/>
              <a:gd name="connsiteY0" fmla="*/ 0 h 2624400"/>
              <a:gd name="connsiteX1" fmla="*/ 2624400 w 2624400"/>
              <a:gd name="connsiteY1" fmla="*/ 1312200 h 2624400"/>
              <a:gd name="connsiteX2" fmla="*/ 1312200 w 2624400"/>
              <a:gd name="connsiteY2" fmla="*/ 2624400 h 2624400"/>
              <a:gd name="connsiteX3" fmla="*/ 0 w 2624400"/>
              <a:gd name="connsiteY3" fmla="*/ 1312200 h 2624400"/>
              <a:gd name="connsiteX4" fmla="*/ 1312200 w 2624400"/>
              <a:gd name="connsiteY4" fmla="*/ 0 h 262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24400" h="2624400">
                <a:moveTo>
                  <a:pt x="1312200" y="0"/>
                </a:moveTo>
                <a:cubicBezTo>
                  <a:pt x="2036908" y="0"/>
                  <a:pt x="2624400" y="587492"/>
                  <a:pt x="2624400" y="1312200"/>
                </a:cubicBezTo>
                <a:cubicBezTo>
                  <a:pt x="2624400" y="2036908"/>
                  <a:pt x="2036908" y="2624400"/>
                  <a:pt x="1312200" y="2624400"/>
                </a:cubicBezTo>
                <a:cubicBezTo>
                  <a:pt x="587492" y="2624400"/>
                  <a:pt x="0" y="2036908"/>
                  <a:pt x="0" y="1312200"/>
                </a:cubicBezTo>
                <a:cubicBezTo>
                  <a:pt x="0" y="587492"/>
                  <a:pt x="587492" y="0"/>
                  <a:pt x="1312200" y="0"/>
                </a:cubicBezTo>
                <a:close/>
              </a:path>
            </a:pathLst>
          </a:custGeom>
        </p:spPr>
      </p:pic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9029D7DD-C66F-07F6-8866-C8EE5F8AB251}"/>
              </a:ext>
            </a:extLst>
          </p:cNvPr>
          <p:cNvSpPr/>
          <p:nvPr/>
        </p:nvSpPr>
        <p:spPr>
          <a:xfrm>
            <a:off x="8064244" y="323247"/>
            <a:ext cx="1640048" cy="331973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Jost" pitchFamily="2" charset="-52"/>
                <a:ea typeface="Jost" pitchFamily="2" charset="-52"/>
              </a:rPr>
              <a:t>Виды дисграфии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3CF01F-FC61-D6B3-CC6F-49885226ADF4}"/>
              </a:ext>
            </a:extLst>
          </p:cNvPr>
          <p:cNvSpPr txBox="1"/>
          <p:nvPr/>
        </p:nvSpPr>
        <p:spPr>
          <a:xfrm>
            <a:off x="6387576" y="400926"/>
            <a:ext cx="94272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Дисграфия</a:t>
            </a:r>
            <a:endParaRPr lang="ru-RU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D590A1-6ADD-57C8-5CAE-3519053FCDAA}"/>
              </a:ext>
            </a:extLst>
          </p:cNvPr>
          <p:cNvSpPr txBox="1"/>
          <p:nvPr/>
        </p:nvSpPr>
        <p:spPr>
          <a:xfrm>
            <a:off x="5983704" y="959476"/>
            <a:ext cx="5801128" cy="4770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3100">
                <a:latin typeface="Jost Black" pitchFamily="2" charset="-52"/>
                <a:ea typeface="Jost Black" pitchFamily="2" charset="-52"/>
              </a:defRPr>
            </a:lvl1pPr>
          </a:lstStyle>
          <a:p>
            <a:r>
              <a:rPr lang="ru-RU" dirty="0" err="1">
                <a:solidFill>
                  <a:srgbClr val="DE5067"/>
                </a:solidFill>
              </a:rPr>
              <a:t>Аграмматическая</a:t>
            </a:r>
            <a:r>
              <a:rPr lang="ru-RU" dirty="0"/>
              <a:t> дисграфия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BBAC3B-5126-10A9-EDB2-AC0CB1D2E471}"/>
              </a:ext>
            </a:extLst>
          </p:cNvPr>
          <p:cNvSpPr txBox="1"/>
          <p:nvPr/>
        </p:nvSpPr>
        <p:spPr>
          <a:xfrm>
            <a:off x="5983704" y="1723461"/>
            <a:ext cx="5698573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sz="1600" dirty="0" err="1"/>
              <a:t>Аграмматическая</a:t>
            </a:r>
            <a:r>
              <a:rPr lang="ru-RU" sz="1600" dirty="0"/>
              <a:t> дисграфия характеризуется несформированностью у ребёнка грамматических систем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84A6BE4-CC55-5FB6-A043-0FF5D813528C}"/>
              </a:ext>
            </a:extLst>
          </p:cNvPr>
          <p:cNvSpPr txBox="1"/>
          <p:nvPr/>
        </p:nvSpPr>
        <p:spPr>
          <a:xfrm>
            <a:off x="6002307" y="4146750"/>
            <a:ext cx="5068434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dirty="0"/>
              <a:t>Проявляется в неправильном употреблении согласовании слов, окончаний слов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5E6451FA-122B-C8B3-382F-BC87700730BE}"/>
              </a:ext>
            </a:extLst>
          </p:cNvPr>
          <p:cNvSpPr/>
          <p:nvPr/>
        </p:nvSpPr>
        <p:spPr>
          <a:xfrm>
            <a:off x="6012168" y="4974796"/>
            <a:ext cx="2663681" cy="819056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solidFill>
              <a:srgbClr val="DE506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dirty="0">
                <a:latin typeface="Jost SemiBold" pitchFamily="2" charset="-52"/>
                <a:ea typeface="Jost SemiBold" pitchFamily="2" charset="-52"/>
              </a:rPr>
              <a:t>«Шишка упала</a:t>
            </a:r>
          </a:p>
          <a:p>
            <a:pPr algn="ctr"/>
            <a:r>
              <a:rPr lang="ru-RU" dirty="0">
                <a:latin typeface="Jost SemiBold" pitchFamily="2" charset="-52"/>
                <a:ea typeface="Jost SemiBold" pitchFamily="2" charset="-52"/>
              </a:rPr>
              <a:t>с деревом»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5A7C9F2C-1F2C-ABCB-2572-0E4526C0F569}"/>
              </a:ext>
            </a:extLst>
          </p:cNvPr>
          <p:cNvGrpSpPr/>
          <p:nvPr/>
        </p:nvGrpSpPr>
        <p:grpSpPr>
          <a:xfrm>
            <a:off x="6012168" y="2551507"/>
            <a:ext cx="5068434" cy="1259640"/>
            <a:chOff x="566619" y="2398144"/>
            <a:chExt cx="5068434" cy="1259640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9A4B3B7E-2FD5-0AEA-0A4E-D8D090CE2C04}"/>
                </a:ext>
              </a:extLst>
            </p:cNvPr>
            <p:cNvSpPr/>
            <p:nvPr/>
          </p:nvSpPr>
          <p:spPr>
            <a:xfrm>
              <a:off x="566619" y="2398144"/>
              <a:ext cx="5068434" cy="1259640"/>
            </a:xfrm>
            <a:prstGeom prst="roundRect">
              <a:avLst>
                <a:gd name="adj" fmla="val 17611"/>
              </a:avLst>
            </a:prstGeom>
            <a:solidFill>
              <a:schemeClr val="bg1"/>
            </a:solidFill>
            <a:ln w="381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768D243-57BA-38A4-3610-1D4168FE8723}"/>
                </a:ext>
              </a:extLst>
            </p:cNvPr>
            <p:cNvSpPr txBox="1"/>
            <p:nvPr/>
          </p:nvSpPr>
          <p:spPr>
            <a:xfrm>
              <a:off x="704786" y="2933415"/>
              <a:ext cx="4772378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16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dirty="0"/>
                <a:t>Перинатальное, постнатальное повреждение, незрелость областей головного мозга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B195AB6-6168-B498-0344-99CC0B35C8D0}"/>
                </a:ext>
              </a:extLst>
            </p:cNvPr>
            <p:cNvSpPr txBox="1"/>
            <p:nvPr/>
          </p:nvSpPr>
          <p:spPr>
            <a:xfrm>
              <a:off x="710780" y="2566340"/>
              <a:ext cx="1146369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16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2000" dirty="0">
                  <a:latin typeface="Jost SemiBold" pitchFamily="2" charset="-52"/>
                  <a:ea typeface="Jost SemiBold" pitchFamily="2" charset="-52"/>
                </a:rPr>
                <a:t>Причина:</a:t>
              </a:r>
            </a:p>
          </p:txBody>
        </p:sp>
      </p:grpSp>
      <p:sp>
        <p:nvSpPr>
          <p:cNvPr id="24" name="Блок-схема: знак завершения 2">
            <a:extLst>
              <a:ext uri="{FF2B5EF4-FFF2-40B4-BE49-F238E27FC236}">
                <a16:creationId xmlns:a16="http://schemas.microsoft.com/office/drawing/2014/main" id="{2EE9B26E-CA5D-F7C0-ED82-7E3F653E4C3A}"/>
              </a:ext>
            </a:extLst>
          </p:cNvPr>
          <p:cNvSpPr/>
          <p:nvPr/>
        </p:nvSpPr>
        <p:spPr>
          <a:xfrm rot="19800000">
            <a:off x="3302066" y="2429944"/>
            <a:ext cx="19437257" cy="7869592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1600"/>
              <a:gd name="connsiteY0" fmla="*/ 0 h 21600"/>
              <a:gd name="connsiteX1" fmla="*/ 10674 w 21600"/>
              <a:gd name="connsiteY1" fmla="*/ 7840 h 21600"/>
              <a:gd name="connsiteX2" fmla="*/ 18125 w 21600"/>
              <a:gd name="connsiteY2" fmla="*/ 0 h 21600"/>
              <a:gd name="connsiteX3" fmla="*/ 21600 w 21600"/>
              <a:gd name="connsiteY3" fmla="*/ 10800 h 21600"/>
              <a:gd name="connsiteX4" fmla="*/ 18125 w 21600"/>
              <a:gd name="connsiteY4" fmla="*/ 21600 h 21600"/>
              <a:gd name="connsiteX5" fmla="*/ 3475 w 21600"/>
              <a:gd name="connsiteY5" fmla="*/ 21600 h 21600"/>
              <a:gd name="connsiteX6" fmla="*/ 0 w 21600"/>
              <a:gd name="connsiteY6" fmla="*/ 10800 h 21600"/>
              <a:gd name="connsiteX7" fmla="*/ 3475 w 21600"/>
              <a:gd name="connsiteY7" fmla="*/ 0 h 21600"/>
              <a:gd name="connsiteX0" fmla="*/ 3475 w 21616"/>
              <a:gd name="connsiteY0" fmla="*/ 0 h 21600"/>
              <a:gd name="connsiteX1" fmla="*/ 10674 w 21616"/>
              <a:gd name="connsiteY1" fmla="*/ 7840 h 21600"/>
              <a:gd name="connsiteX2" fmla="*/ 19008 w 21616"/>
              <a:gd name="connsiteY2" fmla="*/ 640 h 21600"/>
              <a:gd name="connsiteX3" fmla="*/ 21600 w 21616"/>
              <a:gd name="connsiteY3" fmla="*/ 10800 h 21600"/>
              <a:gd name="connsiteX4" fmla="*/ 18125 w 21616"/>
              <a:gd name="connsiteY4" fmla="*/ 21600 h 21600"/>
              <a:gd name="connsiteX5" fmla="*/ 3475 w 21616"/>
              <a:gd name="connsiteY5" fmla="*/ 21600 h 21600"/>
              <a:gd name="connsiteX6" fmla="*/ 0 w 21616"/>
              <a:gd name="connsiteY6" fmla="*/ 10800 h 21600"/>
              <a:gd name="connsiteX7" fmla="*/ 3475 w 21616"/>
              <a:gd name="connsiteY7" fmla="*/ 0 h 21600"/>
              <a:gd name="connsiteX0" fmla="*/ 2921 w 21621"/>
              <a:gd name="connsiteY0" fmla="*/ 641 h 20961"/>
              <a:gd name="connsiteX1" fmla="*/ 10679 w 21621"/>
              <a:gd name="connsiteY1" fmla="*/ 7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3313 w 22103"/>
              <a:gd name="connsiteY0" fmla="*/ 148 h 21108"/>
              <a:gd name="connsiteX1" fmla="*/ 11323 w 22103"/>
              <a:gd name="connsiteY1" fmla="*/ 5348 h 21108"/>
              <a:gd name="connsiteX2" fmla="*/ 19495 w 22103"/>
              <a:gd name="connsiteY2" fmla="*/ 148 h 21108"/>
              <a:gd name="connsiteX3" fmla="*/ 22087 w 22103"/>
              <a:gd name="connsiteY3" fmla="*/ 10308 h 21108"/>
              <a:gd name="connsiteX4" fmla="*/ 18612 w 22103"/>
              <a:gd name="connsiteY4" fmla="*/ 21108 h 21108"/>
              <a:gd name="connsiteX5" fmla="*/ 3962 w 22103"/>
              <a:gd name="connsiteY5" fmla="*/ 21108 h 21108"/>
              <a:gd name="connsiteX6" fmla="*/ 487 w 22103"/>
              <a:gd name="connsiteY6" fmla="*/ 10308 h 21108"/>
              <a:gd name="connsiteX7" fmla="*/ 325 w 22103"/>
              <a:gd name="connsiteY7" fmla="*/ 2308 h 21108"/>
              <a:gd name="connsiteX8" fmla="*/ 3313 w 22103"/>
              <a:gd name="connsiteY8" fmla="*/ 148 h 21108"/>
              <a:gd name="connsiteX0" fmla="*/ 4647 w 22103"/>
              <a:gd name="connsiteY0" fmla="*/ 5441 h 20961"/>
              <a:gd name="connsiteX1" fmla="*/ 11323 w 22103"/>
              <a:gd name="connsiteY1" fmla="*/ 5201 h 20961"/>
              <a:gd name="connsiteX2" fmla="*/ 19495 w 22103"/>
              <a:gd name="connsiteY2" fmla="*/ 1 h 20961"/>
              <a:gd name="connsiteX3" fmla="*/ 22087 w 22103"/>
              <a:gd name="connsiteY3" fmla="*/ 10161 h 20961"/>
              <a:gd name="connsiteX4" fmla="*/ 18612 w 22103"/>
              <a:gd name="connsiteY4" fmla="*/ 20961 h 20961"/>
              <a:gd name="connsiteX5" fmla="*/ 3962 w 22103"/>
              <a:gd name="connsiteY5" fmla="*/ 20961 h 20961"/>
              <a:gd name="connsiteX6" fmla="*/ 487 w 22103"/>
              <a:gd name="connsiteY6" fmla="*/ 10161 h 20961"/>
              <a:gd name="connsiteX7" fmla="*/ 325 w 22103"/>
              <a:gd name="connsiteY7" fmla="*/ 2161 h 20961"/>
              <a:gd name="connsiteX8" fmla="*/ 4647 w 22103"/>
              <a:gd name="connsiteY8" fmla="*/ 5441 h 20961"/>
              <a:gd name="connsiteX0" fmla="*/ 4647 w 22105"/>
              <a:gd name="connsiteY0" fmla="*/ 3664 h 19184"/>
              <a:gd name="connsiteX1" fmla="*/ 11323 w 22105"/>
              <a:gd name="connsiteY1" fmla="*/ 3424 h 19184"/>
              <a:gd name="connsiteX2" fmla="*/ 19531 w 22105"/>
              <a:gd name="connsiteY2" fmla="*/ 1344 h 19184"/>
              <a:gd name="connsiteX3" fmla="*/ 22087 w 22105"/>
              <a:gd name="connsiteY3" fmla="*/ 8384 h 19184"/>
              <a:gd name="connsiteX4" fmla="*/ 18612 w 22105"/>
              <a:gd name="connsiteY4" fmla="*/ 19184 h 19184"/>
              <a:gd name="connsiteX5" fmla="*/ 3962 w 22105"/>
              <a:gd name="connsiteY5" fmla="*/ 19184 h 19184"/>
              <a:gd name="connsiteX6" fmla="*/ 487 w 22105"/>
              <a:gd name="connsiteY6" fmla="*/ 8384 h 19184"/>
              <a:gd name="connsiteX7" fmla="*/ 325 w 22105"/>
              <a:gd name="connsiteY7" fmla="*/ 384 h 19184"/>
              <a:gd name="connsiteX8" fmla="*/ 4647 w 22105"/>
              <a:gd name="connsiteY8" fmla="*/ 3664 h 19184"/>
              <a:gd name="connsiteX0" fmla="*/ 4647 w 22119"/>
              <a:gd name="connsiteY0" fmla="*/ 3664 h 19184"/>
              <a:gd name="connsiteX1" fmla="*/ 11323 w 22119"/>
              <a:gd name="connsiteY1" fmla="*/ 3424 h 19184"/>
              <a:gd name="connsiteX2" fmla="*/ 19531 w 22119"/>
              <a:gd name="connsiteY2" fmla="*/ 1344 h 19184"/>
              <a:gd name="connsiteX3" fmla="*/ 22087 w 22119"/>
              <a:gd name="connsiteY3" fmla="*/ 8384 h 19184"/>
              <a:gd name="connsiteX4" fmla="*/ 18612 w 22119"/>
              <a:gd name="connsiteY4" fmla="*/ 19184 h 19184"/>
              <a:gd name="connsiteX5" fmla="*/ 3962 w 22119"/>
              <a:gd name="connsiteY5" fmla="*/ 19184 h 19184"/>
              <a:gd name="connsiteX6" fmla="*/ 487 w 22119"/>
              <a:gd name="connsiteY6" fmla="*/ 8384 h 19184"/>
              <a:gd name="connsiteX7" fmla="*/ 325 w 22119"/>
              <a:gd name="connsiteY7" fmla="*/ 384 h 19184"/>
              <a:gd name="connsiteX8" fmla="*/ 4647 w 22119"/>
              <a:gd name="connsiteY8" fmla="*/ 3664 h 19184"/>
              <a:gd name="connsiteX0" fmla="*/ 4647 w 22574"/>
              <a:gd name="connsiteY0" fmla="*/ 3664 h 19184"/>
              <a:gd name="connsiteX1" fmla="*/ 11323 w 22574"/>
              <a:gd name="connsiteY1" fmla="*/ 3424 h 19184"/>
              <a:gd name="connsiteX2" fmla="*/ 19531 w 22574"/>
              <a:gd name="connsiteY2" fmla="*/ 1344 h 19184"/>
              <a:gd name="connsiteX3" fmla="*/ 22556 w 22574"/>
              <a:gd name="connsiteY3" fmla="*/ 8464 h 19184"/>
              <a:gd name="connsiteX4" fmla="*/ 18612 w 22574"/>
              <a:gd name="connsiteY4" fmla="*/ 19184 h 19184"/>
              <a:gd name="connsiteX5" fmla="*/ 3962 w 22574"/>
              <a:gd name="connsiteY5" fmla="*/ 19184 h 19184"/>
              <a:gd name="connsiteX6" fmla="*/ 487 w 22574"/>
              <a:gd name="connsiteY6" fmla="*/ 8384 h 19184"/>
              <a:gd name="connsiteX7" fmla="*/ 325 w 22574"/>
              <a:gd name="connsiteY7" fmla="*/ 384 h 19184"/>
              <a:gd name="connsiteX8" fmla="*/ 4647 w 22574"/>
              <a:gd name="connsiteY8" fmla="*/ 3664 h 19184"/>
              <a:gd name="connsiteX0" fmla="*/ 4647 w 22581"/>
              <a:gd name="connsiteY0" fmla="*/ 4240 h 19760"/>
              <a:gd name="connsiteX1" fmla="*/ 11323 w 22581"/>
              <a:gd name="connsiteY1" fmla="*/ 400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9657 w 22581"/>
              <a:gd name="connsiteY2" fmla="*/ 246 h 20006"/>
              <a:gd name="connsiteX3" fmla="*/ 22556 w 22581"/>
              <a:gd name="connsiteY3" fmla="*/ 9286 h 20006"/>
              <a:gd name="connsiteX4" fmla="*/ 18612 w 22581"/>
              <a:gd name="connsiteY4" fmla="*/ 20006 h 20006"/>
              <a:gd name="connsiteX5" fmla="*/ 3962 w 22581"/>
              <a:gd name="connsiteY5" fmla="*/ 20006 h 20006"/>
              <a:gd name="connsiteX6" fmla="*/ 487 w 22581"/>
              <a:gd name="connsiteY6" fmla="*/ 9206 h 20006"/>
              <a:gd name="connsiteX7" fmla="*/ 325 w 22581"/>
              <a:gd name="connsiteY7" fmla="*/ 1206 h 20006"/>
              <a:gd name="connsiteX8" fmla="*/ 4647 w 22581"/>
              <a:gd name="connsiteY8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93"/>
              <a:gd name="connsiteY0" fmla="*/ 4449 h 19969"/>
              <a:gd name="connsiteX1" fmla="*/ 11503 w 22593"/>
              <a:gd name="connsiteY1" fmla="*/ 529 h 19969"/>
              <a:gd name="connsiteX2" fmla="*/ 15398 w 22593"/>
              <a:gd name="connsiteY2" fmla="*/ 4609 h 19969"/>
              <a:gd name="connsiteX3" fmla="*/ 19657 w 22593"/>
              <a:gd name="connsiteY3" fmla="*/ 209 h 19969"/>
              <a:gd name="connsiteX4" fmla="*/ 22556 w 22593"/>
              <a:gd name="connsiteY4" fmla="*/ 9249 h 19969"/>
              <a:gd name="connsiteX5" fmla="*/ 18612 w 22593"/>
              <a:gd name="connsiteY5" fmla="*/ 19969 h 19969"/>
              <a:gd name="connsiteX6" fmla="*/ 3962 w 22593"/>
              <a:gd name="connsiteY6" fmla="*/ 19969 h 19969"/>
              <a:gd name="connsiteX7" fmla="*/ 487 w 22593"/>
              <a:gd name="connsiteY7" fmla="*/ 9169 h 19969"/>
              <a:gd name="connsiteX8" fmla="*/ 325 w 22593"/>
              <a:gd name="connsiteY8" fmla="*/ 1169 h 19969"/>
              <a:gd name="connsiteX9" fmla="*/ 4647 w 22593"/>
              <a:gd name="connsiteY9" fmla="*/ 4449 h 19969"/>
              <a:gd name="connsiteX0" fmla="*/ 4647 w 22593"/>
              <a:gd name="connsiteY0" fmla="*/ 4258 h 19778"/>
              <a:gd name="connsiteX1" fmla="*/ 11503 w 22593"/>
              <a:gd name="connsiteY1" fmla="*/ 338 h 19778"/>
              <a:gd name="connsiteX2" fmla="*/ 15398 w 22593"/>
              <a:gd name="connsiteY2" fmla="*/ 4418 h 19778"/>
              <a:gd name="connsiteX3" fmla="*/ 19657 w 22593"/>
              <a:gd name="connsiteY3" fmla="*/ 18 h 19778"/>
              <a:gd name="connsiteX4" fmla="*/ 22556 w 22593"/>
              <a:gd name="connsiteY4" fmla="*/ 9058 h 19778"/>
              <a:gd name="connsiteX5" fmla="*/ 18612 w 22593"/>
              <a:gd name="connsiteY5" fmla="*/ 19778 h 19778"/>
              <a:gd name="connsiteX6" fmla="*/ 3962 w 22593"/>
              <a:gd name="connsiteY6" fmla="*/ 19778 h 19778"/>
              <a:gd name="connsiteX7" fmla="*/ 487 w 22593"/>
              <a:gd name="connsiteY7" fmla="*/ 8978 h 19778"/>
              <a:gd name="connsiteX8" fmla="*/ 325 w 22593"/>
              <a:gd name="connsiteY8" fmla="*/ 978 h 19778"/>
              <a:gd name="connsiteX9" fmla="*/ 4647 w 22593"/>
              <a:gd name="connsiteY9" fmla="*/ 4258 h 19778"/>
              <a:gd name="connsiteX0" fmla="*/ 4647 w 22690"/>
              <a:gd name="connsiteY0" fmla="*/ 4258 h 19778"/>
              <a:gd name="connsiteX1" fmla="*/ 11503 w 22690"/>
              <a:gd name="connsiteY1" fmla="*/ 338 h 19778"/>
              <a:gd name="connsiteX2" fmla="*/ 15398 w 22690"/>
              <a:gd name="connsiteY2" fmla="*/ 4418 h 19778"/>
              <a:gd name="connsiteX3" fmla="*/ 20228 w 22690"/>
              <a:gd name="connsiteY3" fmla="*/ 18 h 19778"/>
              <a:gd name="connsiteX4" fmla="*/ 22556 w 22690"/>
              <a:gd name="connsiteY4" fmla="*/ 9058 h 19778"/>
              <a:gd name="connsiteX5" fmla="*/ 18612 w 22690"/>
              <a:gd name="connsiteY5" fmla="*/ 19778 h 19778"/>
              <a:gd name="connsiteX6" fmla="*/ 3962 w 22690"/>
              <a:gd name="connsiteY6" fmla="*/ 19778 h 19778"/>
              <a:gd name="connsiteX7" fmla="*/ 487 w 22690"/>
              <a:gd name="connsiteY7" fmla="*/ 8978 h 19778"/>
              <a:gd name="connsiteX8" fmla="*/ 325 w 22690"/>
              <a:gd name="connsiteY8" fmla="*/ 978 h 19778"/>
              <a:gd name="connsiteX9" fmla="*/ 4647 w 22690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  <a:gd name="connsiteX0" fmla="*/ 4647 w 23001"/>
              <a:gd name="connsiteY0" fmla="*/ 7640 h 23160"/>
              <a:gd name="connsiteX1" fmla="*/ 11105 w 23001"/>
              <a:gd name="connsiteY1" fmla="*/ 3610 h 23160"/>
              <a:gd name="connsiteX2" fmla="*/ 15398 w 23001"/>
              <a:gd name="connsiteY2" fmla="*/ 7800 h 23160"/>
              <a:gd name="connsiteX3" fmla="*/ 21069 w 23001"/>
              <a:gd name="connsiteY3" fmla="*/ 4 h 23160"/>
              <a:gd name="connsiteX4" fmla="*/ 22556 w 23001"/>
              <a:gd name="connsiteY4" fmla="*/ 12440 h 23160"/>
              <a:gd name="connsiteX5" fmla="*/ 18612 w 23001"/>
              <a:gd name="connsiteY5" fmla="*/ 23160 h 23160"/>
              <a:gd name="connsiteX6" fmla="*/ 3962 w 23001"/>
              <a:gd name="connsiteY6" fmla="*/ 23160 h 23160"/>
              <a:gd name="connsiteX7" fmla="*/ 487 w 23001"/>
              <a:gd name="connsiteY7" fmla="*/ 12360 h 23160"/>
              <a:gd name="connsiteX8" fmla="*/ 325 w 23001"/>
              <a:gd name="connsiteY8" fmla="*/ 4360 h 23160"/>
              <a:gd name="connsiteX9" fmla="*/ 4647 w 23001"/>
              <a:gd name="connsiteY9" fmla="*/ 7640 h 2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001" h="23160">
                <a:moveTo>
                  <a:pt x="4647" y="7640"/>
                </a:moveTo>
                <a:cubicBezTo>
                  <a:pt x="7088" y="8013"/>
                  <a:pt x="7293" y="1797"/>
                  <a:pt x="11105" y="3610"/>
                </a:cubicBezTo>
                <a:cubicBezTo>
                  <a:pt x="13414" y="4985"/>
                  <a:pt x="13737" y="8401"/>
                  <a:pt x="15398" y="7800"/>
                </a:cubicBezTo>
                <a:cubicBezTo>
                  <a:pt x="17059" y="7199"/>
                  <a:pt x="19477" y="-220"/>
                  <a:pt x="21069" y="4"/>
                </a:cubicBezTo>
                <a:cubicBezTo>
                  <a:pt x="23796" y="2795"/>
                  <a:pt x="22965" y="8581"/>
                  <a:pt x="22556" y="12440"/>
                </a:cubicBezTo>
                <a:cubicBezTo>
                  <a:pt x="22147" y="16299"/>
                  <a:pt x="20531" y="23160"/>
                  <a:pt x="18612" y="23160"/>
                </a:cubicBezTo>
                <a:lnTo>
                  <a:pt x="3962" y="23160"/>
                </a:lnTo>
                <a:cubicBezTo>
                  <a:pt x="2043" y="23160"/>
                  <a:pt x="1093" y="15493"/>
                  <a:pt x="487" y="12360"/>
                </a:cubicBezTo>
                <a:cubicBezTo>
                  <a:pt x="-119" y="9227"/>
                  <a:pt x="-146" y="6053"/>
                  <a:pt x="325" y="4360"/>
                </a:cubicBezTo>
                <a:cubicBezTo>
                  <a:pt x="796" y="2667"/>
                  <a:pt x="3027" y="7093"/>
                  <a:pt x="4647" y="7640"/>
                </a:cubicBezTo>
                <a:close/>
              </a:path>
            </a:pathLst>
          </a:custGeom>
          <a:solidFill>
            <a:srgbClr val="A993F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4" name="Группа 53">
            <a:extLst>
              <a:ext uri="{FF2B5EF4-FFF2-40B4-BE49-F238E27FC236}">
                <a16:creationId xmlns:a16="http://schemas.microsoft.com/office/drawing/2014/main" id="{37164B5F-9C3A-3A05-028C-916B727DACF1}"/>
              </a:ext>
            </a:extLst>
          </p:cNvPr>
          <p:cNvGrpSpPr/>
          <p:nvPr/>
        </p:nvGrpSpPr>
        <p:grpSpPr>
          <a:xfrm>
            <a:off x="11758782" y="2482308"/>
            <a:ext cx="807181" cy="807181"/>
            <a:chOff x="5643827" y="4173481"/>
            <a:chExt cx="574432" cy="574432"/>
          </a:xfrm>
        </p:grpSpPr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40ED2AAC-2680-795A-2934-8FC15657F72D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Овал 55">
              <a:extLst>
                <a:ext uri="{FF2B5EF4-FFF2-40B4-BE49-F238E27FC236}">
                  <a16:creationId xmlns:a16="http://schemas.microsoft.com/office/drawing/2014/main" id="{6AD07D12-AA4A-CC37-A098-ECD8A989F6CD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7" name="Группа 56">
            <a:extLst>
              <a:ext uri="{FF2B5EF4-FFF2-40B4-BE49-F238E27FC236}">
                <a16:creationId xmlns:a16="http://schemas.microsoft.com/office/drawing/2014/main" id="{802202B5-C35C-F975-41E5-6A666B0096FB}"/>
              </a:ext>
            </a:extLst>
          </p:cNvPr>
          <p:cNvGrpSpPr/>
          <p:nvPr/>
        </p:nvGrpSpPr>
        <p:grpSpPr>
          <a:xfrm>
            <a:off x="509722" y="1050032"/>
            <a:ext cx="444435" cy="444435"/>
            <a:chOff x="5643827" y="4173481"/>
            <a:chExt cx="574432" cy="574432"/>
          </a:xfrm>
        </p:grpSpPr>
        <p:sp>
          <p:nvSpPr>
            <p:cNvPr id="58" name="Овал 57">
              <a:extLst>
                <a:ext uri="{FF2B5EF4-FFF2-40B4-BE49-F238E27FC236}">
                  <a16:creationId xmlns:a16="http://schemas.microsoft.com/office/drawing/2014/main" id="{7167DF0C-4F74-A078-1886-E1937C9B8B29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Овал 58">
              <a:extLst>
                <a:ext uri="{FF2B5EF4-FFF2-40B4-BE49-F238E27FC236}">
                  <a16:creationId xmlns:a16="http://schemas.microsoft.com/office/drawing/2014/main" id="{7E1877CF-A8A7-1028-F24F-D5126FA64FE2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7889B943-0E74-5B67-02A4-1007B9C4528C}"/>
              </a:ext>
            </a:extLst>
          </p:cNvPr>
          <p:cNvSpPr txBox="1"/>
          <p:nvPr/>
        </p:nvSpPr>
        <p:spPr>
          <a:xfrm>
            <a:off x="10438233" y="394511"/>
            <a:ext cx="14008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Путь коррекции</a:t>
            </a:r>
            <a:endParaRPr lang="ru-RU" sz="1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77CA2D-6C85-56D6-CB42-7D7AEC9110B0}"/>
              </a:ext>
            </a:extLst>
          </p:cNvPr>
          <p:cNvSpPr txBox="1"/>
          <p:nvPr/>
        </p:nvSpPr>
        <p:spPr>
          <a:xfrm>
            <a:off x="517499" y="395554"/>
            <a:ext cx="283356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Учитель-логопед Наталия Демкова</a:t>
            </a:r>
            <a:endParaRPr lang="ru-RU" sz="1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CA21B5-5652-7932-4721-4AB21AA1C4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464" t="39159" r="41161" b="38431"/>
          <a:stretch/>
        </p:blipFill>
        <p:spPr>
          <a:xfrm>
            <a:off x="3532401" y="382823"/>
            <a:ext cx="234098" cy="220506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D1240DF8-4B3A-6D4F-D298-F2A8B1FBF8DA}"/>
              </a:ext>
            </a:extLst>
          </p:cNvPr>
          <p:cNvSpPr txBox="1"/>
          <p:nvPr/>
        </p:nvSpPr>
        <p:spPr>
          <a:xfrm>
            <a:off x="3947836" y="395554"/>
            <a:ext cx="1495144" cy="220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Центр "Доверие"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341952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16FED2DA-4DCC-C3CB-9859-6D7DC91A3A60}"/>
              </a:ext>
            </a:extLst>
          </p:cNvPr>
          <p:cNvGrpSpPr/>
          <p:nvPr/>
        </p:nvGrpSpPr>
        <p:grpSpPr>
          <a:xfrm>
            <a:off x="9498689" y="2764971"/>
            <a:ext cx="2353018" cy="2353018"/>
            <a:chOff x="5643827" y="4173481"/>
            <a:chExt cx="574432" cy="574432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1EB38805-6462-2265-DD54-BBD8EA44E96E}"/>
                </a:ext>
              </a:extLst>
            </p:cNvPr>
            <p:cNvSpPr/>
            <p:nvPr/>
          </p:nvSpPr>
          <p:spPr>
            <a:xfrm>
              <a:off x="5761233" y="4298018"/>
              <a:ext cx="325358" cy="325358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F98415D4-3DB1-BB62-C1E6-38C9A4992439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8" name="Овал 37">
            <a:extLst>
              <a:ext uri="{FF2B5EF4-FFF2-40B4-BE49-F238E27FC236}">
                <a16:creationId xmlns:a16="http://schemas.microsoft.com/office/drawing/2014/main" id="{C62F8780-CE1D-2143-A716-6CE1648399A8}"/>
              </a:ext>
            </a:extLst>
          </p:cNvPr>
          <p:cNvSpPr/>
          <p:nvPr/>
        </p:nvSpPr>
        <p:spPr>
          <a:xfrm>
            <a:off x="9323017" y="1442817"/>
            <a:ext cx="2331608" cy="219625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Овал 39">
            <a:extLst>
              <a:ext uri="{FF2B5EF4-FFF2-40B4-BE49-F238E27FC236}">
                <a16:creationId xmlns:a16="http://schemas.microsoft.com/office/drawing/2014/main" id="{56FBEB07-478F-265A-9A72-4A2581590664}"/>
              </a:ext>
            </a:extLst>
          </p:cNvPr>
          <p:cNvSpPr/>
          <p:nvPr/>
        </p:nvSpPr>
        <p:spPr>
          <a:xfrm>
            <a:off x="6656117" y="4082911"/>
            <a:ext cx="1998381" cy="20074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84160D2-EF25-91C9-DAFF-E5488077F5C6}"/>
              </a:ext>
            </a:extLst>
          </p:cNvPr>
          <p:cNvSpPr txBox="1"/>
          <p:nvPr/>
        </p:nvSpPr>
        <p:spPr>
          <a:xfrm>
            <a:off x="517499" y="959858"/>
            <a:ext cx="5068434" cy="4770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3100">
                <a:latin typeface="Jost Black" pitchFamily="2" charset="-52"/>
                <a:ea typeface="Jost Black" pitchFamily="2" charset="-52"/>
              </a:defRPr>
            </a:lvl1pPr>
          </a:lstStyle>
          <a:p>
            <a:r>
              <a:rPr lang="ru-RU" dirty="0">
                <a:solidFill>
                  <a:srgbClr val="DE5067"/>
                </a:solidFill>
              </a:rPr>
              <a:t>Оптическая</a:t>
            </a:r>
            <a:r>
              <a:rPr lang="ru-RU" dirty="0"/>
              <a:t> дисграфия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176283-36CC-2C87-EDE7-3F5EC906F86D}"/>
              </a:ext>
            </a:extLst>
          </p:cNvPr>
          <p:cNvSpPr txBox="1"/>
          <p:nvPr/>
        </p:nvSpPr>
        <p:spPr>
          <a:xfrm>
            <a:off x="517499" y="1723461"/>
            <a:ext cx="5698573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sz="1600" dirty="0"/>
              <a:t>Оптическая дисграфия — расстройство письменной речи, обусловленное отсутствием зрительного образа буквы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1EC06D-DB04-8E83-171A-90FE745B670F}"/>
              </a:ext>
            </a:extLst>
          </p:cNvPr>
          <p:cNvSpPr txBox="1"/>
          <p:nvPr/>
        </p:nvSpPr>
        <p:spPr>
          <a:xfrm>
            <a:off x="496077" y="4146750"/>
            <a:ext cx="5068434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dirty="0"/>
              <a:t>Проявляется стойкими заменами сходных по написанию букв, их зеркальным расположением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644E673C-B31C-5574-715C-0670D589880A}"/>
              </a:ext>
            </a:extLst>
          </p:cNvPr>
          <p:cNvSpPr/>
          <p:nvPr/>
        </p:nvSpPr>
        <p:spPr>
          <a:xfrm>
            <a:off x="496078" y="4923634"/>
            <a:ext cx="2240560" cy="707886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dirty="0">
                <a:latin typeface="Jost SemiBold" pitchFamily="2" charset="-52"/>
                <a:ea typeface="Jost SemiBold" pitchFamily="2" charset="-52"/>
              </a:rPr>
              <a:t>Литературная дисграфия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A557F659-4176-F7EA-DE1C-2A23890F775C}"/>
              </a:ext>
            </a:extLst>
          </p:cNvPr>
          <p:cNvGrpSpPr/>
          <p:nvPr/>
        </p:nvGrpSpPr>
        <p:grpSpPr>
          <a:xfrm>
            <a:off x="538911" y="2551507"/>
            <a:ext cx="5068434" cy="1259640"/>
            <a:chOff x="566619" y="2398144"/>
            <a:chExt cx="5068434" cy="1259640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105F0B3D-C9B9-A5F5-F0ED-7E0DF75A4BEE}"/>
                </a:ext>
              </a:extLst>
            </p:cNvPr>
            <p:cNvSpPr/>
            <p:nvPr/>
          </p:nvSpPr>
          <p:spPr>
            <a:xfrm>
              <a:off x="566619" y="2398144"/>
              <a:ext cx="5068434" cy="1259640"/>
            </a:xfrm>
            <a:prstGeom prst="roundRect">
              <a:avLst>
                <a:gd name="adj" fmla="val 17611"/>
              </a:avLst>
            </a:prstGeom>
            <a:solidFill>
              <a:schemeClr val="bg1"/>
            </a:solidFill>
            <a:ln w="38100">
              <a:solidFill>
                <a:srgbClr val="E6708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1962B6B-933B-95E1-CDE1-A36FF50FF28C}"/>
                </a:ext>
              </a:extLst>
            </p:cNvPr>
            <p:cNvSpPr txBox="1"/>
            <p:nvPr/>
          </p:nvSpPr>
          <p:spPr>
            <a:xfrm>
              <a:off x="704786" y="2933415"/>
              <a:ext cx="4772378" cy="49244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16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dirty="0"/>
                <a:t>Недостаточное развитие зрительных ориентировок</a:t>
              </a:r>
            </a:p>
            <a:p>
              <a:r>
                <a:rPr lang="ru-RU" dirty="0"/>
                <a:t>и моторной координации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CBC5A28-0104-5ACB-6ED8-7961D63309C8}"/>
                </a:ext>
              </a:extLst>
            </p:cNvPr>
            <p:cNvSpPr txBox="1"/>
            <p:nvPr/>
          </p:nvSpPr>
          <p:spPr>
            <a:xfrm>
              <a:off x="710780" y="2566340"/>
              <a:ext cx="1146369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>
              <a:defPPr>
                <a:defRPr lang="ru-RU"/>
              </a:defPPr>
              <a:lvl1pPr>
                <a:defRPr sz="1600">
                  <a:latin typeface="Jost" pitchFamily="2" charset="-52"/>
                  <a:ea typeface="Jost" pitchFamily="2" charset="-52"/>
                </a:defRPr>
              </a:lvl1pPr>
            </a:lstStyle>
            <a:p>
              <a:r>
                <a:rPr lang="ru-RU" sz="2000" dirty="0">
                  <a:latin typeface="Jost SemiBold" pitchFamily="2" charset="-52"/>
                  <a:ea typeface="Jost SemiBold" pitchFamily="2" charset="-52"/>
                </a:rPr>
                <a:t>Причина:</a:t>
              </a:r>
            </a:p>
          </p:txBody>
        </p:sp>
      </p:grp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92D3F94-F9E5-ECEB-1D86-5252EF5268DC}"/>
              </a:ext>
            </a:extLst>
          </p:cNvPr>
          <p:cNvSpPr/>
          <p:nvPr/>
        </p:nvSpPr>
        <p:spPr>
          <a:xfrm>
            <a:off x="8064244" y="323247"/>
            <a:ext cx="1640048" cy="331973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Jost" pitchFamily="2" charset="-52"/>
                <a:ea typeface="Jost" pitchFamily="2" charset="-52"/>
              </a:rPr>
              <a:t>Виды дисграфии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83E454-A089-63CF-C56A-AF3402474DA9}"/>
              </a:ext>
            </a:extLst>
          </p:cNvPr>
          <p:cNvSpPr txBox="1"/>
          <p:nvPr/>
        </p:nvSpPr>
        <p:spPr>
          <a:xfrm>
            <a:off x="6387576" y="400926"/>
            <a:ext cx="94272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Дисграфия</a:t>
            </a:r>
            <a:endParaRPr lang="ru-RU" sz="1400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A7F61893-7737-4D85-020F-5A254C4ADD28}"/>
              </a:ext>
            </a:extLst>
          </p:cNvPr>
          <p:cNvSpPr/>
          <p:nvPr/>
        </p:nvSpPr>
        <p:spPr>
          <a:xfrm>
            <a:off x="3366786" y="4923634"/>
            <a:ext cx="2240560" cy="707886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dirty="0">
                <a:latin typeface="Jost SemiBold" pitchFamily="2" charset="-52"/>
                <a:ea typeface="Jost SemiBold" pitchFamily="2" charset="-52"/>
              </a:rPr>
              <a:t>Вербальная дисграфия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603EEA6A-813A-2634-4AC8-238289777291}"/>
              </a:ext>
            </a:extLst>
          </p:cNvPr>
          <p:cNvSpPr/>
          <p:nvPr/>
        </p:nvSpPr>
        <p:spPr>
          <a:xfrm>
            <a:off x="1910014" y="5789330"/>
            <a:ext cx="2240560" cy="707886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dirty="0">
                <a:latin typeface="Jost SemiBold" pitchFamily="2" charset="-52"/>
                <a:ea typeface="Jost SemiBold" pitchFamily="2" charset="-52"/>
              </a:rPr>
              <a:t>Зеркальное письмо</a:t>
            </a:r>
          </a:p>
        </p:txBody>
      </p:sp>
      <p:sp>
        <p:nvSpPr>
          <p:cNvPr id="25" name="Блок-схема: знак завершения 2">
            <a:extLst>
              <a:ext uri="{FF2B5EF4-FFF2-40B4-BE49-F238E27FC236}">
                <a16:creationId xmlns:a16="http://schemas.microsoft.com/office/drawing/2014/main" id="{1A5AB6A6-E4C7-64E4-00B9-135C139EFAD7}"/>
              </a:ext>
            </a:extLst>
          </p:cNvPr>
          <p:cNvSpPr/>
          <p:nvPr/>
        </p:nvSpPr>
        <p:spPr>
          <a:xfrm>
            <a:off x="-1248184" y="5308737"/>
            <a:ext cx="25848493" cy="6061026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1600"/>
              <a:gd name="connsiteY0" fmla="*/ 0 h 21600"/>
              <a:gd name="connsiteX1" fmla="*/ 10674 w 21600"/>
              <a:gd name="connsiteY1" fmla="*/ 7840 h 21600"/>
              <a:gd name="connsiteX2" fmla="*/ 18125 w 21600"/>
              <a:gd name="connsiteY2" fmla="*/ 0 h 21600"/>
              <a:gd name="connsiteX3" fmla="*/ 21600 w 21600"/>
              <a:gd name="connsiteY3" fmla="*/ 10800 h 21600"/>
              <a:gd name="connsiteX4" fmla="*/ 18125 w 21600"/>
              <a:gd name="connsiteY4" fmla="*/ 21600 h 21600"/>
              <a:gd name="connsiteX5" fmla="*/ 3475 w 21600"/>
              <a:gd name="connsiteY5" fmla="*/ 21600 h 21600"/>
              <a:gd name="connsiteX6" fmla="*/ 0 w 21600"/>
              <a:gd name="connsiteY6" fmla="*/ 10800 h 21600"/>
              <a:gd name="connsiteX7" fmla="*/ 3475 w 21600"/>
              <a:gd name="connsiteY7" fmla="*/ 0 h 21600"/>
              <a:gd name="connsiteX0" fmla="*/ 3475 w 21616"/>
              <a:gd name="connsiteY0" fmla="*/ 0 h 21600"/>
              <a:gd name="connsiteX1" fmla="*/ 10674 w 21616"/>
              <a:gd name="connsiteY1" fmla="*/ 7840 h 21600"/>
              <a:gd name="connsiteX2" fmla="*/ 19008 w 21616"/>
              <a:gd name="connsiteY2" fmla="*/ 640 h 21600"/>
              <a:gd name="connsiteX3" fmla="*/ 21600 w 21616"/>
              <a:gd name="connsiteY3" fmla="*/ 10800 h 21600"/>
              <a:gd name="connsiteX4" fmla="*/ 18125 w 21616"/>
              <a:gd name="connsiteY4" fmla="*/ 21600 h 21600"/>
              <a:gd name="connsiteX5" fmla="*/ 3475 w 21616"/>
              <a:gd name="connsiteY5" fmla="*/ 21600 h 21600"/>
              <a:gd name="connsiteX6" fmla="*/ 0 w 21616"/>
              <a:gd name="connsiteY6" fmla="*/ 10800 h 21600"/>
              <a:gd name="connsiteX7" fmla="*/ 3475 w 21616"/>
              <a:gd name="connsiteY7" fmla="*/ 0 h 21600"/>
              <a:gd name="connsiteX0" fmla="*/ 2921 w 21621"/>
              <a:gd name="connsiteY0" fmla="*/ 641 h 20961"/>
              <a:gd name="connsiteX1" fmla="*/ 10679 w 21621"/>
              <a:gd name="connsiteY1" fmla="*/ 7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3313 w 22103"/>
              <a:gd name="connsiteY0" fmla="*/ 148 h 21108"/>
              <a:gd name="connsiteX1" fmla="*/ 11323 w 22103"/>
              <a:gd name="connsiteY1" fmla="*/ 5348 h 21108"/>
              <a:gd name="connsiteX2" fmla="*/ 19495 w 22103"/>
              <a:gd name="connsiteY2" fmla="*/ 148 h 21108"/>
              <a:gd name="connsiteX3" fmla="*/ 22087 w 22103"/>
              <a:gd name="connsiteY3" fmla="*/ 10308 h 21108"/>
              <a:gd name="connsiteX4" fmla="*/ 18612 w 22103"/>
              <a:gd name="connsiteY4" fmla="*/ 21108 h 21108"/>
              <a:gd name="connsiteX5" fmla="*/ 3962 w 22103"/>
              <a:gd name="connsiteY5" fmla="*/ 21108 h 21108"/>
              <a:gd name="connsiteX6" fmla="*/ 487 w 22103"/>
              <a:gd name="connsiteY6" fmla="*/ 10308 h 21108"/>
              <a:gd name="connsiteX7" fmla="*/ 325 w 22103"/>
              <a:gd name="connsiteY7" fmla="*/ 2308 h 21108"/>
              <a:gd name="connsiteX8" fmla="*/ 3313 w 22103"/>
              <a:gd name="connsiteY8" fmla="*/ 148 h 21108"/>
              <a:gd name="connsiteX0" fmla="*/ 4647 w 22103"/>
              <a:gd name="connsiteY0" fmla="*/ 5441 h 20961"/>
              <a:gd name="connsiteX1" fmla="*/ 11323 w 22103"/>
              <a:gd name="connsiteY1" fmla="*/ 5201 h 20961"/>
              <a:gd name="connsiteX2" fmla="*/ 19495 w 22103"/>
              <a:gd name="connsiteY2" fmla="*/ 1 h 20961"/>
              <a:gd name="connsiteX3" fmla="*/ 22087 w 22103"/>
              <a:gd name="connsiteY3" fmla="*/ 10161 h 20961"/>
              <a:gd name="connsiteX4" fmla="*/ 18612 w 22103"/>
              <a:gd name="connsiteY4" fmla="*/ 20961 h 20961"/>
              <a:gd name="connsiteX5" fmla="*/ 3962 w 22103"/>
              <a:gd name="connsiteY5" fmla="*/ 20961 h 20961"/>
              <a:gd name="connsiteX6" fmla="*/ 487 w 22103"/>
              <a:gd name="connsiteY6" fmla="*/ 10161 h 20961"/>
              <a:gd name="connsiteX7" fmla="*/ 325 w 22103"/>
              <a:gd name="connsiteY7" fmla="*/ 2161 h 20961"/>
              <a:gd name="connsiteX8" fmla="*/ 4647 w 22103"/>
              <a:gd name="connsiteY8" fmla="*/ 5441 h 20961"/>
              <a:gd name="connsiteX0" fmla="*/ 4647 w 22105"/>
              <a:gd name="connsiteY0" fmla="*/ 3664 h 19184"/>
              <a:gd name="connsiteX1" fmla="*/ 11323 w 22105"/>
              <a:gd name="connsiteY1" fmla="*/ 3424 h 19184"/>
              <a:gd name="connsiteX2" fmla="*/ 19531 w 22105"/>
              <a:gd name="connsiteY2" fmla="*/ 1344 h 19184"/>
              <a:gd name="connsiteX3" fmla="*/ 22087 w 22105"/>
              <a:gd name="connsiteY3" fmla="*/ 8384 h 19184"/>
              <a:gd name="connsiteX4" fmla="*/ 18612 w 22105"/>
              <a:gd name="connsiteY4" fmla="*/ 19184 h 19184"/>
              <a:gd name="connsiteX5" fmla="*/ 3962 w 22105"/>
              <a:gd name="connsiteY5" fmla="*/ 19184 h 19184"/>
              <a:gd name="connsiteX6" fmla="*/ 487 w 22105"/>
              <a:gd name="connsiteY6" fmla="*/ 8384 h 19184"/>
              <a:gd name="connsiteX7" fmla="*/ 325 w 22105"/>
              <a:gd name="connsiteY7" fmla="*/ 384 h 19184"/>
              <a:gd name="connsiteX8" fmla="*/ 4647 w 22105"/>
              <a:gd name="connsiteY8" fmla="*/ 3664 h 19184"/>
              <a:gd name="connsiteX0" fmla="*/ 4647 w 22119"/>
              <a:gd name="connsiteY0" fmla="*/ 3664 h 19184"/>
              <a:gd name="connsiteX1" fmla="*/ 11323 w 22119"/>
              <a:gd name="connsiteY1" fmla="*/ 3424 h 19184"/>
              <a:gd name="connsiteX2" fmla="*/ 19531 w 22119"/>
              <a:gd name="connsiteY2" fmla="*/ 1344 h 19184"/>
              <a:gd name="connsiteX3" fmla="*/ 22087 w 22119"/>
              <a:gd name="connsiteY3" fmla="*/ 8384 h 19184"/>
              <a:gd name="connsiteX4" fmla="*/ 18612 w 22119"/>
              <a:gd name="connsiteY4" fmla="*/ 19184 h 19184"/>
              <a:gd name="connsiteX5" fmla="*/ 3962 w 22119"/>
              <a:gd name="connsiteY5" fmla="*/ 19184 h 19184"/>
              <a:gd name="connsiteX6" fmla="*/ 487 w 22119"/>
              <a:gd name="connsiteY6" fmla="*/ 8384 h 19184"/>
              <a:gd name="connsiteX7" fmla="*/ 325 w 22119"/>
              <a:gd name="connsiteY7" fmla="*/ 384 h 19184"/>
              <a:gd name="connsiteX8" fmla="*/ 4647 w 22119"/>
              <a:gd name="connsiteY8" fmla="*/ 3664 h 19184"/>
              <a:gd name="connsiteX0" fmla="*/ 4647 w 22574"/>
              <a:gd name="connsiteY0" fmla="*/ 3664 h 19184"/>
              <a:gd name="connsiteX1" fmla="*/ 11323 w 22574"/>
              <a:gd name="connsiteY1" fmla="*/ 3424 h 19184"/>
              <a:gd name="connsiteX2" fmla="*/ 19531 w 22574"/>
              <a:gd name="connsiteY2" fmla="*/ 1344 h 19184"/>
              <a:gd name="connsiteX3" fmla="*/ 22556 w 22574"/>
              <a:gd name="connsiteY3" fmla="*/ 8464 h 19184"/>
              <a:gd name="connsiteX4" fmla="*/ 18612 w 22574"/>
              <a:gd name="connsiteY4" fmla="*/ 19184 h 19184"/>
              <a:gd name="connsiteX5" fmla="*/ 3962 w 22574"/>
              <a:gd name="connsiteY5" fmla="*/ 19184 h 19184"/>
              <a:gd name="connsiteX6" fmla="*/ 487 w 22574"/>
              <a:gd name="connsiteY6" fmla="*/ 8384 h 19184"/>
              <a:gd name="connsiteX7" fmla="*/ 325 w 22574"/>
              <a:gd name="connsiteY7" fmla="*/ 384 h 19184"/>
              <a:gd name="connsiteX8" fmla="*/ 4647 w 22574"/>
              <a:gd name="connsiteY8" fmla="*/ 3664 h 19184"/>
              <a:gd name="connsiteX0" fmla="*/ 4647 w 22581"/>
              <a:gd name="connsiteY0" fmla="*/ 4240 h 19760"/>
              <a:gd name="connsiteX1" fmla="*/ 11323 w 22581"/>
              <a:gd name="connsiteY1" fmla="*/ 400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9657 w 22581"/>
              <a:gd name="connsiteY2" fmla="*/ 246 h 20006"/>
              <a:gd name="connsiteX3" fmla="*/ 22556 w 22581"/>
              <a:gd name="connsiteY3" fmla="*/ 9286 h 20006"/>
              <a:gd name="connsiteX4" fmla="*/ 18612 w 22581"/>
              <a:gd name="connsiteY4" fmla="*/ 20006 h 20006"/>
              <a:gd name="connsiteX5" fmla="*/ 3962 w 22581"/>
              <a:gd name="connsiteY5" fmla="*/ 20006 h 20006"/>
              <a:gd name="connsiteX6" fmla="*/ 487 w 22581"/>
              <a:gd name="connsiteY6" fmla="*/ 9206 h 20006"/>
              <a:gd name="connsiteX7" fmla="*/ 325 w 22581"/>
              <a:gd name="connsiteY7" fmla="*/ 1206 h 20006"/>
              <a:gd name="connsiteX8" fmla="*/ 4647 w 22581"/>
              <a:gd name="connsiteY8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93"/>
              <a:gd name="connsiteY0" fmla="*/ 4449 h 19969"/>
              <a:gd name="connsiteX1" fmla="*/ 11503 w 22593"/>
              <a:gd name="connsiteY1" fmla="*/ 529 h 19969"/>
              <a:gd name="connsiteX2" fmla="*/ 15398 w 22593"/>
              <a:gd name="connsiteY2" fmla="*/ 4609 h 19969"/>
              <a:gd name="connsiteX3" fmla="*/ 19657 w 22593"/>
              <a:gd name="connsiteY3" fmla="*/ 209 h 19969"/>
              <a:gd name="connsiteX4" fmla="*/ 22556 w 22593"/>
              <a:gd name="connsiteY4" fmla="*/ 9249 h 19969"/>
              <a:gd name="connsiteX5" fmla="*/ 18612 w 22593"/>
              <a:gd name="connsiteY5" fmla="*/ 19969 h 19969"/>
              <a:gd name="connsiteX6" fmla="*/ 3962 w 22593"/>
              <a:gd name="connsiteY6" fmla="*/ 19969 h 19969"/>
              <a:gd name="connsiteX7" fmla="*/ 487 w 22593"/>
              <a:gd name="connsiteY7" fmla="*/ 9169 h 19969"/>
              <a:gd name="connsiteX8" fmla="*/ 325 w 22593"/>
              <a:gd name="connsiteY8" fmla="*/ 1169 h 19969"/>
              <a:gd name="connsiteX9" fmla="*/ 4647 w 22593"/>
              <a:gd name="connsiteY9" fmla="*/ 4449 h 19969"/>
              <a:gd name="connsiteX0" fmla="*/ 4647 w 22593"/>
              <a:gd name="connsiteY0" fmla="*/ 4258 h 19778"/>
              <a:gd name="connsiteX1" fmla="*/ 11503 w 22593"/>
              <a:gd name="connsiteY1" fmla="*/ 338 h 19778"/>
              <a:gd name="connsiteX2" fmla="*/ 15398 w 22593"/>
              <a:gd name="connsiteY2" fmla="*/ 4418 h 19778"/>
              <a:gd name="connsiteX3" fmla="*/ 19657 w 22593"/>
              <a:gd name="connsiteY3" fmla="*/ 18 h 19778"/>
              <a:gd name="connsiteX4" fmla="*/ 22556 w 22593"/>
              <a:gd name="connsiteY4" fmla="*/ 9058 h 19778"/>
              <a:gd name="connsiteX5" fmla="*/ 18612 w 22593"/>
              <a:gd name="connsiteY5" fmla="*/ 19778 h 19778"/>
              <a:gd name="connsiteX6" fmla="*/ 3962 w 22593"/>
              <a:gd name="connsiteY6" fmla="*/ 19778 h 19778"/>
              <a:gd name="connsiteX7" fmla="*/ 487 w 22593"/>
              <a:gd name="connsiteY7" fmla="*/ 8978 h 19778"/>
              <a:gd name="connsiteX8" fmla="*/ 325 w 22593"/>
              <a:gd name="connsiteY8" fmla="*/ 978 h 19778"/>
              <a:gd name="connsiteX9" fmla="*/ 4647 w 22593"/>
              <a:gd name="connsiteY9" fmla="*/ 4258 h 19778"/>
              <a:gd name="connsiteX0" fmla="*/ 4647 w 22690"/>
              <a:gd name="connsiteY0" fmla="*/ 4258 h 19778"/>
              <a:gd name="connsiteX1" fmla="*/ 11503 w 22690"/>
              <a:gd name="connsiteY1" fmla="*/ 338 h 19778"/>
              <a:gd name="connsiteX2" fmla="*/ 15398 w 22690"/>
              <a:gd name="connsiteY2" fmla="*/ 4418 h 19778"/>
              <a:gd name="connsiteX3" fmla="*/ 20228 w 22690"/>
              <a:gd name="connsiteY3" fmla="*/ 18 h 19778"/>
              <a:gd name="connsiteX4" fmla="*/ 22556 w 22690"/>
              <a:gd name="connsiteY4" fmla="*/ 9058 h 19778"/>
              <a:gd name="connsiteX5" fmla="*/ 18612 w 22690"/>
              <a:gd name="connsiteY5" fmla="*/ 19778 h 19778"/>
              <a:gd name="connsiteX6" fmla="*/ 3962 w 22690"/>
              <a:gd name="connsiteY6" fmla="*/ 19778 h 19778"/>
              <a:gd name="connsiteX7" fmla="*/ 487 w 22690"/>
              <a:gd name="connsiteY7" fmla="*/ 8978 h 19778"/>
              <a:gd name="connsiteX8" fmla="*/ 325 w 22690"/>
              <a:gd name="connsiteY8" fmla="*/ 978 h 19778"/>
              <a:gd name="connsiteX9" fmla="*/ 4647 w 22690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  <a:gd name="connsiteX0" fmla="*/ 4647 w 23001"/>
              <a:gd name="connsiteY0" fmla="*/ 7640 h 23160"/>
              <a:gd name="connsiteX1" fmla="*/ 11105 w 23001"/>
              <a:gd name="connsiteY1" fmla="*/ 3610 h 23160"/>
              <a:gd name="connsiteX2" fmla="*/ 15398 w 23001"/>
              <a:gd name="connsiteY2" fmla="*/ 7800 h 23160"/>
              <a:gd name="connsiteX3" fmla="*/ 21069 w 23001"/>
              <a:gd name="connsiteY3" fmla="*/ 4 h 23160"/>
              <a:gd name="connsiteX4" fmla="*/ 22556 w 23001"/>
              <a:gd name="connsiteY4" fmla="*/ 12440 h 23160"/>
              <a:gd name="connsiteX5" fmla="*/ 18612 w 23001"/>
              <a:gd name="connsiteY5" fmla="*/ 23160 h 23160"/>
              <a:gd name="connsiteX6" fmla="*/ 3962 w 23001"/>
              <a:gd name="connsiteY6" fmla="*/ 23160 h 23160"/>
              <a:gd name="connsiteX7" fmla="*/ 487 w 23001"/>
              <a:gd name="connsiteY7" fmla="*/ 12360 h 23160"/>
              <a:gd name="connsiteX8" fmla="*/ 325 w 23001"/>
              <a:gd name="connsiteY8" fmla="*/ 4360 h 23160"/>
              <a:gd name="connsiteX9" fmla="*/ 4647 w 23001"/>
              <a:gd name="connsiteY9" fmla="*/ 7640 h 23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001" h="23160">
                <a:moveTo>
                  <a:pt x="4647" y="7640"/>
                </a:moveTo>
                <a:cubicBezTo>
                  <a:pt x="7088" y="8013"/>
                  <a:pt x="7293" y="1797"/>
                  <a:pt x="11105" y="3610"/>
                </a:cubicBezTo>
                <a:cubicBezTo>
                  <a:pt x="13414" y="4985"/>
                  <a:pt x="13737" y="8401"/>
                  <a:pt x="15398" y="7800"/>
                </a:cubicBezTo>
                <a:cubicBezTo>
                  <a:pt x="17059" y="7199"/>
                  <a:pt x="19477" y="-220"/>
                  <a:pt x="21069" y="4"/>
                </a:cubicBezTo>
                <a:cubicBezTo>
                  <a:pt x="23796" y="2795"/>
                  <a:pt x="22965" y="8581"/>
                  <a:pt x="22556" y="12440"/>
                </a:cubicBezTo>
                <a:cubicBezTo>
                  <a:pt x="22147" y="16299"/>
                  <a:pt x="20531" y="23160"/>
                  <a:pt x="18612" y="23160"/>
                </a:cubicBezTo>
                <a:lnTo>
                  <a:pt x="3962" y="23160"/>
                </a:lnTo>
                <a:cubicBezTo>
                  <a:pt x="2043" y="23160"/>
                  <a:pt x="1093" y="15493"/>
                  <a:pt x="487" y="12360"/>
                </a:cubicBezTo>
                <a:cubicBezTo>
                  <a:pt x="-119" y="9227"/>
                  <a:pt x="-146" y="6053"/>
                  <a:pt x="325" y="4360"/>
                </a:cubicBezTo>
                <a:cubicBezTo>
                  <a:pt x="796" y="2667"/>
                  <a:pt x="3027" y="7093"/>
                  <a:pt x="4647" y="7640"/>
                </a:cubicBezTo>
                <a:close/>
              </a:path>
            </a:pathLst>
          </a:custGeom>
          <a:solidFill>
            <a:srgbClr val="A993F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40F489D1-7313-2936-E28F-6420B9E22CCD}"/>
              </a:ext>
            </a:extLst>
          </p:cNvPr>
          <p:cNvGrpSpPr/>
          <p:nvPr/>
        </p:nvGrpSpPr>
        <p:grpSpPr>
          <a:xfrm>
            <a:off x="11838092" y="661984"/>
            <a:ext cx="799820" cy="799820"/>
            <a:chOff x="5643827" y="4173481"/>
            <a:chExt cx="574432" cy="574432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510A528D-F8FB-ABB9-9460-47652AC6A035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6D70C801-E7CA-48EF-E84C-301B8A667118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6E9537E8-9BB5-6603-259F-C20C89F404CA}"/>
              </a:ext>
            </a:extLst>
          </p:cNvPr>
          <p:cNvGrpSpPr/>
          <p:nvPr/>
        </p:nvGrpSpPr>
        <p:grpSpPr>
          <a:xfrm>
            <a:off x="6662126" y="1340389"/>
            <a:ext cx="393628" cy="393628"/>
            <a:chOff x="5643827" y="4173481"/>
            <a:chExt cx="574432" cy="574432"/>
          </a:xfrm>
        </p:grpSpPr>
        <p:sp>
          <p:nvSpPr>
            <p:cNvPr id="30" name="Овал 29">
              <a:extLst>
                <a:ext uri="{FF2B5EF4-FFF2-40B4-BE49-F238E27FC236}">
                  <a16:creationId xmlns:a16="http://schemas.microsoft.com/office/drawing/2014/main" id="{A97E60EE-DD20-52EF-7957-BF03983E4599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11C9474C-B9A8-31A5-3EA4-A32494D2DCC3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CB375F77-2187-780C-FBD4-E54E66FC9272}"/>
              </a:ext>
            </a:extLst>
          </p:cNvPr>
          <p:cNvGrpSpPr/>
          <p:nvPr/>
        </p:nvGrpSpPr>
        <p:grpSpPr>
          <a:xfrm>
            <a:off x="10883026" y="5388279"/>
            <a:ext cx="659607" cy="659607"/>
            <a:chOff x="5643830" y="4173483"/>
            <a:chExt cx="574432" cy="574432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8E741490-77F5-4F1A-05A6-38883A9FCBA6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EB290D16-D2FD-2809-727C-2CBBF07FB97D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37" name="Рисунок 36" descr="Изображение выглядит как человек, в помещении, Человеческое лицо, сте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5C109EE-1203-DC7C-8069-11A142D728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7" t="44236" r="3581" b="849"/>
          <a:stretch/>
        </p:blipFill>
        <p:spPr>
          <a:xfrm>
            <a:off x="6656117" y="4164221"/>
            <a:ext cx="1933278" cy="1933278"/>
          </a:xfrm>
          <a:custGeom>
            <a:avLst/>
            <a:gdLst>
              <a:gd name="connsiteX0" fmla="*/ 966639 w 1933278"/>
              <a:gd name="connsiteY0" fmla="*/ 0 h 1933278"/>
              <a:gd name="connsiteX1" fmla="*/ 1933278 w 1933278"/>
              <a:gd name="connsiteY1" fmla="*/ 966639 h 1933278"/>
              <a:gd name="connsiteX2" fmla="*/ 966639 w 1933278"/>
              <a:gd name="connsiteY2" fmla="*/ 1933278 h 1933278"/>
              <a:gd name="connsiteX3" fmla="*/ 0 w 1933278"/>
              <a:gd name="connsiteY3" fmla="*/ 966639 h 1933278"/>
              <a:gd name="connsiteX4" fmla="*/ 966639 w 1933278"/>
              <a:gd name="connsiteY4" fmla="*/ 0 h 19332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33278" h="1933278">
                <a:moveTo>
                  <a:pt x="966639" y="0"/>
                </a:moveTo>
                <a:cubicBezTo>
                  <a:pt x="1500499" y="0"/>
                  <a:pt x="1933278" y="432779"/>
                  <a:pt x="1933278" y="966639"/>
                </a:cubicBezTo>
                <a:cubicBezTo>
                  <a:pt x="1933278" y="1500499"/>
                  <a:pt x="1500499" y="1933278"/>
                  <a:pt x="966639" y="1933278"/>
                </a:cubicBezTo>
                <a:cubicBezTo>
                  <a:pt x="432779" y="1933278"/>
                  <a:pt x="0" y="1500499"/>
                  <a:pt x="0" y="966639"/>
                </a:cubicBezTo>
                <a:cubicBezTo>
                  <a:pt x="0" y="432779"/>
                  <a:pt x="432779" y="0"/>
                  <a:pt x="966639" y="0"/>
                </a:cubicBezTo>
                <a:close/>
              </a:path>
            </a:pathLst>
          </a:cu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28B02BF6-67D3-9D19-0F6A-5C58F6B72610}"/>
              </a:ext>
            </a:extLst>
          </p:cNvPr>
          <p:cNvSpPr txBox="1"/>
          <p:nvPr/>
        </p:nvSpPr>
        <p:spPr>
          <a:xfrm>
            <a:off x="10438233" y="394511"/>
            <a:ext cx="14008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Путь коррекции</a:t>
            </a:r>
            <a:endParaRPr lang="ru-RU" sz="1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7A391C1-44F3-5457-3938-9EAE2866A684}"/>
              </a:ext>
            </a:extLst>
          </p:cNvPr>
          <p:cNvSpPr txBox="1"/>
          <p:nvPr/>
        </p:nvSpPr>
        <p:spPr>
          <a:xfrm>
            <a:off x="517499" y="395554"/>
            <a:ext cx="283356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Учитель-логопед Наталия Демкова</a:t>
            </a:r>
            <a:endParaRPr lang="ru-RU" sz="14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977E2DC-7167-FAFF-05FF-4B533532B5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464" t="39159" r="41161" b="38431"/>
          <a:stretch/>
        </p:blipFill>
        <p:spPr>
          <a:xfrm>
            <a:off x="3532401" y="382823"/>
            <a:ext cx="234098" cy="22050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BEEA505-E5E1-9BFD-3734-4D173517A58C}"/>
              </a:ext>
            </a:extLst>
          </p:cNvPr>
          <p:cNvSpPr txBox="1"/>
          <p:nvPr/>
        </p:nvSpPr>
        <p:spPr>
          <a:xfrm>
            <a:off x="3947836" y="395554"/>
            <a:ext cx="1495144" cy="220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Центр "Доверие"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023817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: скругленные углы 57">
            <a:extLst>
              <a:ext uri="{FF2B5EF4-FFF2-40B4-BE49-F238E27FC236}">
                <a16:creationId xmlns:a16="http://schemas.microsoft.com/office/drawing/2014/main" id="{3DDE687E-AEE1-E068-2F17-0EA7B3ADFD8F}"/>
              </a:ext>
            </a:extLst>
          </p:cNvPr>
          <p:cNvSpPr/>
          <p:nvPr/>
        </p:nvSpPr>
        <p:spPr>
          <a:xfrm>
            <a:off x="10199027" y="342661"/>
            <a:ext cx="1640047" cy="331973"/>
          </a:xfrm>
          <a:prstGeom prst="roundRect">
            <a:avLst>
              <a:gd name="adj" fmla="val 50000"/>
            </a:avLst>
          </a:prstGeom>
          <a:solidFill>
            <a:srgbClr val="DE506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Jost" pitchFamily="2" charset="-52"/>
                <a:ea typeface="Jost" pitchFamily="2" charset="-52"/>
              </a:rPr>
              <a:t>Путь коррекции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8B02F3-16A0-4BAF-BF3A-0D5C41D749EF}"/>
              </a:ext>
            </a:extLst>
          </p:cNvPr>
          <p:cNvSpPr txBox="1"/>
          <p:nvPr/>
        </p:nvSpPr>
        <p:spPr>
          <a:xfrm>
            <a:off x="6387576" y="400926"/>
            <a:ext cx="942728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Дисграфия</a:t>
            </a:r>
            <a:endParaRPr lang="ru-RU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7B76A6-1445-8BAA-70BB-74D257093218}"/>
              </a:ext>
            </a:extLst>
          </p:cNvPr>
          <p:cNvSpPr txBox="1"/>
          <p:nvPr/>
        </p:nvSpPr>
        <p:spPr>
          <a:xfrm>
            <a:off x="502389" y="945344"/>
            <a:ext cx="11173673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4400">
                <a:solidFill>
                  <a:srgbClr val="DE5067"/>
                </a:solidFill>
                <a:latin typeface="Jost Black" pitchFamily="2" charset="-52"/>
                <a:ea typeface="Jost Black" pitchFamily="2" charset="-52"/>
              </a:defRPr>
            </a:lvl1pPr>
          </a:lstStyle>
          <a:p>
            <a:r>
              <a:rPr lang="ru-RU" sz="3100" dirty="0">
                <a:solidFill>
                  <a:schemeClr val="tx1"/>
                </a:solidFill>
              </a:rPr>
              <a:t>С первых дней обучения </a:t>
            </a:r>
            <a:r>
              <a:rPr lang="ru-RU" sz="3100" dirty="0"/>
              <a:t>обращайте внимание</a:t>
            </a:r>
          </a:p>
          <a:p>
            <a:r>
              <a:rPr lang="ru-RU" sz="3100" dirty="0">
                <a:solidFill>
                  <a:schemeClr val="tx1"/>
                </a:solidFill>
              </a:rPr>
              <a:t>на навыки письма</a:t>
            </a:r>
            <a:r>
              <a:rPr lang="ru-RU" sz="3100" i="1" dirty="0">
                <a:solidFill>
                  <a:schemeClr val="tx1"/>
                </a:solidFill>
              </a:rPr>
              <a:t> </a:t>
            </a:r>
            <a:r>
              <a:rPr lang="ru-RU" sz="3100" dirty="0">
                <a:solidFill>
                  <a:schemeClr val="tx1"/>
                </a:solidFill>
              </a:rPr>
              <a:t>ребенка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8DB631-E762-FC3E-916B-3DCF0054EB26}"/>
              </a:ext>
            </a:extLst>
          </p:cNvPr>
          <p:cNvSpPr txBox="1"/>
          <p:nvPr/>
        </p:nvSpPr>
        <p:spPr>
          <a:xfrm>
            <a:off x="487426" y="2912029"/>
            <a:ext cx="6726750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20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sz="1600" dirty="0"/>
              <a:t>Но специалист сможет провести необходимые обследования</a:t>
            </a:r>
          </a:p>
          <a:p>
            <a:r>
              <a:rPr lang="ru-RU" sz="1600" dirty="0"/>
              <a:t>и предложить эффективные методы коррекции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D311A6-761B-8A1A-47F5-888901CD87B1}"/>
              </a:ext>
            </a:extLst>
          </p:cNvPr>
          <p:cNvSpPr txBox="1"/>
          <p:nvPr/>
        </p:nvSpPr>
        <p:spPr>
          <a:xfrm>
            <a:off x="502389" y="2007022"/>
            <a:ext cx="7772511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>
              <a:defRPr sz="2000">
                <a:latin typeface="Jost SemiBold" pitchFamily="2" charset="-52"/>
                <a:ea typeface="Jost SemiBold" pitchFamily="2" charset="-52"/>
              </a:defRPr>
            </a:lvl1pPr>
          </a:lstStyle>
          <a:p>
            <a:r>
              <a:rPr lang="ru-RU" dirty="0"/>
              <a:t>Дисграфия может существенно повлиять на учебный процесс</a:t>
            </a:r>
          </a:p>
          <a:p>
            <a:r>
              <a:rPr lang="ru-RU" dirty="0"/>
              <a:t>и общее развитие ребенка</a:t>
            </a:r>
          </a:p>
        </p:txBody>
      </p:sp>
      <p:grpSp>
        <p:nvGrpSpPr>
          <p:cNvPr id="26" name="Группа 25">
            <a:extLst>
              <a:ext uri="{FF2B5EF4-FFF2-40B4-BE49-F238E27FC236}">
                <a16:creationId xmlns:a16="http://schemas.microsoft.com/office/drawing/2014/main" id="{1C89F10B-77E8-AE2A-AAAF-E4CAA010F7F9}"/>
              </a:ext>
            </a:extLst>
          </p:cNvPr>
          <p:cNvGrpSpPr/>
          <p:nvPr/>
        </p:nvGrpSpPr>
        <p:grpSpPr>
          <a:xfrm>
            <a:off x="9604023" y="1747157"/>
            <a:ext cx="1276955" cy="1276955"/>
            <a:chOff x="5643830" y="4173483"/>
            <a:chExt cx="574432" cy="574432"/>
          </a:xfrm>
        </p:grpSpPr>
        <p:sp>
          <p:nvSpPr>
            <p:cNvPr id="27" name="Овал 26">
              <a:extLst>
                <a:ext uri="{FF2B5EF4-FFF2-40B4-BE49-F238E27FC236}">
                  <a16:creationId xmlns:a16="http://schemas.microsoft.com/office/drawing/2014/main" id="{3F17F87A-5ED4-FC2B-A690-9621C5046E5E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31B4C175-5285-C567-9740-D7888128A40E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74F22A49-0268-C557-D6CA-9F81778F460A}"/>
              </a:ext>
            </a:extLst>
          </p:cNvPr>
          <p:cNvGrpSpPr/>
          <p:nvPr/>
        </p:nvGrpSpPr>
        <p:grpSpPr>
          <a:xfrm>
            <a:off x="-418780" y="5564728"/>
            <a:ext cx="2292646" cy="2292646"/>
            <a:chOff x="5643827" y="4173481"/>
            <a:chExt cx="574432" cy="574432"/>
          </a:xfrm>
        </p:grpSpPr>
        <p:sp>
          <p:nvSpPr>
            <p:cNvPr id="33" name="Овал 32">
              <a:extLst>
                <a:ext uri="{FF2B5EF4-FFF2-40B4-BE49-F238E27FC236}">
                  <a16:creationId xmlns:a16="http://schemas.microsoft.com/office/drawing/2014/main" id="{95E3B8C6-15BE-FEDB-C936-37102C2D65D2}"/>
                </a:ext>
              </a:extLst>
            </p:cNvPr>
            <p:cNvSpPr/>
            <p:nvPr/>
          </p:nvSpPr>
          <p:spPr>
            <a:xfrm>
              <a:off x="5761233" y="4298018"/>
              <a:ext cx="325358" cy="325358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4" name="Овал 33">
              <a:extLst>
                <a:ext uri="{FF2B5EF4-FFF2-40B4-BE49-F238E27FC236}">
                  <a16:creationId xmlns:a16="http://schemas.microsoft.com/office/drawing/2014/main" id="{6D3119EF-881E-B728-2958-39FC557F5C0D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1251AC20-462E-0547-9874-CFF0DA87C76B}"/>
              </a:ext>
            </a:extLst>
          </p:cNvPr>
          <p:cNvSpPr/>
          <p:nvPr/>
        </p:nvSpPr>
        <p:spPr>
          <a:xfrm>
            <a:off x="538911" y="3914418"/>
            <a:ext cx="5068434" cy="1259640"/>
          </a:xfrm>
          <a:prstGeom prst="roundRect">
            <a:avLst>
              <a:gd name="adj" fmla="val 17611"/>
            </a:avLst>
          </a:prstGeom>
          <a:solidFill>
            <a:schemeClr val="bg1"/>
          </a:solidFill>
          <a:ln w="38100">
            <a:solidFill>
              <a:srgbClr val="E6708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AA91DC5-0BFD-3763-0A2E-A3F9D55707D8}"/>
              </a:ext>
            </a:extLst>
          </p:cNvPr>
          <p:cNvSpPr txBox="1"/>
          <p:nvPr/>
        </p:nvSpPr>
        <p:spPr>
          <a:xfrm>
            <a:off x="683072" y="4082614"/>
            <a:ext cx="1146369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sz="2000" dirty="0">
                <a:latin typeface="Jost SemiBold" pitchFamily="2" charset="-52"/>
                <a:ea typeface="Jost SemiBold" pitchFamily="2" charset="-52"/>
              </a:rPr>
              <a:t>Вывод: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73380DA-BDD8-304A-FCA6-622322DDFA3C}"/>
              </a:ext>
            </a:extLst>
          </p:cNvPr>
          <p:cNvSpPr txBox="1"/>
          <p:nvPr/>
        </p:nvSpPr>
        <p:spPr>
          <a:xfrm>
            <a:off x="677078" y="4524409"/>
            <a:ext cx="4772378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defPPr>
              <a:defRPr lang="ru-RU"/>
            </a:defPPr>
            <a:lvl1pPr>
              <a:defRPr sz="1600">
                <a:latin typeface="Jost" pitchFamily="2" charset="-52"/>
                <a:ea typeface="Jost" pitchFamily="2" charset="-52"/>
              </a:defRPr>
            </a:lvl1pPr>
          </a:lstStyle>
          <a:p>
            <a:r>
              <a:rPr lang="ru-RU" sz="1700" dirty="0"/>
              <a:t>Не откладывайте поход к логопеду-дефектологу!</a:t>
            </a:r>
          </a:p>
        </p:txBody>
      </p: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9ADBB26B-3038-6A7C-A405-408EABA59382}"/>
              </a:ext>
            </a:extLst>
          </p:cNvPr>
          <p:cNvGrpSpPr/>
          <p:nvPr/>
        </p:nvGrpSpPr>
        <p:grpSpPr>
          <a:xfrm>
            <a:off x="7016168" y="3008457"/>
            <a:ext cx="396015" cy="396015"/>
            <a:chOff x="5643827" y="4173481"/>
            <a:chExt cx="574432" cy="574432"/>
          </a:xfrm>
        </p:grpSpPr>
        <p:sp>
          <p:nvSpPr>
            <p:cNvPr id="48" name="Овал 47">
              <a:extLst>
                <a:ext uri="{FF2B5EF4-FFF2-40B4-BE49-F238E27FC236}">
                  <a16:creationId xmlns:a16="http://schemas.microsoft.com/office/drawing/2014/main" id="{49546D77-9AC2-8D54-D231-248C220BC601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Овал 48">
              <a:extLst>
                <a:ext uri="{FF2B5EF4-FFF2-40B4-BE49-F238E27FC236}">
                  <a16:creationId xmlns:a16="http://schemas.microsoft.com/office/drawing/2014/main" id="{9D3E38B4-1C32-26FE-4833-FC7F31715290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50A7ABC0-0332-F208-C6E2-5C6F6E087EB8}"/>
              </a:ext>
            </a:extLst>
          </p:cNvPr>
          <p:cNvGrpSpPr/>
          <p:nvPr/>
        </p:nvGrpSpPr>
        <p:grpSpPr>
          <a:xfrm>
            <a:off x="895226" y="6187221"/>
            <a:ext cx="1421630" cy="1421630"/>
            <a:chOff x="5643830" y="4173483"/>
            <a:chExt cx="574432" cy="574432"/>
          </a:xfrm>
        </p:grpSpPr>
        <p:sp>
          <p:nvSpPr>
            <p:cNvPr id="51" name="Овал 50">
              <a:extLst>
                <a:ext uri="{FF2B5EF4-FFF2-40B4-BE49-F238E27FC236}">
                  <a16:creationId xmlns:a16="http://schemas.microsoft.com/office/drawing/2014/main" id="{45C47268-45AA-10B4-6D3A-813BCC9EF72B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44F44516-07F3-6D01-563F-9B0E3ACABE19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107502C6-C8D4-F8F2-AC8B-CC259D9F6EDF}"/>
              </a:ext>
            </a:extLst>
          </p:cNvPr>
          <p:cNvGrpSpPr/>
          <p:nvPr/>
        </p:nvGrpSpPr>
        <p:grpSpPr>
          <a:xfrm>
            <a:off x="4395056" y="5901840"/>
            <a:ext cx="707131" cy="707131"/>
            <a:chOff x="5643827" y="4173481"/>
            <a:chExt cx="574432" cy="574432"/>
          </a:xfrm>
        </p:grpSpPr>
        <p:sp>
          <p:nvSpPr>
            <p:cNvPr id="54" name="Овал 53">
              <a:extLst>
                <a:ext uri="{FF2B5EF4-FFF2-40B4-BE49-F238E27FC236}">
                  <a16:creationId xmlns:a16="http://schemas.microsoft.com/office/drawing/2014/main" id="{0BF520EA-B745-03B5-CC81-9B1DEF4506A1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Овал 54">
              <a:extLst>
                <a:ext uri="{FF2B5EF4-FFF2-40B4-BE49-F238E27FC236}">
                  <a16:creationId xmlns:a16="http://schemas.microsoft.com/office/drawing/2014/main" id="{0991700F-7806-AD70-CCE4-7152C7D1D5A2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A88722BF-8F2F-7610-BDDF-EB0885AEFAD4}"/>
              </a:ext>
            </a:extLst>
          </p:cNvPr>
          <p:cNvSpPr txBox="1"/>
          <p:nvPr/>
        </p:nvSpPr>
        <p:spPr>
          <a:xfrm>
            <a:off x="8274900" y="387885"/>
            <a:ext cx="140084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Виды дисграфии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383451-C393-FB8D-418E-26446A7C2D17}"/>
              </a:ext>
            </a:extLst>
          </p:cNvPr>
          <p:cNvSpPr txBox="1"/>
          <p:nvPr/>
        </p:nvSpPr>
        <p:spPr>
          <a:xfrm>
            <a:off x="517499" y="395554"/>
            <a:ext cx="2833564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Учитель-логопед Наталия Демкова</a:t>
            </a:r>
            <a:endParaRPr lang="ru-RU" sz="140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FD8EDB-3CFA-EB29-D006-397BE670A39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5464" t="39159" r="41161" b="38431"/>
          <a:stretch/>
        </p:blipFill>
        <p:spPr>
          <a:xfrm>
            <a:off x="3532401" y="382823"/>
            <a:ext cx="234098" cy="2205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C8D3BF9-77CA-D489-709B-DF0A7E70DAA0}"/>
              </a:ext>
            </a:extLst>
          </p:cNvPr>
          <p:cNvSpPr txBox="1"/>
          <p:nvPr/>
        </p:nvSpPr>
        <p:spPr>
          <a:xfrm>
            <a:off x="3947836" y="395554"/>
            <a:ext cx="1495144" cy="22081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ru-RU" sz="1400" dirty="0">
                <a:latin typeface="Jost" pitchFamily="2" charset="-52"/>
                <a:ea typeface="Jost" pitchFamily="2" charset="-52"/>
              </a:rPr>
              <a:t>Центр "Доверие"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1186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Блок-схема: знак завершения 2">
            <a:extLst>
              <a:ext uri="{FF2B5EF4-FFF2-40B4-BE49-F238E27FC236}">
                <a16:creationId xmlns:a16="http://schemas.microsoft.com/office/drawing/2014/main" id="{99905C53-2609-1438-1B6B-5D77E83A2BCC}"/>
              </a:ext>
            </a:extLst>
          </p:cNvPr>
          <p:cNvSpPr/>
          <p:nvPr/>
        </p:nvSpPr>
        <p:spPr>
          <a:xfrm>
            <a:off x="-2986717" y="4505656"/>
            <a:ext cx="19116760" cy="605654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1600"/>
              <a:gd name="connsiteY0" fmla="*/ 0 h 21600"/>
              <a:gd name="connsiteX1" fmla="*/ 10674 w 21600"/>
              <a:gd name="connsiteY1" fmla="*/ 7840 h 21600"/>
              <a:gd name="connsiteX2" fmla="*/ 18125 w 21600"/>
              <a:gd name="connsiteY2" fmla="*/ 0 h 21600"/>
              <a:gd name="connsiteX3" fmla="*/ 21600 w 21600"/>
              <a:gd name="connsiteY3" fmla="*/ 10800 h 21600"/>
              <a:gd name="connsiteX4" fmla="*/ 18125 w 21600"/>
              <a:gd name="connsiteY4" fmla="*/ 21600 h 21600"/>
              <a:gd name="connsiteX5" fmla="*/ 3475 w 21600"/>
              <a:gd name="connsiteY5" fmla="*/ 21600 h 21600"/>
              <a:gd name="connsiteX6" fmla="*/ 0 w 21600"/>
              <a:gd name="connsiteY6" fmla="*/ 10800 h 21600"/>
              <a:gd name="connsiteX7" fmla="*/ 3475 w 21600"/>
              <a:gd name="connsiteY7" fmla="*/ 0 h 21600"/>
              <a:gd name="connsiteX0" fmla="*/ 3475 w 21616"/>
              <a:gd name="connsiteY0" fmla="*/ 0 h 21600"/>
              <a:gd name="connsiteX1" fmla="*/ 10674 w 21616"/>
              <a:gd name="connsiteY1" fmla="*/ 7840 h 21600"/>
              <a:gd name="connsiteX2" fmla="*/ 19008 w 21616"/>
              <a:gd name="connsiteY2" fmla="*/ 640 h 21600"/>
              <a:gd name="connsiteX3" fmla="*/ 21600 w 21616"/>
              <a:gd name="connsiteY3" fmla="*/ 10800 h 21600"/>
              <a:gd name="connsiteX4" fmla="*/ 18125 w 21616"/>
              <a:gd name="connsiteY4" fmla="*/ 21600 h 21600"/>
              <a:gd name="connsiteX5" fmla="*/ 3475 w 21616"/>
              <a:gd name="connsiteY5" fmla="*/ 21600 h 21600"/>
              <a:gd name="connsiteX6" fmla="*/ 0 w 21616"/>
              <a:gd name="connsiteY6" fmla="*/ 10800 h 21600"/>
              <a:gd name="connsiteX7" fmla="*/ 3475 w 21616"/>
              <a:gd name="connsiteY7" fmla="*/ 0 h 21600"/>
              <a:gd name="connsiteX0" fmla="*/ 2921 w 21621"/>
              <a:gd name="connsiteY0" fmla="*/ 641 h 20961"/>
              <a:gd name="connsiteX1" fmla="*/ 10679 w 21621"/>
              <a:gd name="connsiteY1" fmla="*/ 7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3313 w 22103"/>
              <a:gd name="connsiteY0" fmla="*/ 148 h 21108"/>
              <a:gd name="connsiteX1" fmla="*/ 11323 w 22103"/>
              <a:gd name="connsiteY1" fmla="*/ 5348 h 21108"/>
              <a:gd name="connsiteX2" fmla="*/ 19495 w 22103"/>
              <a:gd name="connsiteY2" fmla="*/ 148 h 21108"/>
              <a:gd name="connsiteX3" fmla="*/ 22087 w 22103"/>
              <a:gd name="connsiteY3" fmla="*/ 10308 h 21108"/>
              <a:gd name="connsiteX4" fmla="*/ 18612 w 22103"/>
              <a:gd name="connsiteY4" fmla="*/ 21108 h 21108"/>
              <a:gd name="connsiteX5" fmla="*/ 3962 w 22103"/>
              <a:gd name="connsiteY5" fmla="*/ 21108 h 21108"/>
              <a:gd name="connsiteX6" fmla="*/ 487 w 22103"/>
              <a:gd name="connsiteY6" fmla="*/ 10308 h 21108"/>
              <a:gd name="connsiteX7" fmla="*/ 325 w 22103"/>
              <a:gd name="connsiteY7" fmla="*/ 2308 h 21108"/>
              <a:gd name="connsiteX8" fmla="*/ 3313 w 22103"/>
              <a:gd name="connsiteY8" fmla="*/ 148 h 21108"/>
              <a:gd name="connsiteX0" fmla="*/ 4647 w 22103"/>
              <a:gd name="connsiteY0" fmla="*/ 5441 h 20961"/>
              <a:gd name="connsiteX1" fmla="*/ 11323 w 22103"/>
              <a:gd name="connsiteY1" fmla="*/ 5201 h 20961"/>
              <a:gd name="connsiteX2" fmla="*/ 19495 w 22103"/>
              <a:gd name="connsiteY2" fmla="*/ 1 h 20961"/>
              <a:gd name="connsiteX3" fmla="*/ 22087 w 22103"/>
              <a:gd name="connsiteY3" fmla="*/ 10161 h 20961"/>
              <a:gd name="connsiteX4" fmla="*/ 18612 w 22103"/>
              <a:gd name="connsiteY4" fmla="*/ 20961 h 20961"/>
              <a:gd name="connsiteX5" fmla="*/ 3962 w 22103"/>
              <a:gd name="connsiteY5" fmla="*/ 20961 h 20961"/>
              <a:gd name="connsiteX6" fmla="*/ 487 w 22103"/>
              <a:gd name="connsiteY6" fmla="*/ 10161 h 20961"/>
              <a:gd name="connsiteX7" fmla="*/ 325 w 22103"/>
              <a:gd name="connsiteY7" fmla="*/ 2161 h 20961"/>
              <a:gd name="connsiteX8" fmla="*/ 4647 w 22103"/>
              <a:gd name="connsiteY8" fmla="*/ 5441 h 20961"/>
              <a:gd name="connsiteX0" fmla="*/ 4647 w 22105"/>
              <a:gd name="connsiteY0" fmla="*/ 3664 h 19184"/>
              <a:gd name="connsiteX1" fmla="*/ 11323 w 22105"/>
              <a:gd name="connsiteY1" fmla="*/ 3424 h 19184"/>
              <a:gd name="connsiteX2" fmla="*/ 19531 w 22105"/>
              <a:gd name="connsiteY2" fmla="*/ 1344 h 19184"/>
              <a:gd name="connsiteX3" fmla="*/ 22087 w 22105"/>
              <a:gd name="connsiteY3" fmla="*/ 8384 h 19184"/>
              <a:gd name="connsiteX4" fmla="*/ 18612 w 22105"/>
              <a:gd name="connsiteY4" fmla="*/ 19184 h 19184"/>
              <a:gd name="connsiteX5" fmla="*/ 3962 w 22105"/>
              <a:gd name="connsiteY5" fmla="*/ 19184 h 19184"/>
              <a:gd name="connsiteX6" fmla="*/ 487 w 22105"/>
              <a:gd name="connsiteY6" fmla="*/ 8384 h 19184"/>
              <a:gd name="connsiteX7" fmla="*/ 325 w 22105"/>
              <a:gd name="connsiteY7" fmla="*/ 384 h 19184"/>
              <a:gd name="connsiteX8" fmla="*/ 4647 w 22105"/>
              <a:gd name="connsiteY8" fmla="*/ 3664 h 19184"/>
              <a:gd name="connsiteX0" fmla="*/ 4647 w 22119"/>
              <a:gd name="connsiteY0" fmla="*/ 3664 h 19184"/>
              <a:gd name="connsiteX1" fmla="*/ 11323 w 22119"/>
              <a:gd name="connsiteY1" fmla="*/ 3424 h 19184"/>
              <a:gd name="connsiteX2" fmla="*/ 19531 w 22119"/>
              <a:gd name="connsiteY2" fmla="*/ 1344 h 19184"/>
              <a:gd name="connsiteX3" fmla="*/ 22087 w 22119"/>
              <a:gd name="connsiteY3" fmla="*/ 8384 h 19184"/>
              <a:gd name="connsiteX4" fmla="*/ 18612 w 22119"/>
              <a:gd name="connsiteY4" fmla="*/ 19184 h 19184"/>
              <a:gd name="connsiteX5" fmla="*/ 3962 w 22119"/>
              <a:gd name="connsiteY5" fmla="*/ 19184 h 19184"/>
              <a:gd name="connsiteX6" fmla="*/ 487 w 22119"/>
              <a:gd name="connsiteY6" fmla="*/ 8384 h 19184"/>
              <a:gd name="connsiteX7" fmla="*/ 325 w 22119"/>
              <a:gd name="connsiteY7" fmla="*/ 384 h 19184"/>
              <a:gd name="connsiteX8" fmla="*/ 4647 w 22119"/>
              <a:gd name="connsiteY8" fmla="*/ 3664 h 19184"/>
              <a:gd name="connsiteX0" fmla="*/ 4647 w 22574"/>
              <a:gd name="connsiteY0" fmla="*/ 3664 h 19184"/>
              <a:gd name="connsiteX1" fmla="*/ 11323 w 22574"/>
              <a:gd name="connsiteY1" fmla="*/ 3424 h 19184"/>
              <a:gd name="connsiteX2" fmla="*/ 19531 w 22574"/>
              <a:gd name="connsiteY2" fmla="*/ 1344 h 19184"/>
              <a:gd name="connsiteX3" fmla="*/ 22556 w 22574"/>
              <a:gd name="connsiteY3" fmla="*/ 8464 h 19184"/>
              <a:gd name="connsiteX4" fmla="*/ 18612 w 22574"/>
              <a:gd name="connsiteY4" fmla="*/ 19184 h 19184"/>
              <a:gd name="connsiteX5" fmla="*/ 3962 w 22574"/>
              <a:gd name="connsiteY5" fmla="*/ 19184 h 19184"/>
              <a:gd name="connsiteX6" fmla="*/ 487 w 22574"/>
              <a:gd name="connsiteY6" fmla="*/ 8384 h 19184"/>
              <a:gd name="connsiteX7" fmla="*/ 325 w 22574"/>
              <a:gd name="connsiteY7" fmla="*/ 384 h 19184"/>
              <a:gd name="connsiteX8" fmla="*/ 4647 w 22574"/>
              <a:gd name="connsiteY8" fmla="*/ 3664 h 19184"/>
              <a:gd name="connsiteX0" fmla="*/ 4647 w 22581"/>
              <a:gd name="connsiteY0" fmla="*/ 4240 h 19760"/>
              <a:gd name="connsiteX1" fmla="*/ 11323 w 22581"/>
              <a:gd name="connsiteY1" fmla="*/ 400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9657 w 22581"/>
              <a:gd name="connsiteY2" fmla="*/ 246 h 20006"/>
              <a:gd name="connsiteX3" fmla="*/ 22556 w 22581"/>
              <a:gd name="connsiteY3" fmla="*/ 9286 h 20006"/>
              <a:gd name="connsiteX4" fmla="*/ 18612 w 22581"/>
              <a:gd name="connsiteY4" fmla="*/ 20006 h 20006"/>
              <a:gd name="connsiteX5" fmla="*/ 3962 w 22581"/>
              <a:gd name="connsiteY5" fmla="*/ 20006 h 20006"/>
              <a:gd name="connsiteX6" fmla="*/ 487 w 22581"/>
              <a:gd name="connsiteY6" fmla="*/ 9206 h 20006"/>
              <a:gd name="connsiteX7" fmla="*/ 325 w 22581"/>
              <a:gd name="connsiteY7" fmla="*/ 1206 h 20006"/>
              <a:gd name="connsiteX8" fmla="*/ 4647 w 22581"/>
              <a:gd name="connsiteY8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93"/>
              <a:gd name="connsiteY0" fmla="*/ 4449 h 19969"/>
              <a:gd name="connsiteX1" fmla="*/ 11503 w 22593"/>
              <a:gd name="connsiteY1" fmla="*/ 529 h 19969"/>
              <a:gd name="connsiteX2" fmla="*/ 15398 w 22593"/>
              <a:gd name="connsiteY2" fmla="*/ 4609 h 19969"/>
              <a:gd name="connsiteX3" fmla="*/ 19657 w 22593"/>
              <a:gd name="connsiteY3" fmla="*/ 209 h 19969"/>
              <a:gd name="connsiteX4" fmla="*/ 22556 w 22593"/>
              <a:gd name="connsiteY4" fmla="*/ 9249 h 19969"/>
              <a:gd name="connsiteX5" fmla="*/ 18612 w 22593"/>
              <a:gd name="connsiteY5" fmla="*/ 19969 h 19969"/>
              <a:gd name="connsiteX6" fmla="*/ 3962 w 22593"/>
              <a:gd name="connsiteY6" fmla="*/ 19969 h 19969"/>
              <a:gd name="connsiteX7" fmla="*/ 487 w 22593"/>
              <a:gd name="connsiteY7" fmla="*/ 9169 h 19969"/>
              <a:gd name="connsiteX8" fmla="*/ 325 w 22593"/>
              <a:gd name="connsiteY8" fmla="*/ 1169 h 19969"/>
              <a:gd name="connsiteX9" fmla="*/ 4647 w 22593"/>
              <a:gd name="connsiteY9" fmla="*/ 4449 h 19969"/>
              <a:gd name="connsiteX0" fmla="*/ 4647 w 22593"/>
              <a:gd name="connsiteY0" fmla="*/ 4258 h 19778"/>
              <a:gd name="connsiteX1" fmla="*/ 11503 w 22593"/>
              <a:gd name="connsiteY1" fmla="*/ 338 h 19778"/>
              <a:gd name="connsiteX2" fmla="*/ 15398 w 22593"/>
              <a:gd name="connsiteY2" fmla="*/ 4418 h 19778"/>
              <a:gd name="connsiteX3" fmla="*/ 19657 w 22593"/>
              <a:gd name="connsiteY3" fmla="*/ 18 h 19778"/>
              <a:gd name="connsiteX4" fmla="*/ 22556 w 22593"/>
              <a:gd name="connsiteY4" fmla="*/ 9058 h 19778"/>
              <a:gd name="connsiteX5" fmla="*/ 18612 w 22593"/>
              <a:gd name="connsiteY5" fmla="*/ 19778 h 19778"/>
              <a:gd name="connsiteX6" fmla="*/ 3962 w 22593"/>
              <a:gd name="connsiteY6" fmla="*/ 19778 h 19778"/>
              <a:gd name="connsiteX7" fmla="*/ 487 w 22593"/>
              <a:gd name="connsiteY7" fmla="*/ 8978 h 19778"/>
              <a:gd name="connsiteX8" fmla="*/ 325 w 22593"/>
              <a:gd name="connsiteY8" fmla="*/ 978 h 19778"/>
              <a:gd name="connsiteX9" fmla="*/ 4647 w 22593"/>
              <a:gd name="connsiteY9" fmla="*/ 4258 h 19778"/>
              <a:gd name="connsiteX0" fmla="*/ 4647 w 22690"/>
              <a:gd name="connsiteY0" fmla="*/ 4258 h 19778"/>
              <a:gd name="connsiteX1" fmla="*/ 11503 w 22690"/>
              <a:gd name="connsiteY1" fmla="*/ 338 h 19778"/>
              <a:gd name="connsiteX2" fmla="*/ 15398 w 22690"/>
              <a:gd name="connsiteY2" fmla="*/ 4418 h 19778"/>
              <a:gd name="connsiteX3" fmla="*/ 20228 w 22690"/>
              <a:gd name="connsiteY3" fmla="*/ 18 h 19778"/>
              <a:gd name="connsiteX4" fmla="*/ 22556 w 22690"/>
              <a:gd name="connsiteY4" fmla="*/ 9058 h 19778"/>
              <a:gd name="connsiteX5" fmla="*/ 18612 w 22690"/>
              <a:gd name="connsiteY5" fmla="*/ 19778 h 19778"/>
              <a:gd name="connsiteX6" fmla="*/ 3962 w 22690"/>
              <a:gd name="connsiteY6" fmla="*/ 19778 h 19778"/>
              <a:gd name="connsiteX7" fmla="*/ 487 w 22690"/>
              <a:gd name="connsiteY7" fmla="*/ 8978 h 19778"/>
              <a:gd name="connsiteX8" fmla="*/ 325 w 22690"/>
              <a:gd name="connsiteY8" fmla="*/ 978 h 19778"/>
              <a:gd name="connsiteX9" fmla="*/ 4647 w 22690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824" h="19882">
                <a:moveTo>
                  <a:pt x="4647" y="4362"/>
                </a:moveTo>
                <a:cubicBezTo>
                  <a:pt x="7088" y="4735"/>
                  <a:pt x="7293" y="-1481"/>
                  <a:pt x="11105" y="332"/>
                </a:cubicBezTo>
                <a:cubicBezTo>
                  <a:pt x="13414" y="1707"/>
                  <a:pt x="13806" y="4557"/>
                  <a:pt x="15398" y="4522"/>
                </a:cubicBezTo>
                <a:cubicBezTo>
                  <a:pt x="16990" y="4487"/>
                  <a:pt x="19064" y="-102"/>
                  <a:pt x="20656" y="122"/>
                </a:cubicBezTo>
                <a:cubicBezTo>
                  <a:pt x="23383" y="2913"/>
                  <a:pt x="22897" y="5869"/>
                  <a:pt x="22556" y="9162"/>
                </a:cubicBezTo>
                <a:cubicBezTo>
                  <a:pt x="22215" y="12455"/>
                  <a:pt x="20531" y="19882"/>
                  <a:pt x="18612" y="19882"/>
                </a:cubicBezTo>
                <a:lnTo>
                  <a:pt x="3962" y="19882"/>
                </a:lnTo>
                <a:cubicBezTo>
                  <a:pt x="2043" y="19882"/>
                  <a:pt x="1093" y="12215"/>
                  <a:pt x="487" y="9082"/>
                </a:cubicBezTo>
                <a:cubicBezTo>
                  <a:pt x="-119" y="5949"/>
                  <a:pt x="-146" y="2775"/>
                  <a:pt x="325" y="1082"/>
                </a:cubicBezTo>
                <a:cubicBezTo>
                  <a:pt x="796" y="-611"/>
                  <a:pt x="3027" y="3815"/>
                  <a:pt x="4647" y="4362"/>
                </a:cubicBezTo>
                <a:close/>
              </a:path>
            </a:pathLst>
          </a:custGeom>
          <a:solidFill>
            <a:srgbClr val="A993F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93A4C4-89B4-A078-2468-8D9841DECA09}"/>
              </a:ext>
            </a:extLst>
          </p:cNvPr>
          <p:cNvSpPr txBox="1"/>
          <p:nvPr/>
        </p:nvSpPr>
        <p:spPr>
          <a:xfrm>
            <a:off x="515938" y="2151045"/>
            <a:ext cx="6598540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4400" dirty="0">
                <a:solidFill>
                  <a:srgbClr val="DE5067"/>
                </a:solidFill>
                <a:latin typeface="Jost Black" pitchFamily="2" charset="-52"/>
                <a:ea typeface="Jost Black" pitchFamily="2" charset="-52"/>
              </a:rPr>
              <a:t>Спасибо</a:t>
            </a:r>
            <a:r>
              <a:rPr lang="ru-RU" sz="4400" dirty="0">
                <a:latin typeface="Jost Black" pitchFamily="2" charset="-52"/>
                <a:ea typeface="Jost Black" pitchFamily="2" charset="-52"/>
              </a:rPr>
              <a:t> за внимание!</a:t>
            </a:r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D849A2DA-580D-563A-4434-2901A7BC848A}"/>
              </a:ext>
            </a:extLst>
          </p:cNvPr>
          <p:cNvGrpSpPr/>
          <p:nvPr/>
        </p:nvGrpSpPr>
        <p:grpSpPr>
          <a:xfrm>
            <a:off x="4416676" y="3309250"/>
            <a:ext cx="648619" cy="648619"/>
            <a:chOff x="5643830" y="4173483"/>
            <a:chExt cx="574432" cy="574432"/>
          </a:xfrm>
        </p:grpSpPr>
        <p:sp>
          <p:nvSpPr>
            <p:cNvPr id="19" name="Овал 18">
              <a:extLst>
                <a:ext uri="{FF2B5EF4-FFF2-40B4-BE49-F238E27FC236}">
                  <a16:creationId xmlns:a16="http://schemas.microsoft.com/office/drawing/2014/main" id="{25589150-C122-8DBE-80AB-A836D6221E23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574D0180-A9BE-A7E0-A76A-B2696E4349FF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9F35C7A9-B2C4-3DFD-0A93-CB5AEF946C12}"/>
              </a:ext>
            </a:extLst>
          </p:cNvPr>
          <p:cNvGrpSpPr/>
          <p:nvPr/>
        </p:nvGrpSpPr>
        <p:grpSpPr>
          <a:xfrm>
            <a:off x="1070501" y="760451"/>
            <a:ext cx="454400" cy="454400"/>
            <a:chOff x="5643827" y="4173481"/>
            <a:chExt cx="574432" cy="574432"/>
          </a:xfrm>
        </p:grpSpPr>
        <p:sp>
          <p:nvSpPr>
            <p:cNvPr id="25" name="Овал 24">
              <a:extLst>
                <a:ext uri="{FF2B5EF4-FFF2-40B4-BE49-F238E27FC236}">
                  <a16:creationId xmlns:a16="http://schemas.microsoft.com/office/drawing/2014/main" id="{FE2CC1E4-FAE0-8F3D-2CC8-46D8E6095B90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20BBA796-A243-8C52-0089-9C4F22CD5AFC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FF99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0666345-4623-714F-73FC-22713BE6CBAA}"/>
              </a:ext>
            </a:extLst>
          </p:cNvPr>
          <p:cNvGrpSpPr/>
          <p:nvPr/>
        </p:nvGrpSpPr>
        <p:grpSpPr>
          <a:xfrm>
            <a:off x="515938" y="3533590"/>
            <a:ext cx="1631177" cy="1631177"/>
            <a:chOff x="5643827" y="4173481"/>
            <a:chExt cx="574432" cy="574432"/>
          </a:xfrm>
        </p:grpSpPr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id="{08863A19-3E65-5666-1706-D760903E8638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id="{9B672442-4855-0250-B7F1-2E74314EBDFE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5F33E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C286F87B-36ED-1168-64A8-5D0BE8C1E9C4}"/>
              </a:ext>
            </a:extLst>
          </p:cNvPr>
          <p:cNvGrpSpPr/>
          <p:nvPr/>
        </p:nvGrpSpPr>
        <p:grpSpPr>
          <a:xfrm>
            <a:off x="4806963" y="760451"/>
            <a:ext cx="898437" cy="898437"/>
            <a:chOff x="5643830" y="4173483"/>
            <a:chExt cx="574432" cy="574432"/>
          </a:xfrm>
        </p:grpSpPr>
        <p:sp>
          <p:nvSpPr>
            <p:cNvPr id="31" name="Овал 30">
              <a:extLst>
                <a:ext uri="{FF2B5EF4-FFF2-40B4-BE49-F238E27FC236}">
                  <a16:creationId xmlns:a16="http://schemas.microsoft.com/office/drawing/2014/main" id="{AA8D3F5F-CCFA-8D9C-B7AA-9C4AE9C08C0C}"/>
                </a:ext>
              </a:extLst>
            </p:cNvPr>
            <p:cNvSpPr/>
            <p:nvPr/>
          </p:nvSpPr>
          <p:spPr>
            <a:xfrm>
              <a:off x="5745539" y="4275193"/>
              <a:ext cx="371008" cy="371008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id="{7D2D0F67-AA94-BAFC-5A9A-939658FF76E8}"/>
                </a:ext>
              </a:extLst>
            </p:cNvPr>
            <p:cNvSpPr/>
            <p:nvPr/>
          </p:nvSpPr>
          <p:spPr>
            <a:xfrm>
              <a:off x="5643827" y="4173481"/>
              <a:ext cx="574432" cy="574432"/>
            </a:xfrm>
            <a:prstGeom prst="ellipse">
              <a:avLst/>
            </a:prstGeom>
            <a:noFill/>
            <a:ln w="12700">
              <a:solidFill>
                <a:srgbClr val="DE506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3" name="Блок-схема: знак завершения 2">
            <a:extLst>
              <a:ext uri="{FF2B5EF4-FFF2-40B4-BE49-F238E27FC236}">
                <a16:creationId xmlns:a16="http://schemas.microsoft.com/office/drawing/2014/main" id="{511A9B6C-3CB8-4EA0-16A2-2F576EC5F6B6}"/>
              </a:ext>
            </a:extLst>
          </p:cNvPr>
          <p:cNvSpPr/>
          <p:nvPr/>
        </p:nvSpPr>
        <p:spPr>
          <a:xfrm>
            <a:off x="-2954959" y="5300236"/>
            <a:ext cx="19116760" cy="605654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1600"/>
              <a:gd name="connsiteY0" fmla="*/ 0 h 21600"/>
              <a:gd name="connsiteX1" fmla="*/ 10674 w 21600"/>
              <a:gd name="connsiteY1" fmla="*/ 7840 h 21600"/>
              <a:gd name="connsiteX2" fmla="*/ 18125 w 21600"/>
              <a:gd name="connsiteY2" fmla="*/ 0 h 21600"/>
              <a:gd name="connsiteX3" fmla="*/ 21600 w 21600"/>
              <a:gd name="connsiteY3" fmla="*/ 10800 h 21600"/>
              <a:gd name="connsiteX4" fmla="*/ 18125 w 21600"/>
              <a:gd name="connsiteY4" fmla="*/ 21600 h 21600"/>
              <a:gd name="connsiteX5" fmla="*/ 3475 w 21600"/>
              <a:gd name="connsiteY5" fmla="*/ 21600 h 21600"/>
              <a:gd name="connsiteX6" fmla="*/ 0 w 21600"/>
              <a:gd name="connsiteY6" fmla="*/ 10800 h 21600"/>
              <a:gd name="connsiteX7" fmla="*/ 3475 w 21600"/>
              <a:gd name="connsiteY7" fmla="*/ 0 h 21600"/>
              <a:gd name="connsiteX0" fmla="*/ 3475 w 21616"/>
              <a:gd name="connsiteY0" fmla="*/ 0 h 21600"/>
              <a:gd name="connsiteX1" fmla="*/ 10674 w 21616"/>
              <a:gd name="connsiteY1" fmla="*/ 7840 h 21600"/>
              <a:gd name="connsiteX2" fmla="*/ 19008 w 21616"/>
              <a:gd name="connsiteY2" fmla="*/ 640 h 21600"/>
              <a:gd name="connsiteX3" fmla="*/ 21600 w 21616"/>
              <a:gd name="connsiteY3" fmla="*/ 10800 h 21600"/>
              <a:gd name="connsiteX4" fmla="*/ 18125 w 21616"/>
              <a:gd name="connsiteY4" fmla="*/ 21600 h 21600"/>
              <a:gd name="connsiteX5" fmla="*/ 3475 w 21616"/>
              <a:gd name="connsiteY5" fmla="*/ 21600 h 21600"/>
              <a:gd name="connsiteX6" fmla="*/ 0 w 21616"/>
              <a:gd name="connsiteY6" fmla="*/ 10800 h 21600"/>
              <a:gd name="connsiteX7" fmla="*/ 3475 w 21616"/>
              <a:gd name="connsiteY7" fmla="*/ 0 h 21600"/>
              <a:gd name="connsiteX0" fmla="*/ 2921 w 21621"/>
              <a:gd name="connsiteY0" fmla="*/ 641 h 20961"/>
              <a:gd name="connsiteX1" fmla="*/ 10679 w 21621"/>
              <a:gd name="connsiteY1" fmla="*/ 7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3313 w 22103"/>
              <a:gd name="connsiteY0" fmla="*/ 148 h 21108"/>
              <a:gd name="connsiteX1" fmla="*/ 11323 w 22103"/>
              <a:gd name="connsiteY1" fmla="*/ 5348 h 21108"/>
              <a:gd name="connsiteX2" fmla="*/ 19495 w 22103"/>
              <a:gd name="connsiteY2" fmla="*/ 148 h 21108"/>
              <a:gd name="connsiteX3" fmla="*/ 22087 w 22103"/>
              <a:gd name="connsiteY3" fmla="*/ 10308 h 21108"/>
              <a:gd name="connsiteX4" fmla="*/ 18612 w 22103"/>
              <a:gd name="connsiteY4" fmla="*/ 21108 h 21108"/>
              <a:gd name="connsiteX5" fmla="*/ 3962 w 22103"/>
              <a:gd name="connsiteY5" fmla="*/ 21108 h 21108"/>
              <a:gd name="connsiteX6" fmla="*/ 487 w 22103"/>
              <a:gd name="connsiteY6" fmla="*/ 10308 h 21108"/>
              <a:gd name="connsiteX7" fmla="*/ 325 w 22103"/>
              <a:gd name="connsiteY7" fmla="*/ 2308 h 21108"/>
              <a:gd name="connsiteX8" fmla="*/ 3313 w 22103"/>
              <a:gd name="connsiteY8" fmla="*/ 148 h 21108"/>
              <a:gd name="connsiteX0" fmla="*/ 4647 w 22103"/>
              <a:gd name="connsiteY0" fmla="*/ 5441 h 20961"/>
              <a:gd name="connsiteX1" fmla="*/ 11323 w 22103"/>
              <a:gd name="connsiteY1" fmla="*/ 5201 h 20961"/>
              <a:gd name="connsiteX2" fmla="*/ 19495 w 22103"/>
              <a:gd name="connsiteY2" fmla="*/ 1 h 20961"/>
              <a:gd name="connsiteX3" fmla="*/ 22087 w 22103"/>
              <a:gd name="connsiteY3" fmla="*/ 10161 h 20961"/>
              <a:gd name="connsiteX4" fmla="*/ 18612 w 22103"/>
              <a:gd name="connsiteY4" fmla="*/ 20961 h 20961"/>
              <a:gd name="connsiteX5" fmla="*/ 3962 w 22103"/>
              <a:gd name="connsiteY5" fmla="*/ 20961 h 20961"/>
              <a:gd name="connsiteX6" fmla="*/ 487 w 22103"/>
              <a:gd name="connsiteY6" fmla="*/ 10161 h 20961"/>
              <a:gd name="connsiteX7" fmla="*/ 325 w 22103"/>
              <a:gd name="connsiteY7" fmla="*/ 2161 h 20961"/>
              <a:gd name="connsiteX8" fmla="*/ 4647 w 22103"/>
              <a:gd name="connsiteY8" fmla="*/ 5441 h 20961"/>
              <a:gd name="connsiteX0" fmla="*/ 4647 w 22105"/>
              <a:gd name="connsiteY0" fmla="*/ 3664 h 19184"/>
              <a:gd name="connsiteX1" fmla="*/ 11323 w 22105"/>
              <a:gd name="connsiteY1" fmla="*/ 3424 h 19184"/>
              <a:gd name="connsiteX2" fmla="*/ 19531 w 22105"/>
              <a:gd name="connsiteY2" fmla="*/ 1344 h 19184"/>
              <a:gd name="connsiteX3" fmla="*/ 22087 w 22105"/>
              <a:gd name="connsiteY3" fmla="*/ 8384 h 19184"/>
              <a:gd name="connsiteX4" fmla="*/ 18612 w 22105"/>
              <a:gd name="connsiteY4" fmla="*/ 19184 h 19184"/>
              <a:gd name="connsiteX5" fmla="*/ 3962 w 22105"/>
              <a:gd name="connsiteY5" fmla="*/ 19184 h 19184"/>
              <a:gd name="connsiteX6" fmla="*/ 487 w 22105"/>
              <a:gd name="connsiteY6" fmla="*/ 8384 h 19184"/>
              <a:gd name="connsiteX7" fmla="*/ 325 w 22105"/>
              <a:gd name="connsiteY7" fmla="*/ 384 h 19184"/>
              <a:gd name="connsiteX8" fmla="*/ 4647 w 22105"/>
              <a:gd name="connsiteY8" fmla="*/ 3664 h 19184"/>
              <a:gd name="connsiteX0" fmla="*/ 4647 w 22119"/>
              <a:gd name="connsiteY0" fmla="*/ 3664 h 19184"/>
              <a:gd name="connsiteX1" fmla="*/ 11323 w 22119"/>
              <a:gd name="connsiteY1" fmla="*/ 3424 h 19184"/>
              <a:gd name="connsiteX2" fmla="*/ 19531 w 22119"/>
              <a:gd name="connsiteY2" fmla="*/ 1344 h 19184"/>
              <a:gd name="connsiteX3" fmla="*/ 22087 w 22119"/>
              <a:gd name="connsiteY3" fmla="*/ 8384 h 19184"/>
              <a:gd name="connsiteX4" fmla="*/ 18612 w 22119"/>
              <a:gd name="connsiteY4" fmla="*/ 19184 h 19184"/>
              <a:gd name="connsiteX5" fmla="*/ 3962 w 22119"/>
              <a:gd name="connsiteY5" fmla="*/ 19184 h 19184"/>
              <a:gd name="connsiteX6" fmla="*/ 487 w 22119"/>
              <a:gd name="connsiteY6" fmla="*/ 8384 h 19184"/>
              <a:gd name="connsiteX7" fmla="*/ 325 w 22119"/>
              <a:gd name="connsiteY7" fmla="*/ 384 h 19184"/>
              <a:gd name="connsiteX8" fmla="*/ 4647 w 22119"/>
              <a:gd name="connsiteY8" fmla="*/ 3664 h 19184"/>
              <a:gd name="connsiteX0" fmla="*/ 4647 w 22574"/>
              <a:gd name="connsiteY0" fmla="*/ 3664 h 19184"/>
              <a:gd name="connsiteX1" fmla="*/ 11323 w 22574"/>
              <a:gd name="connsiteY1" fmla="*/ 3424 h 19184"/>
              <a:gd name="connsiteX2" fmla="*/ 19531 w 22574"/>
              <a:gd name="connsiteY2" fmla="*/ 1344 h 19184"/>
              <a:gd name="connsiteX3" fmla="*/ 22556 w 22574"/>
              <a:gd name="connsiteY3" fmla="*/ 8464 h 19184"/>
              <a:gd name="connsiteX4" fmla="*/ 18612 w 22574"/>
              <a:gd name="connsiteY4" fmla="*/ 19184 h 19184"/>
              <a:gd name="connsiteX5" fmla="*/ 3962 w 22574"/>
              <a:gd name="connsiteY5" fmla="*/ 19184 h 19184"/>
              <a:gd name="connsiteX6" fmla="*/ 487 w 22574"/>
              <a:gd name="connsiteY6" fmla="*/ 8384 h 19184"/>
              <a:gd name="connsiteX7" fmla="*/ 325 w 22574"/>
              <a:gd name="connsiteY7" fmla="*/ 384 h 19184"/>
              <a:gd name="connsiteX8" fmla="*/ 4647 w 22574"/>
              <a:gd name="connsiteY8" fmla="*/ 3664 h 19184"/>
              <a:gd name="connsiteX0" fmla="*/ 4647 w 22581"/>
              <a:gd name="connsiteY0" fmla="*/ 4240 h 19760"/>
              <a:gd name="connsiteX1" fmla="*/ 11323 w 22581"/>
              <a:gd name="connsiteY1" fmla="*/ 400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9657 w 22581"/>
              <a:gd name="connsiteY2" fmla="*/ 246 h 20006"/>
              <a:gd name="connsiteX3" fmla="*/ 22556 w 22581"/>
              <a:gd name="connsiteY3" fmla="*/ 9286 h 20006"/>
              <a:gd name="connsiteX4" fmla="*/ 18612 w 22581"/>
              <a:gd name="connsiteY4" fmla="*/ 20006 h 20006"/>
              <a:gd name="connsiteX5" fmla="*/ 3962 w 22581"/>
              <a:gd name="connsiteY5" fmla="*/ 20006 h 20006"/>
              <a:gd name="connsiteX6" fmla="*/ 487 w 22581"/>
              <a:gd name="connsiteY6" fmla="*/ 9206 h 20006"/>
              <a:gd name="connsiteX7" fmla="*/ 325 w 22581"/>
              <a:gd name="connsiteY7" fmla="*/ 1206 h 20006"/>
              <a:gd name="connsiteX8" fmla="*/ 4647 w 22581"/>
              <a:gd name="connsiteY8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93"/>
              <a:gd name="connsiteY0" fmla="*/ 4449 h 19969"/>
              <a:gd name="connsiteX1" fmla="*/ 11503 w 22593"/>
              <a:gd name="connsiteY1" fmla="*/ 529 h 19969"/>
              <a:gd name="connsiteX2" fmla="*/ 15398 w 22593"/>
              <a:gd name="connsiteY2" fmla="*/ 4609 h 19969"/>
              <a:gd name="connsiteX3" fmla="*/ 19657 w 22593"/>
              <a:gd name="connsiteY3" fmla="*/ 209 h 19969"/>
              <a:gd name="connsiteX4" fmla="*/ 22556 w 22593"/>
              <a:gd name="connsiteY4" fmla="*/ 9249 h 19969"/>
              <a:gd name="connsiteX5" fmla="*/ 18612 w 22593"/>
              <a:gd name="connsiteY5" fmla="*/ 19969 h 19969"/>
              <a:gd name="connsiteX6" fmla="*/ 3962 w 22593"/>
              <a:gd name="connsiteY6" fmla="*/ 19969 h 19969"/>
              <a:gd name="connsiteX7" fmla="*/ 487 w 22593"/>
              <a:gd name="connsiteY7" fmla="*/ 9169 h 19969"/>
              <a:gd name="connsiteX8" fmla="*/ 325 w 22593"/>
              <a:gd name="connsiteY8" fmla="*/ 1169 h 19969"/>
              <a:gd name="connsiteX9" fmla="*/ 4647 w 22593"/>
              <a:gd name="connsiteY9" fmla="*/ 4449 h 19969"/>
              <a:gd name="connsiteX0" fmla="*/ 4647 w 22593"/>
              <a:gd name="connsiteY0" fmla="*/ 4258 h 19778"/>
              <a:gd name="connsiteX1" fmla="*/ 11503 w 22593"/>
              <a:gd name="connsiteY1" fmla="*/ 338 h 19778"/>
              <a:gd name="connsiteX2" fmla="*/ 15398 w 22593"/>
              <a:gd name="connsiteY2" fmla="*/ 4418 h 19778"/>
              <a:gd name="connsiteX3" fmla="*/ 19657 w 22593"/>
              <a:gd name="connsiteY3" fmla="*/ 18 h 19778"/>
              <a:gd name="connsiteX4" fmla="*/ 22556 w 22593"/>
              <a:gd name="connsiteY4" fmla="*/ 9058 h 19778"/>
              <a:gd name="connsiteX5" fmla="*/ 18612 w 22593"/>
              <a:gd name="connsiteY5" fmla="*/ 19778 h 19778"/>
              <a:gd name="connsiteX6" fmla="*/ 3962 w 22593"/>
              <a:gd name="connsiteY6" fmla="*/ 19778 h 19778"/>
              <a:gd name="connsiteX7" fmla="*/ 487 w 22593"/>
              <a:gd name="connsiteY7" fmla="*/ 8978 h 19778"/>
              <a:gd name="connsiteX8" fmla="*/ 325 w 22593"/>
              <a:gd name="connsiteY8" fmla="*/ 978 h 19778"/>
              <a:gd name="connsiteX9" fmla="*/ 4647 w 22593"/>
              <a:gd name="connsiteY9" fmla="*/ 4258 h 19778"/>
              <a:gd name="connsiteX0" fmla="*/ 4647 w 22690"/>
              <a:gd name="connsiteY0" fmla="*/ 4258 h 19778"/>
              <a:gd name="connsiteX1" fmla="*/ 11503 w 22690"/>
              <a:gd name="connsiteY1" fmla="*/ 338 h 19778"/>
              <a:gd name="connsiteX2" fmla="*/ 15398 w 22690"/>
              <a:gd name="connsiteY2" fmla="*/ 4418 h 19778"/>
              <a:gd name="connsiteX3" fmla="*/ 20228 w 22690"/>
              <a:gd name="connsiteY3" fmla="*/ 18 h 19778"/>
              <a:gd name="connsiteX4" fmla="*/ 22556 w 22690"/>
              <a:gd name="connsiteY4" fmla="*/ 9058 h 19778"/>
              <a:gd name="connsiteX5" fmla="*/ 18612 w 22690"/>
              <a:gd name="connsiteY5" fmla="*/ 19778 h 19778"/>
              <a:gd name="connsiteX6" fmla="*/ 3962 w 22690"/>
              <a:gd name="connsiteY6" fmla="*/ 19778 h 19778"/>
              <a:gd name="connsiteX7" fmla="*/ 487 w 22690"/>
              <a:gd name="connsiteY7" fmla="*/ 8978 h 19778"/>
              <a:gd name="connsiteX8" fmla="*/ 325 w 22690"/>
              <a:gd name="connsiteY8" fmla="*/ 978 h 19778"/>
              <a:gd name="connsiteX9" fmla="*/ 4647 w 22690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824" h="19882">
                <a:moveTo>
                  <a:pt x="4647" y="4362"/>
                </a:moveTo>
                <a:cubicBezTo>
                  <a:pt x="7088" y="4735"/>
                  <a:pt x="7293" y="-1481"/>
                  <a:pt x="11105" y="332"/>
                </a:cubicBezTo>
                <a:cubicBezTo>
                  <a:pt x="13414" y="1707"/>
                  <a:pt x="13806" y="4557"/>
                  <a:pt x="15398" y="4522"/>
                </a:cubicBezTo>
                <a:cubicBezTo>
                  <a:pt x="16990" y="4487"/>
                  <a:pt x="19064" y="-102"/>
                  <a:pt x="20656" y="122"/>
                </a:cubicBezTo>
                <a:cubicBezTo>
                  <a:pt x="23383" y="2913"/>
                  <a:pt x="22897" y="5869"/>
                  <a:pt x="22556" y="9162"/>
                </a:cubicBezTo>
                <a:cubicBezTo>
                  <a:pt x="22215" y="12455"/>
                  <a:pt x="20531" y="19882"/>
                  <a:pt x="18612" y="19882"/>
                </a:cubicBezTo>
                <a:lnTo>
                  <a:pt x="3962" y="19882"/>
                </a:lnTo>
                <a:cubicBezTo>
                  <a:pt x="2043" y="19882"/>
                  <a:pt x="1093" y="12215"/>
                  <a:pt x="487" y="9082"/>
                </a:cubicBezTo>
                <a:cubicBezTo>
                  <a:pt x="-119" y="5949"/>
                  <a:pt x="-146" y="2775"/>
                  <a:pt x="325" y="1082"/>
                </a:cubicBezTo>
                <a:cubicBezTo>
                  <a:pt x="796" y="-611"/>
                  <a:pt x="3027" y="3815"/>
                  <a:pt x="4647" y="4362"/>
                </a:cubicBezTo>
                <a:close/>
              </a:path>
            </a:pathLst>
          </a:custGeom>
          <a:solidFill>
            <a:srgbClr val="A993F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Блок-схема: знак завершения 2">
            <a:extLst>
              <a:ext uri="{FF2B5EF4-FFF2-40B4-BE49-F238E27FC236}">
                <a16:creationId xmlns:a16="http://schemas.microsoft.com/office/drawing/2014/main" id="{0AF0A7B6-2E83-5FCC-D981-682588A95C17}"/>
              </a:ext>
            </a:extLst>
          </p:cNvPr>
          <p:cNvSpPr/>
          <p:nvPr/>
        </p:nvSpPr>
        <p:spPr>
          <a:xfrm>
            <a:off x="-2645631" y="6097550"/>
            <a:ext cx="19116760" cy="5601418"/>
          </a:xfrm>
          <a:custGeom>
            <a:avLst/>
            <a:gdLst>
              <a:gd name="connsiteX0" fmla="*/ 3475 w 21600"/>
              <a:gd name="connsiteY0" fmla="*/ 0 h 21600"/>
              <a:gd name="connsiteX1" fmla="*/ 18125 w 21600"/>
              <a:gd name="connsiteY1" fmla="*/ 0 h 21600"/>
              <a:gd name="connsiteX2" fmla="*/ 21600 w 21600"/>
              <a:gd name="connsiteY2" fmla="*/ 10800 h 21600"/>
              <a:gd name="connsiteX3" fmla="*/ 18125 w 21600"/>
              <a:gd name="connsiteY3" fmla="*/ 21600 h 21600"/>
              <a:gd name="connsiteX4" fmla="*/ 3475 w 21600"/>
              <a:gd name="connsiteY4" fmla="*/ 21600 h 21600"/>
              <a:gd name="connsiteX5" fmla="*/ 0 w 21600"/>
              <a:gd name="connsiteY5" fmla="*/ 10800 h 21600"/>
              <a:gd name="connsiteX6" fmla="*/ 3475 w 21600"/>
              <a:gd name="connsiteY6" fmla="*/ 0 h 21600"/>
              <a:gd name="connsiteX0" fmla="*/ 3475 w 21600"/>
              <a:gd name="connsiteY0" fmla="*/ 0 h 21600"/>
              <a:gd name="connsiteX1" fmla="*/ 10674 w 21600"/>
              <a:gd name="connsiteY1" fmla="*/ 7840 h 21600"/>
              <a:gd name="connsiteX2" fmla="*/ 18125 w 21600"/>
              <a:gd name="connsiteY2" fmla="*/ 0 h 21600"/>
              <a:gd name="connsiteX3" fmla="*/ 21600 w 21600"/>
              <a:gd name="connsiteY3" fmla="*/ 10800 h 21600"/>
              <a:gd name="connsiteX4" fmla="*/ 18125 w 21600"/>
              <a:gd name="connsiteY4" fmla="*/ 21600 h 21600"/>
              <a:gd name="connsiteX5" fmla="*/ 3475 w 21600"/>
              <a:gd name="connsiteY5" fmla="*/ 21600 h 21600"/>
              <a:gd name="connsiteX6" fmla="*/ 0 w 21600"/>
              <a:gd name="connsiteY6" fmla="*/ 10800 h 21600"/>
              <a:gd name="connsiteX7" fmla="*/ 3475 w 21600"/>
              <a:gd name="connsiteY7" fmla="*/ 0 h 21600"/>
              <a:gd name="connsiteX0" fmla="*/ 3475 w 21616"/>
              <a:gd name="connsiteY0" fmla="*/ 0 h 21600"/>
              <a:gd name="connsiteX1" fmla="*/ 10674 w 21616"/>
              <a:gd name="connsiteY1" fmla="*/ 7840 h 21600"/>
              <a:gd name="connsiteX2" fmla="*/ 19008 w 21616"/>
              <a:gd name="connsiteY2" fmla="*/ 640 h 21600"/>
              <a:gd name="connsiteX3" fmla="*/ 21600 w 21616"/>
              <a:gd name="connsiteY3" fmla="*/ 10800 h 21600"/>
              <a:gd name="connsiteX4" fmla="*/ 18125 w 21616"/>
              <a:gd name="connsiteY4" fmla="*/ 21600 h 21600"/>
              <a:gd name="connsiteX5" fmla="*/ 3475 w 21616"/>
              <a:gd name="connsiteY5" fmla="*/ 21600 h 21600"/>
              <a:gd name="connsiteX6" fmla="*/ 0 w 21616"/>
              <a:gd name="connsiteY6" fmla="*/ 10800 h 21600"/>
              <a:gd name="connsiteX7" fmla="*/ 3475 w 21616"/>
              <a:gd name="connsiteY7" fmla="*/ 0 h 21600"/>
              <a:gd name="connsiteX0" fmla="*/ 2921 w 21621"/>
              <a:gd name="connsiteY0" fmla="*/ 641 h 20961"/>
              <a:gd name="connsiteX1" fmla="*/ 10679 w 21621"/>
              <a:gd name="connsiteY1" fmla="*/ 7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23 w 21621"/>
              <a:gd name="connsiteY1" fmla="*/ 576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921 w 21621"/>
              <a:gd name="connsiteY0" fmla="*/ 641 h 20961"/>
              <a:gd name="connsiteX1" fmla="*/ 10841 w 21621"/>
              <a:gd name="connsiteY1" fmla="*/ 5201 h 20961"/>
              <a:gd name="connsiteX2" fmla="*/ 19013 w 21621"/>
              <a:gd name="connsiteY2" fmla="*/ 1 h 20961"/>
              <a:gd name="connsiteX3" fmla="*/ 21605 w 21621"/>
              <a:gd name="connsiteY3" fmla="*/ 10161 h 20961"/>
              <a:gd name="connsiteX4" fmla="*/ 18130 w 21621"/>
              <a:gd name="connsiteY4" fmla="*/ 20961 h 20961"/>
              <a:gd name="connsiteX5" fmla="*/ 3480 w 21621"/>
              <a:gd name="connsiteY5" fmla="*/ 20961 h 20961"/>
              <a:gd name="connsiteX6" fmla="*/ 5 w 21621"/>
              <a:gd name="connsiteY6" fmla="*/ 10161 h 20961"/>
              <a:gd name="connsiteX7" fmla="*/ 2921 w 21621"/>
              <a:gd name="connsiteY7" fmla="*/ 64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2833 w 21623"/>
              <a:gd name="connsiteY0" fmla="*/ 1 h 20961"/>
              <a:gd name="connsiteX1" fmla="*/ 10843 w 21623"/>
              <a:gd name="connsiteY1" fmla="*/ 5201 h 20961"/>
              <a:gd name="connsiteX2" fmla="*/ 19015 w 21623"/>
              <a:gd name="connsiteY2" fmla="*/ 1 h 20961"/>
              <a:gd name="connsiteX3" fmla="*/ 21607 w 21623"/>
              <a:gd name="connsiteY3" fmla="*/ 10161 h 20961"/>
              <a:gd name="connsiteX4" fmla="*/ 18132 w 21623"/>
              <a:gd name="connsiteY4" fmla="*/ 20961 h 20961"/>
              <a:gd name="connsiteX5" fmla="*/ 3482 w 21623"/>
              <a:gd name="connsiteY5" fmla="*/ 20961 h 20961"/>
              <a:gd name="connsiteX6" fmla="*/ 7 w 21623"/>
              <a:gd name="connsiteY6" fmla="*/ 10161 h 20961"/>
              <a:gd name="connsiteX7" fmla="*/ 2833 w 21623"/>
              <a:gd name="connsiteY7" fmla="*/ 1 h 20961"/>
              <a:gd name="connsiteX0" fmla="*/ 3313 w 22103"/>
              <a:gd name="connsiteY0" fmla="*/ 148 h 21108"/>
              <a:gd name="connsiteX1" fmla="*/ 11323 w 22103"/>
              <a:gd name="connsiteY1" fmla="*/ 5348 h 21108"/>
              <a:gd name="connsiteX2" fmla="*/ 19495 w 22103"/>
              <a:gd name="connsiteY2" fmla="*/ 148 h 21108"/>
              <a:gd name="connsiteX3" fmla="*/ 22087 w 22103"/>
              <a:gd name="connsiteY3" fmla="*/ 10308 h 21108"/>
              <a:gd name="connsiteX4" fmla="*/ 18612 w 22103"/>
              <a:gd name="connsiteY4" fmla="*/ 21108 h 21108"/>
              <a:gd name="connsiteX5" fmla="*/ 3962 w 22103"/>
              <a:gd name="connsiteY5" fmla="*/ 21108 h 21108"/>
              <a:gd name="connsiteX6" fmla="*/ 487 w 22103"/>
              <a:gd name="connsiteY6" fmla="*/ 10308 h 21108"/>
              <a:gd name="connsiteX7" fmla="*/ 325 w 22103"/>
              <a:gd name="connsiteY7" fmla="*/ 2308 h 21108"/>
              <a:gd name="connsiteX8" fmla="*/ 3313 w 22103"/>
              <a:gd name="connsiteY8" fmla="*/ 148 h 21108"/>
              <a:gd name="connsiteX0" fmla="*/ 4647 w 22103"/>
              <a:gd name="connsiteY0" fmla="*/ 5441 h 20961"/>
              <a:gd name="connsiteX1" fmla="*/ 11323 w 22103"/>
              <a:gd name="connsiteY1" fmla="*/ 5201 h 20961"/>
              <a:gd name="connsiteX2" fmla="*/ 19495 w 22103"/>
              <a:gd name="connsiteY2" fmla="*/ 1 h 20961"/>
              <a:gd name="connsiteX3" fmla="*/ 22087 w 22103"/>
              <a:gd name="connsiteY3" fmla="*/ 10161 h 20961"/>
              <a:gd name="connsiteX4" fmla="*/ 18612 w 22103"/>
              <a:gd name="connsiteY4" fmla="*/ 20961 h 20961"/>
              <a:gd name="connsiteX5" fmla="*/ 3962 w 22103"/>
              <a:gd name="connsiteY5" fmla="*/ 20961 h 20961"/>
              <a:gd name="connsiteX6" fmla="*/ 487 w 22103"/>
              <a:gd name="connsiteY6" fmla="*/ 10161 h 20961"/>
              <a:gd name="connsiteX7" fmla="*/ 325 w 22103"/>
              <a:gd name="connsiteY7" fmla="*/ 2161 h 20961"/>
              <a:gd name="connsiteX8" fmla="*/ 4647 w 22103"/>
              <a:gd name="connsiteY8" fmla="*/ 5441 h 20961"/>
              <a:gd name="connsiteX0" fmla="*/ 4647 w 22105"/>
              <a:gd name="connsiteY0" fmla="*/ 3664 h 19184"/>
              <a:gd name="connsiteX1" fmla="*/ 11323 w 22105"/>
              <a:gd name="connsiteY1" fmla="*/ 3424 h 19184"/>
              <a:gd name="connsiteX2" fmla="*/ 19531 w 22105"/>
              <a:gd name="connsiteY2" fmla="*/ 1344 h 19184"/>
              <a:gd name="connsiteX3" fmla="*/ 22087 w 22105"/>
              <a:gd name="connsiteY3" fmla="*/ 8384 h 19184"/>
              <a:gd name="connsiteX4" fmla="*/ 18612 w 22105"/>
              <a:gd name="connsiteY4" fmla="*/ 19184 h 19184"/>
              <a:gd name="connsiteX5" fmla="*/ 3962 w 22105"/>
              <a:gd name="connsiteY5" fmla="*/ 19184 h 19184"/>
              <a:gd name="connsiteX6" fmla="*/ 487 w 22105"/>
              <a:gd name="connsiteY6" fmla="*/ 8384 h 19184"/>
              <a:gd name="connsiteX7" fmla="*/ 325 w 22105"/>
              <a:gd name="connsiteY7" fmla="*/ 384 h 19184"/>
              <a:gd name="connsiteX8" fmla="*/ 4647 w 22105"/>
              <a:gd name="connsiteY8" fmla="*/ 3664 h 19184"/>
              <a:gd name="connsiteX0" fmla="*/ 4647 w 22119"/>
              <a:gd name="connsiteY0" fmla="*/ 3664 h 19184"/>
              <a:gd name="connsiteX1" fmla="*/ 11323 w 22119"/>
              <a:gd name="connsiteY1" fmla="*/ 3424 h 19184"/>
              <a:gd name="connsiteX2" fmla="*/ 19531 w 22119"/>
              <a:gd name="connsiteY2" fmla="*/ 1344 h 19184"/>
              <a:gd name="connsiteX3" fmla="*/ 22087 w 22119"/>
              <a:gd name="connsiteY3" fmla="*/ 8384 h 19184"/>
              <a:gd name="connsiteX4" fmla="*/ 18612 w 22119"/>
              <a:gd name="connsiteY4" fmla="*/ 19184 h 19184"/>
              <a:gd name="connsiteX5" fmla="*/ 3962 w 22119"/>
              <a:gd name="connsiteY5" fmla="*/ 19184 h 19184"/>
              <a:gd name="connsiteX6" fmla="*/ 487 w 22119"/>
              <a:gd name="connsiteY6" fmla="*/ 8384 h 19184"/>
              <a:gd name="connsiteX7" fmla="*/ 325 w 22119"/>
              <a:gd name="connsiteY7" fmla="*/ 384 h 19184"/>
              <a:gd name="connsiteX8" fmla="*/ 4647 w 22119"/>
              <a:gd name="connsiteY8" fmla="*/ 3664 h 19184"/>
              <a:gd name="connsiteX0" fmla="*/ 4647 w 22574"/>
              <a:gd name="connsiteY0" fmla="*/ 3664 h 19184"/>
              <a:gd name="connsiteX1" fmla="*/ 11323 w 22574"/>
              <a:gd name="connsiteY1" fmla="*/ 3424 h 19184"/>
              <a:gd name="connsiteX2" fmla="*/ 19531 w 22574"/>
              <a:gd name="connsiteY2" fmla="*/ 1344 h 19184"/>
              <a:gd name="connsiteX3" fmla="*/ 22556 w 22574"/>
              <a:gd name="connsiteY3" fmla="*/ 8464 h 19184"/>
              <a:gd name="connsiteX4" fmla="*/ 18612 w 22574"/>
              <a:gd name="connsiteY4" fmla="*/ 19184 h 19184"/>
              <a:gd name="connsiteX5" fmla="*/ 3962 w 22574"/>
              <a:gd name="connsiteY5" fmla="*/ 19184 h 19184"/>
              <a:gd name="connsiteX6" fmla="*/ 487 w 22574"/>
              <a:gd name="connsiteY6" fmla="*/ 8384 h 19184"/>
              <a:gd name="connsiteX7" fmla="*/ 325 w 22574"/>
              <a:gd name="connsiteY7" fmla="*/ 384 h 19184"/>
              <a:gd name="connsiteX8" fmla="*/ 4647 w 22574"/>
              <a:gd name="connsiteY8" fmla="*/ 3664 h 19184"/>
              <a:gd name="connsiteX0" fmla="*/ 4647 w 22581"/>
              <a:gd name="connsiteY0" fmla="*/ 4240 h 19760"/>
              <a:gd name="connsiteX1" fmla="*/ 11323 w 22581"/>
              <a:gd name="connsiteY1" fmla="*/ 400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431 w 22581"/>
              <a:gd name="connsiteY1" fmla="*/ 22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240 h 19760"/>
              <a:gd name="connsiteX1" fmla="*/ 11557 w 22581"/>
              <a:gd name="connsiteY1" fmla="*/ 1440 h 19760"/>
              <a:gd name="connsiteX2" fmla="*/ 19657 w 22581"/>
              <a:gd name="connsiteY2" fmla="*/ 0 h 19760"/>
              <a:gd name="connsiteX3" fmla="*/ 22556 w 22581"/>
              <a:gd name="connsiteY3" fmla="*/ 9040 h 19760"/>
              <a:gd name="connsiteX4" fmla="*/ 18612 w 22581"/>
              <a:gd name="connsiteY4" fmla="*/ 19760 h 19760"/>
              <a:gd name="connsiteX5" fmla="*/ 3962 w 22581"/>
              <a:gd name="connsiteY5" fmla="*/ 19760 h 19760"/>
              <a:gd name="connsiteX6" fmla="*/ 487 w 22581"/>
              <a:gd name="connsiteY6" fmla="*/ 8960 h 19760"/>
              <a:gd name="connsiteX7" fmla="*/ 325 w 22581"/>
              <a:gd name="connsiteY7" fmla="*/ 960 h 19760"/>
              <a:gd name="connsiteX8" fmla="*/ 4647 w 22581"/>
              <a:gd name="connsiteY8" fmla="*/ 4240 h 19760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9657 w 22581"/>
              <a:gd name="connsiteY2" fmla="*/ 246 h 20006"/>
              <a:gd name="connsiteX3" fmla="*/ 22556 w 22581"/>
              <a:gd name="connsiteY3" fmla="*/ 9286 h 20006"/>
              <a:gd name="connsiteX4" fmla="*/ 18612 w 22581"/>
              <a:gd name="connsiteY4" fmla="*/ 20006 h 20006"/>
              <a:gd name="connsiteX5" fmla="*/ 3962 w 22581"/>
              <a:gd name="connsiteY5" fmla="*/ 20006 h 20006"/>
              <a:gd name="connsiteX6" fmla="*/ 487 w 22581"/>
              <a:gd name="connsiteY6" fmla="*/ 9206 h 20006"/>
              <a:gd name="connsiteX7" fmla="*/ 325 w 22581"/>
              <a:gd name="connsiteY7" fmla="*/ 1206 h 20006"/>
              <a:gd name="connsiteX8" fmla="*/ 4647 w 22581"/>
              <a:gd name="connsiteY8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86 h 20006"/>
              <a:gd name="connsiteX1" fmla="*/ 11593 w 22581"/>
              <a:gd name="connsiteY1" fmla="*/ 326 h 20006"/>
              <a:gd name="connsiteX2" fmla="*/ 15398 w 22581"/>
              <a:gd name="connsiteY2" fmla="*/ 4646 h 20006"/>
              <a:gd name="connsiteX3" fmla="*/ 19657 w 22581"/>
              <a:gd name="connsiteY3" fmla="*/ 246 h 20006"/>
              <a:gd name="connsiteX4" fmla="*/ 22556 w 22581"/>
              <a:gd name="connsiteY4" fmla="*/ 9286 h 20006"/>
              <a:gd name="connsiteX5" fmla="*/ 18612 w 22581"/>
              <a:gd name="connsiteY5" fmla="*/ 20006 h 20006"/>
              <a:gd name="connsiteX6" fmla="*/ 3962 w 22581"/>
              <a:gd name="connsiteY6" fmla="*/ 20006 h 20006"/>
              <a:gd name="connsiteX7" fmla="*/ 487 w 22581"/>
              <a:gd name="connsiteY7" fmla="*/ 9206 h 20006"/>
              <a:gd name="connsiteX8" fmla="*/ 325 w 22581"/>
              <a:gd name="connsiteY8" fmla="*/ 1206 h 20006"/>
              <a:gd name="connsiteX9" fmla="*/ 4647 w 22581"/>
              <a:gd name="connsiteY9" fmla="*/ 4486 h 20006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81"/>
              <a:gd name="connsiteY0" fmla="*/ 4449 h 19969"/>
              <a:gd name="connsiteX1" fmla="*/ 11503 w 22581"/>
              <a:gd name="connsiteY1" fmla="*/ 529 h 19969"/>
              <a:gd name="connsiteX2" fmla="*/ 15398 w 22581"/>
              <a:gd name="connsiteY2" fmla="*/ 4609 h 19969"/>
              <a:gd name="connsiteX3" fmla="*/ 19657 w 22581"/>
              <a:gd name="connsiteY3" fmla="*/ 209 h 19969"/>
              <a:gd name="connsiteX4" fmla="*/ 22556 w 22581"/>
              <a:gd name="connsiteY4" fmla="*/ 9249 h 19969"/>
              <a:gd name="connsiteX5" fmla="*/ 18612 w 22581"/>
              <a:gd name="connsiteY5" fmla="*/ 19969 h 19969"/>
              <a:gd name="connsiteX6" fmla="*/ 3962 w 22581"/>
              <a:gd name="connsiteY6" fmla="*/ 19969 h 19969"/>
              <a:gd name="connsiteX7" fmla="*/ 487 w 22581"/>
              <a:gd name="connsiteY7" fmla="*/ 9169 h 19969"/>
              <a:gd name="connsiteX8" fmla="*/ 325 w 22581"/>
              <a:gd name="connsiteY8" fmla="*/ 1169 h 19969"/>
              <a:gd name="connsiteX9" fmla="*/ 4647 w 22581"/>
              <a:gd name="connsiteY9" fmla="*/ 4449 h 19969"/>
              <a:gd name="connsiteX0" fmla="*/ 4647 w 22593"/>
              <a:gd name="connsiteY0" fmla="*/ 4449 h 19969"/>
              <a:gd name="connsiteX1" fmla="*/ 11503 w 22593"/>
              <a:gd name="connsiteY1" fmla="*/ 529 h 19969"/>
              <a:gd name="connsiteX2" fmla="*/ 15398 w 22593"/>
              <a:gd name="connsiteY2" fmla="*/ 4609 h 19969"/>
              <a:gd name="connsiteX3" fmla="*/ 19657 w 22593"/>
              <a:gd name="connsiteY3" fmla="*/ 209 h 19969"/>
              <a:gd name="connsiteX4" fmla="*/ 22556 w 22593"/>
              <a:gd name="connsiteY4" fmla="*/ 9249 h 19969"/>
              <a:gd name="connsiteX5" fmla="*/ 18612 w 22593"/>
              <a:gd name="connsiteY5" fmla="*/ 19969 h 19969"/>
              <a:gd name="connsiteX6" fmla="*/ 3962 w 22593"/>
              <a:gd name="connsiteY6" fmla="*/ 19969 h 19969"/>
              <a:gd name="connsiteX7" fmla="*/ 487 w 22593"/>
              <a:gd name="connsiteY7" fmla="*/ 9169 h 19969"/>
              <a:gd name="connsiteX8" fmla="*/ 325 w 22593"/>
              <a:gd name="connsiteY8" fmla="*/ 1169 h 19969"/>
              <a:gd name="connsiteX9" fmla="*/ 4647 w 22593"/>
              <a:gd name="connsiteY9" fmla="*/ 4449 h 19969"/>
              <a:gd name="connsiteX0" fmla="*/ 4647 w 22593"/>
              <a:gd name="connsiteY0" fmla="*/ 4258 h 19778"/>
              <a:gd name="connsiteX1" fmla="*/ 11503 w 22593"/>
              <a:gd name="connsiteY1" fmla="*/ 338 h 19778"/>
              <a:gd name="connsiteX2" fmla="*/ 15398 w 22593"/>
              <a:gd name="connsiteY2" fmla="*/ 4418 h 19778"/>
              <a:gd name="connsiteX3" fmla="*/ 19657 w 22593"/>
              <a:gd name="connsiteY3" fmla="*/ 18 h 19778"/>
              <a:gd name="connsiteX4" fmla="*/ 22556 w 22593"/>
              <a:gd name="connsiteY4" fmla="*/ 9058 h 19778"/>
              <a:gd name="connsiteX5" fmla="*/ 18612 w 22593"/>
              <a:gd name="connsiteY5" fmla="*/ 19778 h 19778"/>
              <a:gd name="connsiteX6" fmla="*/ 3962 w 22593"/>
              <a:gd name="connsiteY6" fmla="*/ 19778 h 19778"/>
              <a:gd name="connsiteX7" fmla="*/ 487 w 22593"/>
              <a:gd name="connsiteY7" fmla="*/ 8978 h 19778"/>
              <a:gd name="connsiteX8" fmla="*/ 325 w 22593"/>
              <a:gd name="connsiteY8" fmla="*/ 978 h 19778"/>
              <a:gd name="connsiteX9" fmla="*/ 4647 w 22593"/>
              <a:gd name="connsiteY9" fmla="*/ 4258 h 19778"/>
              <a:gd name="connsiteX0" fmla="*/ 4647 w 22690"/>
              <a:gd name="connsiteY0" fmla="*/ 4258 h 19778"/>
              <a:gd name="connsiteX1" fmla="*/ 11503 w 22690"/>
              <a:gd name="connsiteY1" fmla="*/ 338 h 19778"/>
              <a:gd name="connsiteX2" fmla="*/ 15398 w 22690"/>
              <a:gd name="connsiteY2" fmla="*/ 4418 h 19778"/>
              <a:gd name="connsiteX3" fmla="*/ 20228 w 22690"/>
              <a:gd name="connsiteY3" fmla="*/ 18 h 19778"/>
              <a:gd name="connsiteX4" fmla="*/ 22556 w 22690"/>
              <a:gd name="connsiteY4" fmla="*/ 9058 h 19778"/>
              <a:gd name="connsiteX5" fmla="*/ 18612 w 22690"/>
              <a:gd name="connsiteY5" fmla="*/ 19778 h 19778"/>
              <a:gd name="connsiteX6" fmla="*/ 3962 w 22690"/>
              <a:gd name="connsiteY6" fmla="*/ 19778 h 19778"/>
              <a:gd name="connsiteX7" fmla="*/ 487 w 22690"/>
              <a:gd name="connsiteY7" fmla="*/ 8978 h 19778"/>
              <a:gd name="connsiteX8" fmla="*/ 325 w 22690"/>
              <a:gd name="connsiteY8" fmla="*/ 978 h 19778"/>
              <a:gd name="connsiteX9" fmla="*/ 4647 w 22690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258 h 19778"/>
              <a:gd name="connsiteX1" fmla="*/ 11503 w 22824"/>
              <a:gd name="connsiteY1" fmla="*/ 338 h 19778"/>
              <a:gd name="connsiteX2" fmla="*/ 15398 w 22824"/>
              <a:gd name="connsiteY2" fmla="*/ 4418 h 19778"/>
              <a:gd name="connsiteX3" fmla="*/ 20656 w 22824"/>
              <a:gd name="connsiteY3" fmla="*/ 18 h 19778"/>
              <a:gd name="connsiteX4" fmla="*/ 22556 w 22824"/>
              <a:gd name="connsiteY4" fmla="*/ 9058 h 19778"/>
              <a:gd name="connsiteX5" fmla="*/ 18612 w 22824"/>
              <a:gd name="connsiteY5" fmla="*/ 19778 h 19778"/>
              <a:gd name="connsiteX6" fmla="*/ 3962 w 22824"/>
              <a:gd name="connsiteY6" fmla="*/ 19778 h 19778"/>
              <a:gd name="connsiteX7" fmla="*/ 487 w 22824"/>
              <a:gd name="connsiteY7" fmla="*/ 8978 h 19778"/>
              <a:gd name="connsiteX8" fmla="*/ 325 w 22824"/>
              <a:gd name="connsiteY8" fmla="*/ 978 h 19778"/>
              <a:gd name="connsiteX9" fmla="*/ 4647 w 22824"/>
              <a:gd name="connsiteY9" fmla="*/ 4258 h 19778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  <a:gd name="connsiteX0" fmla="*/ 4647 w 22824"/>
              <a:gd name="connsiteY0" fmla="*/ 4362 h 19882"/>
              <a:gd name="connsiteX1" fmla="*/ 11105 w 22824"/>
              <a:gd name="connsiteY1" fmla="*/ 332 h 19882"/>
              <a:gd name="connsiteX2" fmla="*/ 15398 w 22824"/>
              <a:gd name="connsiteY2" fmla="*/ 4522 h 19882"/>
              <a:gd name="connsiteX3" fmla="*/ 20656 w 22824"/>
              <a:gd name="connsiteY3" fmla="*/ 122 h 19882"/>
              <a:gd name="connsiteX4" fmla="*/ 22556 w 22824"/>
              <a:gd name="connsiteY4" fmla="*/ 9162 h 19882"/>
              <a:gd name="connsiteX5" fmla="*/ 18612 w 22824"/>
              <a:gd name="connsiteY5" fmla="*/ 19882 h 19882"/>
              <a:gd name="connsiteX6" fmla="*/ 3962 w 22824"/>
              <a:gd name="connsiteY6" fmla="*/ 19882 h 19882"/>
              <a:gd name="connsiteX7" fmla="*/ 487 w 22824"/>
              <a:gd name="connsiteY7" fmla="*/ 9082 h 19882"/>
              <a:gd name="connsiteX8" fmla="*/ 325 w 22824"/>
              <a:gd name="connsiteY8" fmla="*/ 1082 h 19882"/>
              <a:gd name="connsiteX9" fmla="*/ 4647 w 22824"/>
              <a:gd name="connsiteY9" fmla="*/ 4362 h 198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824" h="19882">
                <a:moveTo>
                  <a:pt x="4647" y="4362"/>
                </a:moveTo>
                <a:cubicBezTo>
                  <a:pt x="7088" y="4735"/>
                  <a:pt x="7293" y="-1481"/>
                  <a:pt x="11105" y="332"/>
                </a:cubicBezTo>
                <a:cubicBezTo>
                  <a:pt x="13414" y="1707"/>
                  <a:pt x="13806" y="4557"/>
                  <a:pt x="15398" y="4522"/>
                </a:cubicBezTo>
                <a:cubicBezTo>
                  <a:pt x="16990" y="4487"/>
                  <a:pt x="19064" y="-102"/>
                  <a:pt x="20656" y="122"/>
                </a:cubicBezTo>
                <a:cubicBezTo>
                  <a:pt x="23383" y="2913"/>
                  <a:pt x="22897" y="5869"/>
                  <a:pt x="22556" y="9162"/>
                </a:cubicBezTo>
                <a:cubicBezTo>
                  <a:pt x="22215" y="12455"/>
                  <a:pt x="20531" y="19882"/>
                  <a:pt x="18612" y="19882"/>
                </a:cubicBezTo>
                <a:lnTo>
                  <a:pt x="3962" y="19882"/>
                </a:lnTo>
                <a:cubicBezTo>
                  <a:pt x="2043" y="19882"/>
                  <a:pt x="1093" y="12215"/>
                  <a:pt x="487" y="9082"/>
                </a:cubicBezTo>
                <a:cubicBezTo>
                  <a:pt x="-119" y="5949"/>
                  <a:pt x="-146" y="2775"/>
                  <a:pt x="325" y="1082"/>
                </a:cubicBezTo>
                <a:cubicBezTo>
                  <a:pt x="796" y="-611"/>
                  <a:pt x="3027" y="3815"/>
                  <a:pt x="4647" y="4362"/>
                </a:cubicBezTo>
                <a:close/>
              </a:path>
            </a:pathLst>
          </a:custGeom>
          <a:solidFill>
            <a:srgbClr val="A993F1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97454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649</TotalTime>
  <Words>578</Words>
  <Application>Microsoft Office PowerPoint</Application>
  <PresentationFormat>Широкоэкранный</PresentationFormat>
  <Paragraphs>121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Jost SemiBold</vt:lpstr>
      <vt:lpstr>Arial</vt:lpstr>
      <vt:lpstr>Aptos Display</vt:lpstr>
      <vt:lpstr>Aptos</vt:lpstr>
      <vt:lpstr>Jost Black</vt:lpstr>
      <vt:lpstr>Jost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Демкова</dc:creator>
  <cp:lastModifiedBy>Екатерина Чимутова</cp:lastModifiedBy>
  <cp:revision>10</cp:revision>
  <dcterms:created xsi:type="dcterms:W3CDTF">2025-02-08T18:34:32Z</dcterms:created>
  <dcterms:modified xsi:type="dcterms:W3CDTF">2026-07-12T15:00:08Z</dcterms:modified>
</cp:coreProperties>
</file>