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2" r:id="rId4"/>
    <p:sldId id="278" r:id="rId5"/>
    <p:sldId id="262" r:id="rId6"/>
    <p:sldId id="263" r:id="rId7"/>
    <p:sldId id="279" r:id="rId8"/>
    <p:sldId id="280" r:id="rId9"/>
    <p:sldId id="281" r:id="rId10"/>
    <p:sldId id="282" r:id="rId11"/>
    <p:sldId id="283" r:id="rId12"/>
    <p:sldId id="265" r:id="rId13"/>
    <p:sldId id="288" r:id="rId14"/>
    <p:sldId id="290" r:id="rId15"/>
    <p:sldId id="291" r:id="rId16"/>
    <p:sldId id="289" r:id="rId17"/>
    <p:sldId id="292" r:id="rId18"/>
    <p:sldId id="293" r:id="rId19"/>
    <p:sldId id="284" r:id="rId20"/>
    <p:sldId id="294" r:id="rId21"/>
    <p:sldId id="295" r:id="rId22"/>
    <p:sldId id="296" r:id="rId23"/>
    <p:sldId id="297" r:id="rId24"/>
    <p:sldId id="298" r:id="rId25"/>
    <p:sldId id="276" r:id="rId26"/>
    <p:sldId id="301" r:id="rId27"/>
    <p:sldId id="286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7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924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122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983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09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85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28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633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660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676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793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E873B-DA14-44D8-BF30-34321F4B84FB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B9299-E5B6-4FA5-946D-E3B467A0C6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388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48000" y="621102"/>
            <a:ext cx="7620000" cy="5899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32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Конспект </a:t>
            </a:r>
            <a:r>
              <a:rPr lang="ru-RU" sz="32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логоритмического</a:t>
            </a:r>
            <a:r>
              <a:rPr lang="ru-RU" sz="32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занятия для старших дошкольников </a:t>
            </a:r>
            <a:endParaRPr lang="ru-RU" sz="32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200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3200" b="1" i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«Как найти дорожку</a:t>
            </a:r>
            <a:r>
              <a:rPr lang="ru-RU" sz="3200" b="1" i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           </a:t>
            </a:r>
            <a:r>
              <a:rPr lang="ru-RU" b="1" i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</a:t>
            </a:r>
            <a:r>
              <a:rPr lang="ru-RU" sz="1400" b="1" i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Подготовила учитель-логопед</a:t>
            </a:r>
            <a:endParaRPr lang="ru-RU" sz="1200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400" b="1" i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ГБДОУ «Детский сад № 395 </a:t>
            </a:r>
            <a:endParaRPr lang="ru-RU" sz="1200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400" b="1" i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Г.О. Донецк» ДНР</a:t>
            </a:r>
            <a:endParaRPr lang="ru-RU" sz="1200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400" b="1" i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Дегтяренко Т.Н.</a:t>
            </a:r>
            <a:endParaRPr lang="ru-RU" sz="1200" i="1" dirty="0">
              <a:solidFill>
                <a:srgbClr val="0070C0"/>
              </a:solidFill>
              <a:ea typeface="Calibri"/>
              <a:cs typeface="Times New Roman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ru-RU" sz="1400" i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ru-RU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Донецк</a:t>
            </a:r>
            <a:endParaRPr lang="ru-RU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09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706"/>
            <a:ext cx="12192000" cy="6851294"/>
          </a:xfrm>
        </p:spPr>
      </p:pic>
      <p:sp>
        <p:nvSpPr>
          <p:cNvPr id="5" name="Прямоугольник 4"/>
          <p:cNvSpPr/>
          <p:nvPr/>
        </p:nvSpPr>
        <p:spPr>
          <a:xfrm>
            <a:off x="3994030" y="365125"/>
            <a:ext cx="7901796" cy="3224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Цель:  </a:t>
            </a:r>
          </a:p>
          <a:p>
            <a:pPr>
              <a:lnSpc>
                <a:spcPct val="107000"/>
              </a:lnSpc>
            </a:pPr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Стимулирование  процесса речевой и психической  деятельности  детей посредством  использования занятий </a:t>
            </a: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логоритмикой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92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664233" y="428884"/>
            <a:ext cx="1120571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 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 </a:t>
            </a:r>
          </a:p>
          <a:p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речевого дыхания; формирование и развитие артикуляционного аппарата; развитие общей и мелкой моторики; совершенствование лексико-грамматического строя речи, развитие восприятия, воображения, мышления; развитие чувства ритма, темпа, просодики, фонематического слуха, фонематического и слухового восприятия; развитие умения расслабиться, снять напряжение, развитие творческого потенциала, познавательной и психомоторной активности детей посредством </a:t>
            </a: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логоритмики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Развитие различных компонентов языковой системы, формирование речевых процессов. Овладение навыками выразительной, правильной речи.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                          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           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948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664233" y="428884"/>
            <a:ext cx="11205713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b="1" dirty="0"/>
              <a:t> </a:t>
            </a:r>
          </a:p>
          <a:p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Оборудование: </a:t>
            </a:r>
          </a:p>
          <a:p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флешка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нарезкой мелодий, шапочки или костюмы героев, конверт с письмом, эфирное масло хвоя, интерьер деревья, корзинка с орехами, </a:t>
            </a: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ритмосхема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су-</a:t>
            </a:r>
            <a:r>
              <a:rPr lang="ru-RU" sz="24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джок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имитация дома , самовар и посуда для чаепития, угощение гостям.</a:t>
            </a:r>
          </a:p>
          <a:p>
            <a:endParaRPr lang="ru-RU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                          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           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441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128"/>
            <a:ext cx="12192000" cy="6843872"/>
          </a:xfrm>
        </p:spPr>
      </p:pic>
      <p:sp>
        <p:nvSpPr>
          <p:cNvPr id="5" name="Прямоугольник 4"/>
          <p:cNvSpPr/>
          <p:nvPr/>
        </p:nvSpPr>
        <p:spPr>
          <a:xfrm>
            <a:off x="3994030" y="577970"/>
            <a:ext cx="776377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Музыка вызывает у детей положительные эмоции, повышает тонус коры головного мозга и тонизирует ЦНС, усиливает внимание, стимулирует дыхание, кровообращение,  улучшает обмен веществ. Значимую роль в слове, движении, музыке играет ритм.</a:t>
            </a:r>
          </a:p>
          <a:p>
            <a:pPr indent="449580" algn="just">
              <a:spcAft>
                <a:spcPts val="0"/>
              </a:spcAft>
            </a:pPr>
            <a:endParaRPr lang="ru-RU" dirty="0">
              <a:solidFill>
                <a:srgbClr val="0070C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Под влиянием занятий логопедической ритмикой у детей дошкольного возраста происходят значимые изменения в звукопроизношении, словообразовании, в накоплении активного словарного запаса.</a:t>
            </a:r>
          </a:p>
          <a:p>
            <a:pPr indent="449580" algn="just">
              <a:spcAft>
                <a:spcPts val="0"/>
              </a:spcAft>
            </a:pPr>
            <a:endParaRPr lang="ru-RU" dirty="0">
              <a:solidFill>
                <a:srgbClr val="0070C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49580" algn="just">
              <a:spcAft>
                <a:spcPts val="0"/>
              </a:spcAft>
            </a:pP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Логоритмические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занятия – составная часть лечебно-коррекционного воздействия, так как дети-логопаты, страдают нарушениями эмоционально-волевой сферы (все проблемы с поведением), интеллектуальной, речевой и двигательной.  Все это порой не позволяет проводить занятия в традиционной форме. Поэтому перед учителем-логопедом ставится задача разработки наиболее эффективных методов, необходимых для продолжительной работы, дающей стабильные результаты.</a:t>
            </a:r>
            <a:endParaRPr lang="ru-RU" dirty="0">
              <a:solidFill>
                <a:srgbClr val="0070C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941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24567" cy="6892366"/>
          </a:xfrm>
        </p:spPr>
      </p:pic>
      <p:sp>
        <p:nvSpPr>
          <p:cNvPr id="5" name="Прямоугольник 4"/>
          <p:cNvSpPr/>
          <p:nvPr/>
        </p:nvSpPr>
        <p:spPr>
          <a:xfrm>
            <a:off x="181156" y="365125"/>
            <a:ext cx="5891840" cy="3050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Логопедическая ритмика является одновременно коррекционно-педагогической и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здоровьесберегающей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технологией. К сожалению, несмотря на важность данной проблемы, ей уделяется недостаточное внимание в детских садах. Но всегда есть выход из положения. Разнообразные средства коррекционной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логоритмики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можно и нужно применять на различных занятиях, в режимных моментах и на физкультминутках.</a:t>
            </a:r>
          </a:p>
          <a:p>
            <a:pPr indent="449580" algn="just">
              <a:spcAft>
                <a:spcPts val="0"/>
              </a:spcAft>
            </a:pPr>
            <a:r>
              <a:rPr lang="ru-RU" sz="11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7291" y="0"/>
            <a:ext cx="3368074" cy="307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1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568" y="-34366"/>
            <a:ext cx="12224567" cy="6892366"/>
          </a:xfrm>
        </p:spPr>
      </p:pic>
      <p:sp>
        <p:nvSpPr>
          <p:cNvPr id="5" name="Прямоугольник 4"/>
          <p:cNvSpPr/>
          <p:nvPr/>
        </p:nvSpPr>
        <p:spPr>
          <a:xfrm>
            <a:off x="181156" y="365125"/>
            <a:ext cx="5891840" cy="557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11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332" y="335846"/>
            <a:ext cx="112229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Ход занятия:</a:t>
            </a:r>
          </a:p>
          <a:p>
            <a:endParaRPr lang="ru-RU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Организационный момент.</a:t>
            </a:r>
          </a:p>
          <a:p>
            <a:endParaRPr lang="ru-RU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Ребята, сегодня к нам пришли гости. Давайте поздороваемся с гостями.</a:t>
            </a:r>
          </a:p>
          <a:p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здороваются.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Ребята, поздороваться можно не только с помощью слов, а с помощью чего?</a:t>
            </a:r>
          </a:p>
          <a:p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Ответы детей.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Мы можем помахать рукой, если мы находимся далеко. А так же мы можем поздороваться с помощью улыбки. Давайте поздороваемся с гостями с помощью улыбок.</a:t>
            </a:r>
          </a:p>
          <a:p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улыбаются гостям.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гости нам подарили тоже свои улыбки, то есть они с нами тоже поздоровались. 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Ребята, давайте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улыбнемся друг другу, чтобы у нас было хорошее настроение весь день!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Улыбнусь я тебе,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Улыбнусь я себе,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вместе: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Улыбаюсь целый день,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Улыбаться мне не лень!</a:t>
            </a:r>
          </a:p>
        </p:txBody>
      </p:sp>
    </p:spTree>
    <p:extLst>
      <p:ext uri="{BB962C8B-B14F-4D97-AF65-F5344CB8AC3E}">
        <p14:creationId xmlns:p14="http://schemas.microsoft.com/office/powerpoint/2010/main" val="28710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568" y="-34366"/>
            <a:ext cx="12224567" cy="6892366"/>
          </a:xfrm>
        </p:spPr>
      </p:pic>
      <p:sp>
        <p:nvSpPr>
          <p:cNvPr id="5" name="Прямоугольник 4"/>
          <p:cNvSpPr/>
          <p:nvPr/>
        </p:nvSpPr>
        <p:spPr>
          <a:xfrm>
            <a:off x="181156" y="365125"/>
            <a:ext cx="5891840" cy="557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11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332" y="335846"/>
            <a:ext cx="1122296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Ход занятия:</a:t>
            </a:r>
          </a:p>
          <a:p>
            <a:endParaRPr lang="ru-RU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Организационный момент.</a:t>
            </a:r>
          </a:p>
          <a:p>
            <a:endParaRPr lang="ru-RU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Ребята, сегодня к нам пришли гости. Давайте поздороваемся с гостями.</a:t>
            </a:r>
          </a:p>
          <a:p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здороваются.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Ребята, поздороваться можно не только с помощью слов, а с помощью чего?</a:t>
            </a:r>
          </a:p>
          <a:p>
            <a:endParaRPr lang="ru-RU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Ответы детей.</a:t>
            </a:r>
          </a:p>
          <a:p>
            <a:endParaRPr lang="ru-RU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Мы можем помахать рукой, если мы находимся далеко. А так же мы можем поздороваться с помощью улыбки. Давайте поздороваемся с гостями с помощью улыбок.</a:t>
            </a:r>
          </a:p>
          <a:p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улыбаются гостям.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гости нам подарили тоже свои улыбки, то есть они с нами тоже поздоровались. 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Ребята, давайте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улыбнемся друг другу, чтобы у нас было хорошее настроение весь день!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Улыбнусь я тебе,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Улыбнусь я себе,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вместе: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Улыбаюсь целый день,</a:t>
            </a: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Улыбаться мне не лень!</a:t>
            </a:r>
          </a:p>
        </p:txBody>
      </p:sp>
    </p:spTree>
    <p:extLst>
      <p:ext uri="{BB962C8B-B14F-4D97-AF65-F5344CB8AC3E}">
        <p14:creationId xmlns:p14="http://schemas.microsoft.com/office/powerpoint/2010/main" val="375420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568" y="-34366"/>
            <a:ext cx="12224567" cy="6892366"/>
          </a:xfrm>
        </p:spPr>
      </p:pic>
      <p:sp>
        <p:nvSpPr>
          <p:cNvPr id="5" name="Прямоугольник 4"/>
          <p:cNvSpPr/>
          <p:nvPr/>
        </p:nvSpPr>
        <p:spPr>
          <a:xfrm>
            <a:off x="181156" y="365125"/>
            <a:ext cx="5891840" cy="557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11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86595" y="197346"/>
            <a:ext cx="1103318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Дорогие гости, мы с ребятами хотим предложить вам попутешествовать с нами. Мы сегодня отправимся в сказку Валентина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Берестова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 Как найти дорожку ». Вы готовы отправиться с нами в путешествие? 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так, путешествие в мир сказки начинается.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 Влетает Сорока – девочка в костюме сороки. )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Сорока: 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Говорят что я трещу,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 минуты не молчу,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 нельзя мне замолчать,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письмо должна отдать!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Что же это за письмо ?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Сорока: 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кого оно узнаете,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Коль загадку отгадаете!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Загадка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Ходит по лесу старик, 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 шагать в лесу привык.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Здесь ему совсем, как дома,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давным-давно знакомо,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 заботливый старик,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зовется он … ( лесник ).</a:t>
            </a:r>
          </a:p>
        </p:txBody>
      </p:sp>
    </p:spTree>
    <p:extLst>
      <p:ext uri="{BB962C8B-B14F-4D97-AF65-F5344CB8AC3E}">
        <p14:creationId xmlns:p14="http://schemas.microsoft.com/office/powerpoint/2010/main" val="333650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568" y="-34366"/>
            <a:ext cx="12224567" cy="6892366"/>
          </a:xfrm>
        </p:spPr>
      </p:pic>
      <p:sp>
        <p:nvSpPr>
          <p:cNvPr id="5" name="Прямоугольник 4"/>
          <p:cNvSpPr/>
          <p:nvPr/>
        </p:nvSpPr>
        <p:spPr>
          <a:xfrm>
            <a:off x="181156" y="365125"/>
            <a:ext cx="5891840" cy="557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11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9177" y="197346"/>
            <a:ext cx="1151626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Учитель-логопед</a:t>
            </a:r>
            <a:r>
              <a:rPr lang="ru-RU" dirty="0">
                <a:solidFill>
                  <a:srgbClr val="0070C0"/>
                </a:solidFill>
              </a:rPr>
              <a:t>: Да, ребята, к нам пришло письмо от Лесника. </a:t>
            </a:r>
          </a:p>
          <a:p>
            <a:r>
              <a:rPr lang="ru-RU" dirty="0">
                <a:solidFill>
                  <a:srgbClr val="0070C0"/>
                </a:solidFill>
              </a:rPr>
              <a:t>( Открывает конверт и читает письмо.)</a:t>
            </a:r>
          </a:p>
          <a:p>
            <a:endParaRPr lang="ru-RU" dirty="0">
              <a:solidFill>
                <a:srgbClr val="0070C0"/>
              </a:solidFill>
            </a:endParaRPr>
          </a:p>
          <a:p>
            <a:r>
              <a:rPr lang="ru-RU" i="1" dirty="0">
                <a:solidFill>
                  <a:srgbClr val="0070C0"/>
                </a:solidFill>
              </a:rPr>
              <a:t>Здравствуйте мои дорогие друзья! Я приглашаю вас в гости в мой волшебный лес! Мы с лесными жителями будем рады встрече с вами!</a:t>
            </a:r>
          </a:p>
          <a:p>
            <a:endParaRPr lang="ru-RU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Учитель-логопед: </a:t>
            </a:r>
            <a:r>
              <a:rPr lang="ru-RU" dirty="0">
                <a:solidFill>
                  <a:srgbClr val="0070C0"/>
                </a:solidFill>
              </a:rPr>
              <a:t>Ребята, давайте сегодня мы с вами отправимся в гости к дедушке леснику. А сорока нам покажет дорогу.</a:t>
            </a:r>
          </a:p>
          <a:p>
            <a:endParaRPr lang="ru-RU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Сорока:</a:t>
            </a:r>
            <a:r>
              <a:rPr lang="ru-RU" dirty="0">
                <a:solidFill>
                  <a:srgbClr val="0070C0"/>
                </a:solidFill>
              </a:rPr>
              <a:t> Я с удовольствием вам покажу дорогу.</a:t>
            </a:r>
          </a:p>
          <a:p>
            <a:endParaRPr lang="ru-RU" dirty="0">
              <a:solidFill>
                <a:srgbClr val="0070C0"/>
              </a:solidFill>
            </a:endParaRPr>
          </a:p>
          <a:p>
            <a:r>
              <a:rPr lang="ru-RU" b="1" dirty="0">
                <a:solidFill>
                  <a:srgbClr val="0070C0"/>
                </a:solidFill>
              </a:rPr>
              <a:t>Учитель-логопед:</a:t>
            </a:r>
            <a:r>
              <a:rPr lang="ru-RU" dirty="0">
                <a:solidFill>
                  <a:srgbClr val="0070C0"/>
                </a:solidFill>
              </a:rPr>
              <a:t>                                    Эй ребята, что вы спите?!</a:t>
            </a:r>
          </a:p>
          <a:p>
            <a:r>
              <a:rPr lang="ru-RU" dirty="0">
                <a:solidFill>
                  <a:srgbClr val="0070C0"/>
                </a:solidFill>
              </a:rPr>
              <a:t>				На зарядку становитесь!</a:t>
            </a:r>
          </a:p>
          <a:p>
            <a:r>
              <a:rPr lang="ru-RU" dirty="0">
                <a:solidFill>
                  <a:srgbClr val="0070C0"/>
                </a:solidFill>
              </a:rPr>
              <a:t>				Справа – друг и слева - друг!</a:t>
            </a:r>
          </a:p>
          <a:p>
            <a:r>
              <a:rPr lang="ru-RU" dirty="0">
                <a:solidFill>
                  <a:srgbClr val="0070C0"/>
                </a:solidFill>
              </a:rPr>
              <a:t>				Вместе все в веселый круг!</a:t>
            </a:r>
          </a:p>
          <a:p>
            <a:r>
              <a:rPr lang="ru-RU" dirty="0">
                <a:solidFill>
                  <a:srgbClr val="0070C0"/>
                </a:solidFill>
              </a:rPr>
              <a:t>				Под веселые напевы</a:t>
            </a:r>
          </a:p>
          <a:p>
            <a:r>
              <a:rPr lang="ru-RU" dirty="0">
                <a:solidFill>
                  <a:srgbClr val="0070C0"/>
                </a:solidFill>
              </a:rPr>
              <a:t>				Повернемся вправо, влево.</a:t>
            </a:r>
          </a:p>
          <a:p>
            <a:r>
              <a:rPr lang="ru-RU" dirty="0">
                <a:solidFill>
                  <a:srgbClr val="0070C0"/>
                </a:solidFill>
              </a:rPr>
              <a:t>				Руки вверх, руки вниз!</a:t>
            </a:r>
          </a:p>
          <a:p>
            <a:r>
              <a:rPr lang="ru-RU" dirty="0">
                <a:solidFill>
                  <a:srgbClr val="0070C0"/>
                </a:solidFill>
              </a:rPr>
              <a:t>				Вверх ! И снова поклонись!</a:t>
            </a:r>
          </a:p>
        </p:txBody>
      </p:sp>
    </p:spTree>
    <p:extLst>
      <p:ext uri="{BB962C8B-B14F-4D97-AF65-F5344CB8AC3E}">
        <p14:creationId xmlns:p14="http://schemas.microsoft.com/office/powerpoint/2010/main" val="100609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24567" cy="6892366"/>
          </a:xfrm>
        </p:spPr>
      </p:pic>
      <p:sp>
        <p:nvSpPr>
          <p:cNvPr id="5" name="Прямоугольник 4"/>
          <p:cNvSpPr/>
          <p:nvPr/>
        </p:nvSpPr>
        <p:spPr>
          <a:xfrm>
            <a:off x="181156" y="365125"/>
            <a:ext cx="5891840" cy="557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11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7479" y="923099"/>
            <a:ext cx="9954883" cy="3139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 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Ребята, вы ощущаете этот запах? Мне кажется пахнет хвоей и лиственными деревьями.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: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Мы лесу кричали 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Все хором: -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си –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И лес отвечал нам: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-си-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-си-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Потом вдруг качнулся,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Вздохнул … и молчок.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Наверно, у леса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Устал язычок.</a:t>
            </a:r>
          </a:p>
        </p:txBody>
      </p:sp>
    </p:spTree>
    <p:extLst>
      <p:ext uri="{BB962C8B-B14F-4D97-AF65-F5344CB8AC3E}">
        <p14:creationId xmlns:p14="http://schemas.microsoft.com/office/powerpoint/2010/main" val="344470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24464" y="439947"/>
            <a:ext cx="10515600" cy="580602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Ребята, посмотрите, нас окружают сосны, березы и другие деревья. Как вы думаете, где мы с вами находимся?</a:t>
            </a:r>
          </a:p>
          <a:p>
            <a:pPr marL="0" indent="0">
              <a:buNone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Ответы детей.</a:t>
            </a:r>
          </a:p>
          <a:p>
            <a:pPr marL="0" indent="0">
              <a:buNone/>
            </a:pPr>
            <a:endParaRPr lang="ru-RU" sz="1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	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Лес густой, деревьев много. Ребята, смотрите, белочка прыгает с дерева на дерево. (Звучит музыка для появления белки. Появляется девочка в костюме белочки.) Здравствуй, белочка.</a:t>
            </a:r>
          </a:p>
          <a:p>
            <a:pPr marL="0" indent="0">
              <a:buNone/>
            </a:pPr>
            <a:endParaRPr lang="ru-RU" sz="1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Дети: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Белка, белка, расскажи,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Белка, белка, покажи,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Как найти дорожку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К дедушке в сторожку?</a:t>
            </a:r>
          </a:p>
          <a:p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90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71268"/>
            <a:ext cx="10515600" cy="53056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Белка:	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отгадайте мою загадку. 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Загадка </a:t>
            </a: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Круглый, зрелый, загорелый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Попадался на зубок,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Попадался на зубок,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Расколоться все не мог.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А попал под молоток,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Хрустнул раз –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И треснул бок. 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отгадывают загадку. ( Орех.)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744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59125"/>
            <a:ext cx="10515600" cy="54178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Белка: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« Поколем» язычком орешки, ребята?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 произносит слова, а дети выполняют артикуляционную гимнастику « Орешки».</a:t>
            </a:r>
          </a:p>
          <a:p>
            <a:pPr marL="0" indent="0" algn="ctr">
              <a:buNone/>
            </a:pPr>
            <a:r>
              <a:rPr lang="ru-RU" sz="1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«Орешки»</a:t>
            </a:r>
            <a:b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Собираем мы без спешки,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Словно белочка – орешки.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Рот приоткрыть. Поочередно упираться языком в щеки, имитируя выдавливание шариков.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Наливаем воду в бочку -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Надуваем сильно щёчки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Рот закрыть, губы плотно сжать, щеки надуть. “Полоскать” рот воздухом.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Белка:	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Ребята, вы хорошо поиграли со мной, вот вам подарок.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Дарит детям корзинку с орехами.)</a:t>
            </a:r>
          </a:p>
          <a:p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363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45389"/>
            <a:ext cx="10515600" cy="53315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	</a:t>
            </a:r>
            <a:r>
              <a:rPr lang="ru-RU" sz="1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Ну что, ребята? С орешками мы поиграли, языком их «покололи». Пора нам в дорогу отправляться, покажи нам дорожку Белочка.</a:t>
            </a:r>
          </a:p>
          <a:p>
            <a:pPr marL="0" indent="0">
              <a:buNone/>
            </a:pPr>
            <a:endParaRPr lang="ru-RU" sz="1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9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Белочка:	</a:t>
            </a:r>
            <a:r>
              <a:rPr lang="ru-RU" sz="1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Покажу-покажу дорожку. Это очень просто. прыгайте с этого дерева на ту березку. С кривой березки видна большая сосна, а с верхушки сосны видна крыша. Это и есть сторожка дедушки лесника. Ну, что же вы стоите? Прыгайте.</a:t>
            </a:r>
          </a:p>
          <a:p>
            <a:pPr marL="0" indent="0">
              <a:buNone/>
            </a:pPr>
            <a:endParaRPr lang="ru-RU" sz="1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9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Дети:	</a:t>
            </a:r>
            <a:r>
              <a:rPr lang="ru-RU" sz="1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Спасибо, Белочка, только мы не умеем по деревьям прыгать.</a:t>
            </a:r>
          </a:p>
          <a:p>
            <a:pPr marL="0" indent="0">
              <a:buNone/>
            </a:pPr>
            <a:endParaRPr lang="ru-RU" sz="1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9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Белочка:	</a:t>
            </a:r>
            <a:r>
              <a:rPr lang="ru-RU" sz="19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Ну что же мне с вами делать? Тогда идите вот по этой тропинке за мной, я вам дорогу покажу.</a:t>
            </a:r>
          </a:p>
          <a:p>
            <a:endParaRPr lang="ru-RU" sz="19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194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90113"/>
            <a:ext cx="10515600" cy="54868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по команде учителя-логопеда, двигаются держась за руки и останавливаются у символического куста, из-за которого выглядывает заяц.</a:t>
            </a:r>
          </a:p>
          <a:p>
            <a:pPr marL="0" indent="0">
              <a:buNone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Играет музыка « Зайка », дети и герои с учителем-логопедом выполняют движения под музыку. ( Выпрыгивает из-за куста мальчик в костюме зайчика.)</a:t>
            </a:r>
          </a:p>
          <a:p>
            <a:pPr marL="0" indent="0">
              <a:buNone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Дети: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          Зайка, зайка, расскажи,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Зайка, зайка, покажи,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Как найти дорожку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К дедушке в сторожку?</a:t>
            </a:r>
          </a:p>
          <a:p>
            <a:pPr marL="0" indent="0">
              <a:buNone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Заяц:	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Вам в сторожку дедушки лесника надо? Нет ничего проще. Сначала будет пахнуть грибами. Так? Потом – заячьей капустой. Так? Потом запахнет лисьей норой. Так? Обскочите этот запах слева. Так? Когда он окажется позади, понюхайте вот так,  дойдите до пенька и опять понюхайте вот так, там почувствуете запах дыма. Скачите прямо на него, никуда не сворачивайте. Это значит, что дедушка лесник самовар ставит.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87878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43796"/>
            <a:ext cx="10515600" cy="5133167"/>
          </a:xfrm>
        </p:spPr>
        <p:txBody>
          <a:bodyPr/>
          <a:lstStyle/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Дети: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Спасибо тебе, Зайка. Может ты нас проводишь, чтоб мы не заблудились.</a:t>
            </a:r>
          </a:p>
          <a:p>
            <a:pPr marL="0" indent="0">
              <a:buNone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Заяц :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Хорошо, догоняйте меня. 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идут за зайцем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Дети: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Так, до пенька дошли. 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Принюхиваются. Идут дальше – звучит фонограмма дождя. </a:t>
            </a:r>
          </a:p>
          <a:p>
            <a:pPr marL="0" indent="0">
              <a:buNone/>
            </a:pP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Дети, вы слышите, что это за звук.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Ответы детей.	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8748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62309"/>
            <a:ext cx="10515600" cy="5814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 	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Давайте споем песню про дождик, чтобы он поскорее закончился. Ведь не очень приятно путешествовать под дождем. 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Дети, сорока, белка и заяц поют песню « Кап-кап, тук-тук-тук.»</a:t>
            </a:r>
            <a:r>
              <a:rPr lang="ru-RU" sz="1800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Слова - Н. Соловьева, Музыка - М. </a:t>
            </a:r>
            <a:r>
              <a:rPr lang="ru-RU" sz="1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Парцхаладзе</a:t>
            </a:r>
            <a:endParaRPr lang="ru-RU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Кап-кап, тук-тук-тук.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стеклу раздался стук.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дождик поутру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Разбудил всю детвору.</a:t>
            </a:r>
          </a:p>
          <a:p>
            <a:pPr marL="0" indent="0" algn="ctr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Кап-кап, дон-дон-дон.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Капли начали трезвон.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выйдете гулять,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забудьте зонтик взять.</a:t>
            </a:r>
          </a:p>
          <a:p>
            <a:pPr marL="0" indent="0" algn="ctr">
              <a:buNone/>
            </a:pP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Кап-кап, кап-кап-кап,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дождя весёлый нрав.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Завтра утром мы опять</a:t>
            </a:r>
            <a:b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дождём пойдём гулять.</a:t>
            </a:r>
          </a:p>
          <a:p>
            <a:pPr algn="ctr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871361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650" y="-14922"/>
            <a:ext cx="12287786" cy="694193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6060" y="4890517"/>
            <a:ext cx="4572000" cy="184785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150" y="162375"/>
            <a:ext cx="2633662" cy="240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65894" y="319178"/>
            <a:ext cx="87730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	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Вот и закончился дождь. Посмотрите, ребята, после дождя вылез на травку червячок. ( Появляется мальчик, на руке игрушка из кукольного театра «Червячок»).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15728" y="2136339"/>
            <a:ext cx="88823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:	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     Червячок, нам расскажи,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Червячок, нам покажи,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Как найти дорожку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К дедушке в сторожку?</a:t>
            </a:r>
          </a:p>
          <a:p>
            <a:pPr algn="ctr"/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Червячок:		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Мне скучно одному-у-у, поиграйте со мной – покажу-у-у.</a:t>
            </a:r>
          </a:p>
          <a:p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 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 что, ребята, поиграем с червячком?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Ответы детей.</a:t>
            </a:r>
          </a:p>
        </p:txBody>
      </p:sp>
    </p:spTree>
    <p:extLst>
      <p:ext uri="{BB962C8B-B14F-4D97-AF65-F5344CB8AC3E}">
        <p14:creationId xmlns:p14="http://schemas.microsoft.com/office/powerpoint/2010/main" val="3207534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650" y="-14922"/>
            <a:ext cx="12287786" cy="694193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6060" y="4890517"/>
            <a:ext cx="4572000" cy="18478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8189" y="335846"/>
            <a:ext cx="1140987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Пальчиковая гимнастика « Червячок».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Вот это - моя ручка, а это – кулачок</a:t>
            </a:r>
          </a:p>
          <a:p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Показываем открытую ладонь левой руки, потом сжимаем ее в неплотный кулак.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в кулачке завелся веселый червячок.</a:t>
            </a:r>
          </a:p>
          <a:p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Указательный палец правой руки просовываем в кулак левой, шевелим пальцем.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 прыгнул на коленку, забрался на бочок,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стал копать там норку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Противный червячок.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голове стал ползать, затылок щекотать.</a:t>
            </a:r>
          </a:p>
          <a:p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Движения по тексту.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даже мое ушко немножечко кусать.</a:t>
            </a:r>
          </a:p>
          <a:p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Указательным пальцем правой руки (червячок) оттопыриваем и отпускаем ушко.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Вот он пополз по спинке, по животу ползет.</a:t>
            </a:r>
          </a:p>
          <a:p>
            <a:r>
              <a:rPr lang="ru-RU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Движения по тексту.</a:t>
            </a:r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Залез ко мне в карманчик и там теперь живет.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Левая рука делает «карманчик», сложить «ковшик» и прислонить к туловищу. Указательный палец правой руки (червячок) заползает в карманчик, шевелим пальцем (червячком).</a:t>
            </a:r>
          </a:p>
        </p:txBody>
      </p:sp>
    </p:spTree>
    <p:extLst>
      <p:ext uri="{BB962C8B-B14F-4D97-AF65-F5344CB8AC3E}">
        <p14:creationId xmlns:p14="http://schemas.microsoft.com/office/powerpoint/2010/main" val="3539325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9650" y="-14922"/>
            <a:ext cx="12287786" cy="694193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6060" y="4890517"/>
            <a:ext cx="4572000" cy="18478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16325" y="664235"/>
            <a:ext cx="905773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Червячок: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Спасибо ребята, очень интересная игра. Я вас провожу-у-у. ползите за мной.</a:t>
            </a:r>
          </a:p>
          <a:p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Дети: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Спасибо, червячок. Следуют за червячком.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Звучит фонограмма гудящего пчелиного роя .</a:t>
            </a:r>
          </a:p>
          <a:p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	Ребята, вы слышите этот звук, что он вам напоминает. Ответы детей.( Появляется пчела – девочка в костюме ).Здравствуй, пчелка! Ребята, давайте спросим у пчелы, где она бывала, где она летала?</a:t>
            </a:r>
          </a:p>
        </p:txBody>
      </p:sp>
    </p:spTree>
    <p:extLst>
      <p:ext uri="{BB962C8B-B14F-4D97-AF65-F5344CB8AC3E}">
        <p14:creationId xmlns:p14="http://schemas.microsoft.com/office/powerpoint/2010/main" val="1541856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786" y="-83933"/>
            <a:ext cx="12287786" cy="694193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6060" y="4890517"/>
            <a:ext cx="4572000" cy="18478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8791" y="232914"/>
            <a:ext cx="117405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Вместе с учителем-логопедом дети играют в ритмическую игру «Пчелка» и по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ритмосхеме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отхлопывают ритмический рисунок.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ТиТи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ТиТи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ТиТи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ТА (2 раза)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5844" y="1567043"/>
            <a:ext cx="1341438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6125" y="1567042"/>
            <a:ext cx="1341438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4871" y="1567041"/>
            <a:ext cx="1341438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9879" y="1567040"/>
            <a:ext cx="1341438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5958" y="2395717"/>
            <a:ext cx="512762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165" y="2395717"/>
            <a:ext cx="512762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5269" y="2395714"/>
            <a:ext cx="512762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3298" y="2395717"/>
            <a:ext cx="512762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2106" y="2395717"/>
            <a:ext cx="512762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2724" y="2395717"/>
            <a:ext cx="512762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41341" y="1627428"/>
            <a:ext cx="1341438" cy="134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85003" y="2967334"/>
            <a:ext cx="93977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Ритмическая игра «Пчелка».</a:t>
            </a:r>
          </a:p>
          <a:p>
            <a:pPr algn="ctr"/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Пчелка, пчелка, золотистая пчела,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Пчелка, пчелка, где летала, где была?</a:t>
            </a:r>
          </a:p>
        </p:txBody>
      </p:sp>
    </p:spTree>
    <p:extLst>
      <p:ext uri="{BB962C8B-B14F-4D97-AF65-F5344CB8AC3E}">
        <p14:creationId xmlns:p14="http://schemas.microsoft.com/office/powerpoint/2010/main" val="35970817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786" y="-83933"/>
            <a:ext cx="12287786" cy="694193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6060" y="4890517"/>
            <a:ext cx="4572000" cy="18478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5003" y="2967334"/>
            <a:ext cx="93977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003" y="517586"/>
            <a:ext cx="835899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 	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Не поняла нас, ребята, пчелка. Спросим на пчелином языке.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ритмосхеме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дети исполняют ритмический рисунок руками «крылышками»: руки согнуты в локтях, кисти к плечам. ЗУМ  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ЗумЗум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( 4 раза).</a:t>
            </a:r>
          </a:p>
          <a:p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Пчелка :	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Уж-ж-жалю, ж-ж-ж. ( Летает над детьми).</a:t>
            </a:r>
          </a:p>
          <a:p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:	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Пчелка, не пугай нас,.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Пчелка, пчелка, расскажи,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Пчелка, пчелка, покажи,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Как найти дорожку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К дедушке в сторожку?</a:t>
            </a:r>
          </a:p>
        </p:txBody>
      </p:sp>
    </p:spTree>
    <p:extLst>
      <p:ext uri="{BB962C8B-B14F-4D97-AF65-F5344CB8AC3E}">
        <p14:creationId xmlns:p14="http://schemas.microsoft.com/office/powerpoint/2010/main" val="2227326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786" y="-83933"/>
            <a:ext cx="12287786" cy="694193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6060" y="4890517"/>
            <a:ext cx="4572000" cy="18478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5003" y="2967334"/>
            <a:ext cx="93977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3517" y="241539"/>
            <a:ext cx="1184406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Пчелка:	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А вы сначала потрудитесь вместе со мной. Предлагает детям, сороке, белке, зайцу и червячку « Су-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джок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 показывает, а дети выполняют массаж с использованием Су-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Джок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 Пчелка», проговаривая слова.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Пчелка, пчелка, не кружи,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Надо мною не жужжи.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Лучше ты мне по секрету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 цветочный покажи.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его хранят цветы –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знаешь только ты.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Сверху нет и снизу нет.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Вот секрет так уж секрет!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жужжишь, жужжишь, жужжишь…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молчишь, молчишь, молчишь…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Видно ты секрет не скажешь…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где улей твой покажешь?!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 	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Молодцы, ребята! Вы хорошо потрудились вместе с пчелкой, теперь и в путь пора отправляться. Складывают « Су-</a:t>
            </a:r>
            <a:r>
              <a:rPr lang="ru-RU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джок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в корзинку.</a:t>
            </a:r>
          </a:p>
        </p:txBody>
      </p:sp>
    </p:spTree>
    <p:extLst>
      <p:ext uri="{BB962C8B-B14F-4D97-AF65-F5344CB8AC3E}">
        <p14:creationId xmlns:p14="http://schemas.microsoft.com/office/powerpoint/2010/main" val="2921629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422" y="-27886"/>
            <a:ext cx="12227422" cy="6885885"/>
          </a:xfrm>
        </p:spPr>
      </p:pic>
      <p:sp>
        <p:nvSpPr>
          <p:cNvPr id="3" name="Прямоугольник 2"/>
          <p:cNvSpPr/>
          <p:nvPr/>
        </p:nvSpPr>
        <p:spPr>
          <a:xfrm>
            <a:off x="871268" y="414069"/>
            <a:ext cx="10230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Пчелка:	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Я дорожку покажу, вместе с вами полечу. Я дедушке на пасеку мед ношу. Летите за мной.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направляются  за пчелкой и останавливаются у домика дедушки лесника. Из домика выходит дедушка лесник.</a:t>
            </a:r>
          </a:p>
          <a:p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Дедушка лесник: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Здравствуйте, ребята. Я поставил самовар. Вас я в гости очень ждал. Вместе спляшем и споем, а потом и  чай попьем.</a:t>
            </a:r>
          </a:p>
          <a:p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с героями показывают инсценировку песни  « Самовар». (Выполнение действий под музыку).</a:t>
            </a:r>
          </a:p>
          <a:p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Дедушка лесник :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Спасибо вам , вы очень повеселили меня. </a:t>
            </a:r>
          </a:p>
        </p:txBody>
      </p:sp>
    </p:spTree>
    <p:extLst>
      <p:ext uri="{BB962C8B-B14F-4D97-AF65-F5344CB8AC3E}">
        <p14:creationId xmlns:p14="http://schemas.microsoft.com/office/powerpoint/2010/main" val="450650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422" y="-27886"/>
            <a:ext cx="12227422" cy="6885885"/>
          </a:xfrm>
        </p:spPr>
      </p:pic>
      <p:sp>
        <p:nvSpPr>
          <p:cNvPr id="3" name="Прямоугольник 2"/>
          <p:cNvSpPr/>
          <p:nvPr/>
        </p:nvSpPr>
        <p:spPr>
          <a:xfrm>
            <a:off x="785003" y="500331"/>
            <a:ext cx="1071400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Ребята, вот мы и узнали, где живет дедушка лесник. Вам понравилось наше путешествие?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Ответы детей.</a:t>
            </a:r>
          </a:p>
          <a:p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Ребята, я думаю нашим гостям было интересно с нами путешествовать, и конечно же всем интересно, что за подарок вам подарила Белочка. Давайте поделимся с гостями угощением от Белочки.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угощают гостей.</a:t>
            </a:r>
          </a:p>
          <a:p>
            <a:endParaRPr lang="ru-RU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Учитель-логопед: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Молодцы ребята. Ну что? В сказке мы с вами побывали? Гостей угостили? А теперь я вас приглашаю к себе в кабинет, там вас ждет приятный сюрприз и вам ведь тоже не терпится попробовать угощения от Белочки. Но прежде чем уйти, что мы должны с вами сделать?</a:t>
            </a:r>
          </a:p>
          <a:p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Дети прощаются и уходят. </a:t>
            </a:r>
          </a:p>
        </p:txBody>
      </p:sp>
    </p:spTree>
    <p:extLst>
      <p:ext uri="{BB962C8B-B14F-4D97-AF65-F5344CB8AC3E}">
        <p14:creationId xmlns:p14="http://schemas.microsoft.com/office/powerpoint/2010/main" val="2191726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20077" cy="6897294"/>
          </a:xfrm>
        </p:spPr>
      </p:pic>
      <p:sp>
        <p:nvSpPr>
          <p:cNvPr id="5" name="Прямоугольник 4"/>
          <p:cNvSpPr/>
          <p:nvPr/>
        </p:nvSpPr>
        <p:spPr>
          <a:xfrm>
            <a:off x="2958860" y="2708694"/>
            <a:ext cx="10004565" cy="847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dirty="0">
              <a:solidFill>
                <a:srgbClr val="0070C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2733" y="40453"/>
            <a:ext cx="3691067" cy="26682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2717" y="3673183"/>
            <a:ext cx="3401773" cy="306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4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2578</Words>
  <Application>Microsoft Office PowerPoint</Application>
  <PresentationFormat>Широкоэкранный</PresentationFormat>
  <Paragraphs>273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Екатерина Чимутова</cp:lastModifiedBy>
  <cp:revision>55</cp:revision>
  <dcterms:created xsi:type="dcterms:W3CDTF">2020-03-28T21:20:23Z</dcterms:created>
  <dcterms:modified xsi:type="dcterms:W3CDTF">2026-07-12T14:56:15Z</dcterms:modified>
</cp:coreProperties>
</file>