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5143500" cy="9144000"/>
  <p:embeddedFontLst>
    <p:embeddedFont>
      <p:font typeface="Raleway" pitchFamily="2" charset="-52"/>
      <p:regular r:id="rId13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13" d="100"/>
          <a:sy n="113" d="100"/>
        </p:scale>
        <p:origin x="586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25119" y="1378297"/>
            <a:ext cx="3544119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dirty="0">
                <a:solidFill>
                  <a:srgbClr val="1B1B27"/>
                </a:solidFill>
                <a:latin typeface="Times New Roman" pitchFamily="18" charset="0"/>
                <a:ea typeface="Raleway" pitchFamily="34" charset="-122"/>
                <a:cs typeface="Times New Roman" pitchFamily="18" charset="0"/>
              </a:rPr>
              <a:t>Стоп, стресс!</a:t>
            </a:r>
            <a:endParaRPr lang="en-US" sz="275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3925119" y="1877988"/>
            <a:ext cx="3344317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350" dirty="0">
                <a:solidFill>
                  <a:srgbClr val="1B1B27"/>
                </a:solidFill>
                <a:latin typeface="Times New Roman" pitchFamily="18" charset="0"/>
                <a:ea typeface="Raleway" pitchFamily="34" charset="-122"/>
                <a:cs typeface="Times New Roman" pitchFamily="18" charset="0"/>
              </a:rPr>
              <a:t>Практики самопомощи </a:t>
            </a:r>
            <a:endParaRPr lang="en-US" sz="135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3925119" y="2312045"/>
            <a:ext cx="4722763" cy="680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Times New Roman" pitchFamily="18" charset="0"/>
                <a:ea typeface="Roboto" pitchFamily="34" charset="-122"/>
                <a:cs typeface="Times New Roman" pitchFamily="18" charset="0"/>
              </a:rPr>
              <a:t>Продолжительность: 90 минут. </a:t>
            </a:r>
            <a:endParaRPr lang="ru-RU" sz="1100" dirty="0">
              <a:solidFill>
                <a:srgbClr val="3C3939"/>
              </a:solidFill>
              <a:latin typeface="Times New Roman" pitchFamily="18" charset="0"/>
              <a:ea typeface="Roboto" pitchFamily="34" charset="-122"/>
              <a:cs typeface="Times New Roman" pitchFamily="18" charset="0"/>
            </a:endParaRPr>
          </a:p>
          <a:p>
            <a:pPr marL="0" indent="0" algn="l">
              <a:lnSpc>
                <a:spcPts val="175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Times New Roman" pitchFamily="18" charset="0"/>
                <a:ea typeface="Roboto" pitchFamily="34" charset="-122"/>
                <a:cs typeface="Times New Roman" pitchFamily="18" charset="0"/>
              </a:rPr>
              <a:t>Формат: технология французских </a:t>
            </a:r>
            <a:r>
              <a:rPr lang="en-US" sz="1100" dirty="0" err="1">
                <a:solidFill>
                  <a:srgbClr val="3C3939"/>
                </a:solidFill>
                <a:latin typeface="Times New Roman" pitchFamily="18" charset="0"/>
                <a:ea typeface="Roboto" pitchFamily="34" charset="-122"/>
                <a:cs typeface="Times New Roman" pitchFamily="18" charset="0"/>
              </a:rPr>
              <a:t>мастерских</a:t>
            </a:r>
            <a:r>
              <a:rPr lang="en-US" sz="1100" dirty="0">
                <a:solidFill>
                  <a:srgbClr val="3C3939"/>
                </a:solidFill>
                <a:latin typeface="Times New Roman" pitchFamily="18" charset="0"/>
                <a:ea typeface="Roboto" pitchFamily="34" charset="-122"/>
                <a:cs typeface="Times New Roman" pitchFamily="18" charset="0"/>
              </a:rPr>
              <a:t>.</a:t>
            </a:r>
          </a:p>
        </p:txBody>
      </p:sp>
      <p:sp>
        <p:nvSpPr>
          <p:cNvPr id="6" name="Shape 3"/>
          <p:cNvSpPr/>
          <p:nvPr/>
        </p:nvSpPr>
        <p:spPr>
          <a:xfrm>
            <a:off x="3925119" y="3418358"/>
            <a:ext cx="3152254" cy="266402"/>
          </a:xfrm>
          <a:prstGeom prst="roundRect">
            <a:avLst>
              <a:gd name="adj" fmla="val 17880"/>
            </a:avLst>
          </a:prstGeom>
          <a:solidFill>
            <a:srgbClr val="E1E1EA"/>
          </a:solidFill>
          <a:ln/>
        </p:spPr>
      </p:sp>
      <p:sp>
        <p:nvSpPr>
          <p:cNvPr id="7" name="Text 4"/>
          <p:cNvSpPr/>
          <p:nvPr/>
        </p:nvSpPr>
        <p:spPr>
          <a:xfrm>
            <a:off x="3957191" y="3418358"/>
            <a:ext cx="2982144" cy="1814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3C3939"/>
                </a:solidFill>
                <a:latin typeface="Times New Roman" pitchFamily="18" charset="0"/>
                <a:ea typeface="Roboto" pitchFamily="34" charset="-122"/>
                <a:cs typeface="Times New Roman" pitchFamily="18" charset="0"/>
              </a:rPr>
              <a:t>ПЕДАГОГ-ПСИХОЛОГ: ДАНЗАНОВА НАТАЛЬЯ КИМОВНА</a:t>
            </a:r>
            <a:endParaRPr lang="en-US" sz="85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3925119" y="3765128"/>
            <a:ext cx="3653968" cy="275927"/>
          </a:xfrm>
          <a:prstGeom prst="roundRect">
            <a:avLst>
              <a:gd name="adj" fmla="val 17263"/>
            </a:avLst>
          </a:prstGeom>
          <a:noFill/>
          <a:ln w="4763">
            <a:solidFill>
              <a:srgbClr val="1B1B27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3957191" y="3765128"/>
            <a:ext cx="3120182" cy="1814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850" dirty="0">
                <a:solidFill>
                  <a:srgbClr val="1B1B27"/>
                </a:solidFill>
                <a:latin typeface="Times New Roman" pitchFamily="18" charset="0"/>
                <a:ea typeface="Roboto" pitchFamily="34" charset="-122"/>
                <a:cs typeface="Times New Roman" pitchFamily="18" charset="0"/>
              </a:rPr>
              <a:t>ГУСО «МОГОЙТУЙСКИЙ КЦС</a:t>
            </a:r>
            <a:r>
              <a:rPr lang="ru-RU" sz="850" dirty="0">
                <a:solidFill>
                  <a:srgbClr val="1B1B27"/>
                </a:solidFill>
                <a:latin typeface="Times New Roman" pitchFamily="18" charset="0"/>
                <a:ea typeface="Roboto" pitchFamily="34" charset="-122"/>
                <a:cs typeface="Times New Roman" pitchFamily="18" charset="0"/>
              </a:rPr>
              <a:t>О</a:t>
            </a:r>
            <a:r>
              <a:rPr lang="en-US" sz="850" dirty="0">
                <a:solidFill>
                  <a:srgbClr val="1B1B27"/>
                </a:solidFill>
                <a:latin typeface="Times New Roman" pitchFamily="18" charset="0"/>
                <a:ea typeface="Roboto" pitchFamily="34" charset="-122"/>
                <a:cs typeface="Times New Roman" pitchFamily="18" charset="0"/>
              </a:rPr>
              <a:t>Н</a:t>
            </a:r>
            <a:r>
              <a:rPr lang="ru-RU" sz="850" dirty="0">
                <a:solidFill>
                  <a:srgbClr val="1B1B27"/>
                </a:solidFill>
                <a:latin typeface="Times New Roman" pitchFamily="18" charset="0"/>
                <a:ea typeface="Roboto" pitchFamily="34" charset="-122"/>
                <a:cs typeface="Times New Roman" pitchFamily="18" charset="0"/>
              </a:rPr>
              <a:t> «ЭЛБЭГ</a:t>
            </a:r>
            <a:r>
              <a:rPr lang="en-US" sz="850" dirty="0">
                <a:solidFill>
                  <a:srgbClr val="1B1B27"/>
                </a:solidFill>
                <a:latin typeface="Times New Roman" pitchFamily="18" charset="0"/>
                <a:ea typeface="Roboto" pitchFamily="34" charset="-122"/>
                <a:cs typeface="Times New Roman" pitchFamily="18" charset="0"/>
              </a:rPr>
              <a:t>» ЗАБАЙКАЛЬСКОГО КРАЯ</a:t>
            </a:r>
            <a:endParaRPr lang="en-US" sz="85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704329"/>
            <a:ext cx="3781425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dirty="0">
                <a:solidFill>
                  <a:srgbClr val="1B1B27"/>
                </a:solidFill>
                <a:latin typeface="Times New Roman" pitchFamily="18" charset="0"/>
                <a:ea typeface="Raleway" pitchFamily="34" charset="-122"/>
                <a:cs typeface="Times New Roman" pitchFamily="18" charset="0"/>
              </a:rPr>
              <a:t>Цель и задачи занятия</a:t>
            </a:r>
            <a:endParaRPr lang="en-US" sz="275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496119" y="1430834"/>
            <a:ext cx="8151763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dirty="0" err="1">
                <a:solidFill>
                  <a:srgbClr val="3C3939"/>
                </a:solidFill>
                <a:latin typeface="Times New Roman" pitchFamily="18" charset="0"/>
                <a:ea typeface="Roboto" pitchFamily="34" charset="-122"/>
                <a:cs typeface="Times New Roman" pitchFamily="18" charset="0"/>
              </a:rPr>
              <a:t>Сформировать</a:t>
            </a:r>
            <a:r>
              <a:rPr lang="en-US" sz="1100" dirty="0">
                <a:solidFill>
                  <a:srgbClr val="3C3939"/>
                </a:solidFill>
                <a:latin typeface="Times New Roman" pitchFamily="18" charset="0"/>
                <a:ea typeface="Roboto" pitchFamily="34" charset="-122"/>
                <a:cs typeface="Times New Roman" pitchFamily="18" charset="0"/>
              </a:rPr>
              <a:t>  понимание природы стресса и развить практические навыки самопомощи для снижения психоэмоционального напряжения через освоение специальных техник.</a:t>
            </a:r>
            <a:endParaRPr lang="en-US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496119" y="2256532"/>
            <a:ext cx="2622724" cy="2182564"/>
          </a:xfrm>
          <a:prstGeom prst="roundRect">
            <a:avLst>
              <a:gd name="adj" fmla="val 4190"/>
            </a:avLst>
          </a:prstGeom>
          <a:solidFill>
            <a:srgbClr val="FFFFFF">
              <a:alpha val="95000"/>
            </a:srgbClr>
          </a:solidFill>
          <a:ln w="19050">
            <a:solidFill>
              <a:srgbClr val="C7C7D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96119" y="2237482"/>
            <a:ext cx="2622724" cy="76200"/>
          </a:xfrm>
          <a:prstGeom prst="roundRect">
            <a:avLst>
              <a:gd name="adj" fmla="val 78140"/>
            </a:avLst>
          </a:prstGeom>
          <a:solidFill>
            <a:srgbClr val="1B1B27"/>
          </a:solidFill>
          <a:ln/>
        </p:spPr>
      </p:sp>
      <p:sp>
        <p:nvSpPr>
          <p:cNvPr id="6" name="Shape 4"/>
          <p:cNvSpPr/>
          <p:nvPr/>
        </p:nvSpPr>
        <p:spPr>
          <a:xfrm>
            <a:off x="1594805" y="2043931"/>
            <a:ext cx="425276" cy="425276"/>
          </a:xfrm>
          <a:prstGeom prst="roundRect">
            <a:avLst>
              <a:gd name="adj" fmla="val 134383"/>
            </a:avLst>
          </a:prstGeom>
          <a:solidFill>
            <a:srgbClr val="1B1B27"/>
          </a:solidFill>
          <a:ln/>
        </p:spPr>
      </p:sp>
      <p:sp>
        <p:nvSpPr>
          <p:cNvPr id="7" name="Text 5"/>
          <p:cNvSpPr/>
          <p:nvPr/>
        </p:nvSpPr>
        <p:spPr>
          <a:xfrm>
            <a:off x="1722351" y="2150269"/>
            <a:ext cx="170111" cy="21260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6927" y="2610892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350" dirty="0">
                <a:solidFill>
                  <a:srgbClr val="3C3939"/>
                </a:solidFill>
                <a:latin typeface="Times New Roman" pitchFamily="18" charset="0"/>
                <a:ea typeface="Raleway" pitchFamily="34" charset="-122"/>
                <a:cs typeface="Times New Roman" pitchFamily="18" charset="0"/>
              </a:rPr>
              <a:t>Понять стресс</a:t>
            </a:r>
            <a:endParaRPr lang="en-US" sz="135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656927" y="2917403"/>
            <a:ext cx="2301106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dirty="0" err="1">
                <a:solidFill>
                  <a:srgbClr val="3C3939"/>
                </a:solidFill>
                <a:latin typeface="Times New Roman" pitchFamily="18" charset="0"/>
                <a:ea typeface="Roboto" pitchFamily="34" charset="-122"/>
                <a:cs typeface="Times New Roman" pitchFamily="18" charset="0"/>
              </a:rPr>
              <a:t>Познакомить</a:t>
            </a:r>
            <a:r>
              <a:rPr lang="ru-RU" sz="1100" dirty="0" err="1">
                <a:solidFill>
                  <a:srgbClr val="3C3939"/>
                </a:solidFill>
                <a:latin typeface="Times New Roman" pitchFamily="18" charset="0"/>
                <a:ea typeface="Roboto" pitchFamily="34" charset="-122"/>
                <a:cs typeface="Times New Roman" pitchFamily="18" charset="0"/>
              </a:rPr>
              <a:t>ся</a:t>
            </a:r>
            <a:r>
              <a:rPr lang="ru-RU" sz="1100" dirty="0">
                <a:solidFill>
                  <a:srgbClr val="3C3939"/>
                </a:solidFill>
                <a:latin typeface="Times New Roman" pitchFamily="18" charset="0"/>
                <a:ea typeface="Roboto" pitchFamily="34" charset="-122"/>
                <a:cs typeface="Times New Roman" pitchFamily="18" charset="0"/>
              </a:rPr>
              <a:t> </a:t>
            </a:r>
            <a:r>
              <a:rPr lang="en-US" sz="1100" dirty="0">
                <a:solidFill>
                  <a:srgbClr val="3C3939"/>
                </a:solidFill>
                <a:latin typeface="Times New Roman" pitchFamily="18" charset="0"/>
                <a:ea typeface="Roboto" pitchFamily="34" charset="-122"/>
                <a:cs typeface="Times New Roman" pitchFamily="18" charset="0"/>
              </a:rPr>
              <a:t>с понятием стресса, его видами и типичными проявлениями в жизни подростков.</a:t>
            </a:r>
            <a:endParaRPr lang="en-US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3345582" y="2237482"/>
            <a:ext cx="2622724" cy="2182564"/>
          </a:xfrm>
          <a:prstGeom prst="roundRect">
            <a:avLst>
              <a:gd name="adj" fmla="val 4190"/>
            </a:avLst>
          </a:prstGeom>
          <a:solidFill>
            <a:srgbClr val="FFFFFF">
              <a:alpha val="95000"/>
            </a:srgbClr>
          </a:solidFill>
          <a:ln w="19050">
            <a:solidFill>
              <a:srgbClr val="C7C7D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260601" y="2237482"/>
            <a:ext cx="2622724" cy="76200"/>
          </a:xfrm>
          <a:prstGeom prst="roundRect">
            <a:avLst>
              <a:gd name="adj" fmla="val 78140"/>
            </a:avLst>
          </a:prstGeom>
          <a:solidFill>
            <a:srgbClr val="1B1B27"/>
          </a:solidFill>
          <a:ln/>
        </p:spPr>
      </p:sp>
      <p:sp>
        <p:nvSpPr>
          <p:cNvPr id="12" name="Shape 10"/>
          <p:cNvSpPr/>
          <p:nvPr/>
        </p:nvSpPr>
        <p:spPr>
          <a:xfrm>
            <a:off x="4359287" y="2043931"/>
            <a:ext cx="425276" cy="425276"/>
          </a:xfrm>
          <a:prstGeom prst="roundRect">
            <a:avLst>
              <a:gd name="adj" fmla="val 134383"/>
            </a:avLst>
          </a:prstGeom>
          <a:solidFill>
            <a:srgbClr val="1B1B27"/>
          </a:solidFill>
          <a:ln/>
        </p:spPr>
      </p:sp>
      <p:sp>
        <p:nvSpPr>
          <p:cNvPr id="13" name="Text 11"/>
          <p:cNvSpPr/>
          <p:nvPr/>
        </p:nvSpPr>
        <p:spPr>
          <a:xfrm>
            <a:off x="4486833" y="2150269"/>
            <a:ext cx="170111" cy="21260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2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421410" y="2610892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350" dirty="0">
                <a:solidFill>
                  <a:srgbClr val="3C3939"/>
                </a:solidFill>
                <a:latin typeface="Times New Roman" pitchFamily="18" charset="0"/>
                <a:ea typeface="Raleway" pitchFamily="34" charset="-122"/>
                <a:cs typeface="Times New Roman" pitchFamily="18" charset="0"/>
              </a:rPr>
              <a:t>Освоить техники</a:t>
            </a:r>
            <a:endParaRPr lang="en-US" sz="135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3421410" y="2917403"/>
            <a:ext cx="2301106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Times New Roman" pitchFamily="18" charset="0"/>
                <a:ea typeface="Roboto" pitchFamily="34" charset="-122"/>
                <a:cs typeface="Times New Roman" pitchFamily="18" charset="0"/>
              </a:rPr>
              <a:t>Сформировать практические навыки самопомощи при стрессе через работу в группах и личную практику.</a:t>
            </a:r>
            <a:endParaRPr lang="en-US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6025083" y="2256532"/>
            <a:ext cx="2622724" cy="2182564"/>
          </a:xfrm>
          <a:prstGeom prst="roundRect">
            <a:avLst>
              <a:gd name="adj" fmla="val 4190"/>
            </a:avLst>
          </a:prstGeom>
          <a:solidFill>
            <a:srgbClr val="FFFFFF">
              <a:alpha val="95000"/>
            </a:srgbClr>
          </a:solidFill>
          <a:ln w="19050">
            <a:solidFill>
              <a:srgbClr val="C7C7D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025083" y="2237482"/>
            <a:ext cx="2622724" cy="76200"/>
          </a:xfrm>
          <a:prstGeom prst="roundRect">
            <a:avLst>
              <a:gd name="adj" fmla="val 78140"/>
            </a:avLst>
          </a:prstGeom>
          <a:solidFill>
            <a:srgbClr val="1B1B27"/>
          </a:solidFill>
          <a:ln/>
        </p:spPr>
      </p:sp>
      <p:sp>
        <p:nvSpPr>
          <p:cNvPr id="18" name="Shape 16"/>
          <p:cNvSpPr/>
          <p:nvPr/>
        </p:nvSpPr>
        <p:spPr>
          <a:xfrm>
            <a:off x="7123770" y="2043931"/>
            <a:ext cx="425276" cy="425276"/>
          </a:xfrm>
          <a:prstGeom prst="roundRect">
            <a:avLst>
              <a:gd name="adj" fmla="val 134383"/>
            </a:avLst>
          </a:prstGeom>
          <a:solidFill>
            <a:srgbClr val="1B1B27"/>
          </a:solidFill>
          <a:ln/>
        </p:spPr>
      </p:sp>
      <p:sp>
        <p:nvSpPr>
          <p:cNvPr id="19" name="Text 17"/>
          <p:cNvSpPr/>
          <p:nvPr/>
        </p:nvSpPr>
        <p:spPr>
          <a:xfrm>
            <a:off x="7251316" y="2150269"/>
            <a:ext cx="170111" cy="21260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3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185892" y="2610892"/>
            <a:ext cx="1871514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350" dirty="0">
                <a:solidFill>
                  <a:srgbClr val="3C3939"/>
                </a:solidFill>
                <a:latin typeface="Times New Roman" pitchFamily="18" charset="0"/>
                <a:ea typeface="Raleway" pitchFamily="34" charset="-122"/>
                <a:cs typeface="Times New Roman" pitchFamily="18" charset="0"/>
              </a:rPr>
              <a:t>Развить осознанность</a:t>
            </a:r>
            <a:endParaRPr lang="en-US" sz="135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6185892" y="2917403"/>
            <a:ext cx="2301106" cy="13608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Times New Roman" pitchFamily="18" charset="0"/>
                <a:ea typeface="Roboto" pitchFamily="34" charset="-122"/>
                <a:cs typeface="Times New Roman" pitchFamily="18" charset="0"/>
              </a:rPr>
              <a:t>Способствовать развитию эмоциональной осознанности и стрессоустойчивости — ключевых качеств для преодоления трудных жизненных ситуаций.</a:t>
            </a:r>
            <a:endParaRPr lang="en-US" sz="11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424160"/>
            <a:ext cx="2658070" cy="332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dirty="0">
                <a:solidFill>
                  <a:srgbClr val="1B1B27"/>
                </a:solidFill>
                <a:latin typeface="Times New Roman" pitchFamily="18" charset="0"/>
                <a:ea typeface="Raleway" pitchFamily="34" charset="-122"/>
                <a:cs typeface="Times New Roman" pitchFamily="18" charset="0"/>
              </a:rPr>
              <a:t>Структура занятия</a:t>
            </a:r>
            <a:endParaRPr lang="en-US" sz="205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496119" y="915888"/>
            <a:ext cx="8151763" cy="1488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50"/>
              </a:lnSpc>
              <a:buNone/>
            </a:pPr>
            <a:r>
              <a:rPr lang="en-US" sz="800" dirty="0">
                <a:solidFill>
                  <a:srgbClr val="3C3939"/>
                </a:solidFill>
                <a:latin typeface="Times New Roman" pitchFamily="18" charset="0"/>
                <a:ea typeface="Roboto" pitchFamily="34" charset="-122"/>
                <a:cs typeface="Times New Roman" pitchFamily="18" charset="0"/>
              </a:rPr>
              <a:t>Занятие построено по технологии французских мастерских и включает 7 последовательных этапов общей продолжительностью 90 минут.</a:t>
            </a:r>
            <a:endParaRPr lang="en-US" sz="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4564856" y="1154385"/>
            <a:ext cx="14288" cy="3564954"/>
          </a:xfrm>
          <a:prstGeom prst="roundRect">
            <a:avLst>
              <a:gd name="adj" fmla="val 312547"/>
            </a:avLst>
          </a:prstGeom>
          <a:solidFill>
            <a:srgbClr val="C7C7D0"/>
          </a:solidFill>
          <a:ln/>
        </p:spPr>
      </p:sp>
      <p:sp>
        <p:nvSpPr>
          <p:cNvPr id="5" name="Shape 3"/>
          <p:cNvSpPr/>
          <p:nvPr/>
        </p:nvSpPr>
        <p:spPr>
          <a:xfrm>
            <a:off x="4147765" y="1266825"/>
            <a:ext cx="318939" cy="14288"/>
          </a:xfrm>
          <a:prstGeom prst="roundRect">
            <a:avLst>
              <a:gd name="adj" fmla="val 312547"/>
            </a:avLst>
          </a:prstGeom>
          <a:solidFill>
            <a:srgbClr val="C7C7D0"/>
          </a:solidFill>
          <a:ln/>
        </p:spPr>
      </p:sp>
      <p:sp>
        <p:nvSpPr>
          <p:cNvPr id="6" name="Shape 4"/>
          <p:cNvSpPr/>
          <p:nvPr/>
        </p:nvSpPr>
        <p:spPr>
          <a:xfrm>
            <a:off x="4452417" y="1154385"/>
            <a:ext cx="239167" cy="239167"/>
          </a:xfrm>
          <a:prstGeom prst="roundRect">
            <a:avLst>
              <a:gd name="adj" fmla="val 18672"/>
            </a:avLst>
          </a:prstGeom>
          <a:solidFill>
            <a:srgbClr val="E1E1EA"/>
          </a:solidFill>
          <a:ln w="4763">
            <a:solidFill>
              <a:srgbClr val="C7C7D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492265" y="1174291"/>
            <a:ext cx="159469" cy="19935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2711351" y="1190923"/>
            <a:ext cx="1329035" cy="1660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300"/>
              </a:lnSpc>
              <a:buNone/>
            </a:pPr>
            <a:r>
              <a:rPr lang="en-US" sz="1000" dirty="0">
                <a:solidFill>
                  <a:srgbClr val="3C3939"/>
                </a:solidFill>
                <a:latin typeface="Times New Roman" pitchFamily="18" charset="0"/>
                <a:ea typeface="Raleway" pitchFamily="34" charset="-122"/>
                <a:cs typeface="Times New Roman" pitchFamily="18" charset="0"/>
              </a:rPr>
              <a:t>Индукция</a:t>
            </a:r>
            <a:endParaRPr lang="en-US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496119" y="1404789"/>
            <a:ext cx="3544267" cy="1488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150"/>
              </a:lnSpc>
              <a:buNone/>
            </a:pPr>
            <a:r>
              <a:rPr lang="en-US" sz="800" dirty="0">
                <a:solidFill>
                  <a:srgbClr val="3C3939"/>
                </a:solidFill>
                <a:latin typeface="Times New Roman" pitchFamily="18" charset="0"/>
                <a:ea typeface="Roboto" pitchFamily="34" charset="-122"/>
                <a:cs typeface="Times New Roman" pitchFamily="18" charset="0"/>
              </a:rPr>
              <a:t>10 мин — Актуализация опыта, включение в тему</a:t>
            </a:r>
            <a:endParaRPr lang="en-US" sz="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4677296" y="1851571"/>
            <a:ext cx="318939" cy="14288"/>
          </a:xfrm>
          <a:prstGeom prst="roundRect">
            <a:avLst>
              <a:gd name="adj" fmla="val 312547"/>
            </a:avLst>
          </a:prstGeom>
          <a:solidFill>
            <a:srgbClr val="C7C7D0"/>
          </a:solidFill>
          <a:ln/>
        </p:spPr>
      </p:sp>
      <p:sp>
        <p:nvSpPr>
          <p:cNvPr id="11" name="Shape 9"/>
          <p:cNvSpPr/>
          <p:nvPr/>
        </p:nvSpPr>
        <p:spPr>
          <a:xfrm>
            <a:off x="4452417" y="1739131"/>
            <a:ext cx="239167" cy="239167"/>
          </a:xfrm>
          <a:prstGeom prst="roundRect">
            <a:avLst>
              <a:gd name="adj" fmla="val 18672"/>
            </a:avLst>
          </a:prstGeom>
          <a:solidFill>
            <a:srgbClr val="E1E1EA"/>
          </a:solidFill>
          <a:ln w="4763">
            <a:solidFill>
              <a:srgbClr val="C7C7D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492265" y="1759037"/>
            <a:ext cx="159469" cy="19935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2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5103614" y="1775668"/>
            <a:ext cx="1329035" cy="1660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000" dirty="0">
                <a:solidFill>
                  <a:srgbClr val="3C3939"/>
                </a:solidFill>
                <a:latin typeface="Times New Roman" pitchFamily="18" charset="0"/>
                <a:ea typeface="Raleway" pitchFamily="34" charset="-122"/>
                <a:cs typeface="Times New Roman" pitchFamily="18" charset="0"/>
              </a:rPr>
              <a:t>Деконструкция</a:t>
            </a:r>
            <a:endParaRPr lang="en-US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5103614" y="1989534"/>
            <a:ext cx="3544267" cy="1488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50"/>
              </a:lnSpc>
              <a:buNone/>
            </a:pPr>
            <a:r>
              <a:rPr lang="en-US" sz="800" dirty="0">
                <a:solidFill>
                  <a:srgbClr val="3C3939"/>
                </a:solidFill>
                <a:latin typeface="Times New Roman" pitchFamily="18" charset="0"/>
                <a:ea typeface="Roboto" pitchFamily="34" charset="-122"/>
                <a:cs typeface="Times New Roman" pitchFamily="18" charset="0"/>
              </a:rPr>
              <a:t>15 мин — Осмысление понятия стресса</a:t>
            </a:r>
            <a:endParaRPr lang="en-US" sz="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4147765" y="2374850"/>
            <a:ext cx="318939" cy="14288"/>
          </a:xfrm>
          <a:prstGeom prst="roundRect">
            <a:avLst>
              <a:gd name="adj" fmla="val 312547"/>
            </a:avLst>
          </a:prstGeom>
          <a:solidFill>
            <a:srgbClr val="C7C7D0"/>
          </a:solidFill>
          <a:ln/>
        </p:spPr>
      </p:sp>
      <p:sp>
        <p:nvSpPr>
          <p:cNvPr id="16" name="Shape 14"/>
          <p:cNvSpPr/>
          <p:nvPr/>
        </p:nvSpPr>
        <p:spPr>
          <a:xfrm>
            <a:off x="4452417" y="2262411"/>
            <a:ext cx="239167" cy="239167"/>
          </a:xfrm>
          <a:prstGeom prst="roundRect">
            <a:avLst>
              <a:gd name="adj" fmla="val 18672"/>
            </a:avLst>
          </a:prstGeom>
          <a:solidFill>
            <a:srgbClr val="E1E1EA"/>
          </a:solidFill>
          <a:ln w="4763">
            <a:solidFill>
              <a:srgbClr val="C7C7D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492265" y="2282317"/>
            <a:ext cx="159469" cy="19935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3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2711351" y="2298948"/>
            <a:ext cx="1329035" cy="1660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300"/>
              </a:lnSpc>
              <a:buNone/>
            </a:pPr>
            <a:r>
              <a:rPr lang="en-US" sz="1000" dirty="0">
                <a:solidFill>
                  <a:srgbClr val="3C3939"/>
                </a:solidFill>
                <a:latin typeface="Times New Roman" pitchFamily="18" charset="0"/>
                <a:ea typeface="Raleway" pitchFamily="34" charset="-122"/>
                <a:cs typeface="Times New Roman" pitchFamily="18" charset="0"/>
              </a:rPr>
              <a:t>Реконструкция</a:t>
            </a:r>
            <a:endParaRPr lang="en-US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496119" y="2512814"/>
            <a:ext cx="3544267" cy="1488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150"/>
              </a:lnSpc>
              <a:buNone/>
            </a:pPr>
            <a:r>
              <a:rPr lang="en-US" sz="800" dirty="0">
                <a:solidFill>
                  <a:srgbClr val="3C3939"/>
                </a:solidFill>
                <a:latin typeface="Times New Roman" pitchFamily="18" charset="0"/>
                <a:ea typeface="Roboto" pitchFamily="34" charset="-122"/>
                <a:cs typeface="Times New Roman" pitchFamily="18" charset="0"/>
              </a:rPr>
              <a:t>25 мин — Освоение техник самопомощи</a:t>
            </a:r>
            <a:endParaRPr lang="en-US" sz="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4677296" y="2898130"/>
            <a:ext cx="318939" cy="14288"/>
          </a:xfrm>
          <a:prstGeom prst="roundRect">
            <a:avLst>
              <a:gd name="adj" fmla="val 312547"/>
            </a:avLst>
          </a:prstGeom>
          <a:solidFill>
            <a:srgbClr val="C7C7D0"/>
          </a:solidFill>
          <a:ln/>
        </p:spPr>
      </p:sp>
      <p:sp>
        <p:nvSpPr>
          <p:cNvPr id="21" name="Shape 19"/>
          <p:cNvSpPr/>
          <p:nvPr/>
        </p:nvSpPr>
        <p:spPr>
          <a:xfrm>
            <a:off x="4452417" y="2785690"/>
            <a:ext cx="239167" cy="239167"/>
          </a:xfrm>
          <a:prstGeom prst="roundRect">
            <a:avLst>
              <a:gd name="adj" fmla="val 18672"/>
            </a:avLst>
          </a:prstGeom>
          <a:solidFill>
            <a:srgbClr val="E1E1EA"/>
          </a:solidFill>
          <a:ln w="4763">
            <a:solidFill>
              <a:srgbClr val="C7C7D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492265" y="2805596"/>
            <a:ext cx="159469" cy="19935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4</a:t>
            </a:r>
            <a:endParaRPr lang="en-US" sz="1250" dirty="0"/>
          </a:p>
        </p:txBody>
      </p:sp>
      <p:sp>
        <p:nvSpPr>
          <p:cNvPr id="23" name="Text 21"/>
          <p:cNvSpPr/>
          <p:nvPr/>
        </p:nvSpPr>
        <p:spPr>
          <a:xfrm>
            <a:off x="5103614" y="2822228"/>
            <a:ext cx="1329035" cy="1660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000" dirty="0">
                <a:solidFill>
                  <a:srgbClr val="3C3939"/>
                </a:solidFill>
                <a:latin typeface="Times New Roman" pitchFamily="18" charset="0"/>
                <a:ea typeface="Raleway" pitchFamily="34" charset="-122"/>
                <a:cs typeface="Times New Roman" pitchFamily="18" charset="0"/>
              </a:rPr>
              <a:t>Социализация</a:t>
            </a:r>
            <a:endParaRPr lang="en-US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5103614" y="3036094"/>
            <a:ext cx="3544267" cy="1488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50"/>
              </a:lnSpc>
              <a:buNone/>
            </a:pPr>
            <a:r>
              <a:rPr lang="en-US" sz="800" dirty="0">
                <a:solidFill>
                  <a:srgbClr val="3C3939"/>
                </a:solidFill>
                <a:latin typeface="Times New Roman" pitchFamily="18" charset="0"/>
                <a:ea typeface="Roboto" pitchFamily="34" charset="-122"/>
                <a:cs typeface="Times New Roman" pitchFamily="18" charset="0"/>
              </a:rPr>
              <a:t>20 мин — Обмен опытом, представление техник</a:t>
            </a:r>
            <a:endParaRPr lang="en-US" sz="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4147765" y="3421410"/>
            <a:ext cx="318939" cy="14288"/>
          </a:xfrm>
          <a:prstGeom prst="roundRect">
            <a:avLst>
              <a:gd name="adj" fmla="val 312547"/>
            </a:avLst>
          </a:prstGeom>
          <a:solidFill>
            <a:srgbClr val="C7C7D0"/>
          </a:solidFill>
          <a:ln/>
        </p:spPr>
      </p:sp>
      <p:sp>
        <p:nvSpPr>
          <p:cNvPr id="26" name="Shape 24"/>
          <p:cNvSpPr/>
          <p:nvPr/>
        </p:nvSpPr>
        <p:spPr>
          <a:xfrm>
            <a:off x="4452417" y="3308970"/>
            <a:ext cx="239167" cy="239167"/>
          </a:xfrm>
          <a:prstGeom prst="roundRect">
            <a:avLst>
              <a:gd name="adj" fmla="val 18672"/>
            </a:avLst>
          </a:prstGeom>
          <a:solidFill>
            <a:srgbClr val="E1E1EA"/>
          </a:solidFill>
          <a:ln w="4763">
            <a:solidFill>
              <a:srgbClr val="C7C7D0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492265" y="3328876"/>
            <a:ext cx="159469" cy="19935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5</a:t>
            </a:r>
            <a:endParaRPr lang="en-US" sz="1250" dirty="0"/>
          </a:p>
        </p:txBody>
      </p:sp>
      <p:sp>
        <p:nvSpPr>
          <p:cNvPr id="28" name="Text 26"/>
          <p:cNvSpPr/>
          <p:nvPr/>
        </p:nvSpPr>
        <p:spPr>
          <a:xfrm>
            <a:off x="2711351" y="3345507"/>
            <a:ext cx="1329035" cy="1660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300"/>
              </a:lnSpc>
              <a:buNone/>
            </a:pPr>
            <a:r>
              <a:rPr lang="en-US" sz="1000" dirty="0">
                <a:solidFill>
                  <a:srgbClr val="3C3939"/>
                </a:solidFill>
                <a:latin typeface="Times New Roman" pitchFamily="18" charset="0"/>
                <a:ea typeface="Raleway" pitchFamily="34" charset="-122"/>
                <a:cs typeface="Times New Roman" pitchFamily="18" charset="0"/>
              </a:rPr>
              <a:t>Афиширование</a:t>
            </a:r>
            <a:endParaRPr lang="en-US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496119" y="3559373"/>
            <a:ext cx="3544267" cy="1488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150"/>
              </a:lnSpc>
              <a:buNone/>
            </a:pPr>
            <a:r>
              <a:rPr lang="en-US" sz="800" dirty="0">
                <a:solidFill>
                  <a:srgbClr val="3C3939"/>
                </a:solidFill>
                <a:latin typeface="Times New Roman" pitchFamily="18" charset="0"/>
                <a:ea typeface="Roboto" pitchFamily="34" charset="-122"/>
                <a:cs typeface="Times New Roman" pitchFamily="18" charset="0"/>
              </a:rPr>
              <a:t>10 мин — Создание памятки «Стоп-стресс»</a:t>
            </a:r>
            <a:endParaRPr lang="en-US" sz="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4677296" y="3944689"/>
            <a:ext cx="318939" cy="14288"/>
          </a:xfrm>
          <a:prstGeom prst="roundRect">
            <a:avLst>
              <a:gd name="adj" fmla="val 312547"/>
            </a:avLst>
          </a:prstGeom>
          <a:solidFill>
            <a:srgbClr val="C7C7D0"/>
          </a:solidFill>
          <a:ln/>
        </p:spPr>
      </p:sp>
      <p:sp>
        <p:nvSpPr>
          <p:cNvPr id="31" name="Shape 29"/>
          <p:cNvSpPr/>
          <p:nvPr/>
        </p:nvSpPr>
        <p:spPr>
          <a:xfrm>
            <a:off x="4452417" y="3832250"/>
            <a:ext cx="239167" cy="239167"/>
          </a:xfrm>
          <a:prstGeom prst="roundRect">
            <a:avLst>
              <a:gd name="adj" fmla="val 18672"/>
            </a:avLst>
          </a:prstGeom>
          <a:solidFill>
            <a:srgbClr val="E1E1EA"/>
          </a:solidFill>
          <a:ln w="4763">
            <a:solidFill>
              <a:srgbClr val="C7C7D0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492265" y="3852156"/>
            <a:ext cx="159469" cy="19935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6</a:t>
            </a:r>
            <a:endParaRPr lang="en-US" sz="1250" dirty="0"/>
          </a:p>
        </p:txBody>
      </p:sp>
      <p:sp>
        <p:nvSpPr>
          <p:cNvPr id="33" name="Text 31"/>
          <p:cNvSpPr/>
          <p:nvPr/>
        </p:nvSpPr>
        <p:spPr>
          <a:xfrm>
            <a:off x="5103614" y="3868787"/>
            <a:ext cx="1329035" cy="1660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000" dirty="0">
                <a:solidFill>
                  <a:srgbClr val="3C3939"/>
                </a:solidFill>
                <a:latin typeface="Times New Roman" pitchFamily="18" charset="0"/>
                <a:ea typeface="Raleway" pitchFamily="34" charset="-122"/>
                <a:cs typeface="Times New Roman" pitchFamily="18" charset="0"/>
              </a:rPr>
              <a:t>Разрыв + Рефлексия</a:t>
            </a:r>
            <a:endParaRPr lang="en-US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5103614" y="4082653"/>
            <a:ext cx="3544267" cy="1488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50"/>
              </a:lnSpc>
              <a:buNone/>
            </a:pPr>
            <a:r>
              <a:rPr lang="en-US" sz="800" dirty="0">
                <a:solidFill>
                  <a:srgbClr val="3C3939"/>
                </a:solidFill>
                <a:latin typeface="Times New Roman" pitchFamily="18" charset="0"/>
                <a:ea typeface="Roboto" pitchFamily="34" charset="-122"/>
                <a:cs typeface="Times New Roman" pitchFamily="18" charset="0"/>
              </a:rPr>
              <a:t>10 мин — Осмысление, обратная связь</a:t>
            </a:r>
            <a:endParaRPr lang="en-US" sz="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6119" y="816694"/>
            <a:ext cx="3544119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dirty="0">
                <a:solidFill>
                  <a:srgbClr val="1B1B27"/>
                </a:solidFill>
                <a:latin typeface="Times New Roman" pitchFamily="18" charset="0"/>
                <a:ea typeface="Raleway" pitchFamily="34" charset="-122"/>
                <a:cs typeface="Times New Roman" pitchFamily="18" charset="0"/>
              </a:rPr>
              <a:t>Этап 1. Индукция</a:t>
            </a:r>
            <a:endParaRPr lang="en-US" sz="275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496119" y="1316385"/>
            <a:ext cx="3308524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350" dirty="0">
                <a:solidFill>
                  <a:srgbClr val="1B1B27"/>
                </a:solidFill>
                <a:latin typeface="Times New Roman" pitchFamily="18" charset="0"/>
                <a:ea typeface="Raleway" pitchFamily="34" charset="-122"/>
                <a:cs typeface="Times New Roman" pitchFamily="18" charset="0"/>
              </a:rPr>
              <a:t>10 минут · Актуализация личного опыта</a:t>
            </a:r>
            <a:endParaRPr lang="en-US" sz="135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496119" y="2050484"/>
            <a:ext cx="4722763" cy="13608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750"/>
              </a:lnSpc>
              <a:buNone/>
            </a:pPr>
            <a:r>
              <a:rPr lang="en-US" sz="1100" i="1" dirty="0">
                <a:solidFill>
                  <a:srgbClr val="3C3939"/>
                </a:solidFill>
                <a:latin typeface="Times New Roman" pitchFamily="18" charset="0"/>
                <a:ea typeface="Roboto" pitchFamily="34" charset="-122"/>
                <a:cs typeface="Times New Roman" pitchFamily="18" charset="0"/>
              </a:rPr>
              <a:t>«Почему перед важным событием — выступлением, контрольной, разговором — у кого-то начинает быстрее биться сердце, потеют ладони, путаются мысли?»</a:t>
            </a:r>
            <a:r>
              <a:rPr lang="en-US" sz="1100" dirty="0">
                <a:solidFill>
                  <a:srgbClr val="3C3939"/>
                </a:solidFill>
                <a:latin typeface="Times New Roman" pitchFamily="18" charset="0"/>
                <a:ea typeface="Roboto" pitchFamily="34" charset="-122"/>
                <a:cs typeface="Times New Roman" pitchFamily="18" charset="0"/>
              </a:rPr>
              <a:t> </a:t>
            </a:r>
            <a:endParaRPr lang="ru-RU" sz="1100" dirty="0">
              <a:solidFill>
                <a:srgbClr val="3C3939"/>
              </a:solidFill>
              <a:latin typeface="Times New Roman" pitchFamily="18" charset="0"/>
              <a:ea typeface="Roboto" pitchFamily="34" charset="-122"/>
              <a:cs typeface="Times New Roman" pitchFamily="18" charset="0"/>
            </a:endParaRPr>
          </a:p>
          <a:p>
            <a:pPr marL="0" indent="0" algn="l">
              <a:lnSpc>
                <a:spcPts val="1750"/>
              </a:lnSpc>
              <a:buNone/>
            </a:pPr>
            <a:endParaRPr lang="ru-RU" sz="1100" dirty="0">
              <a:solidFill>
                <a:srgbClr val="3C3939"/>
              </a:solidFill>
              <a:latin typeface="Times New Roman" pitchFamily="18" charset="0"/>
              <a:ea typeface="Roboto" pitchFamily="34" charset="-122"/>
              <a:cs typeface="Times New Roman" pitchFamily="18" charset="0"/>
            </a:endParaRPr>
          </a:p>
          <a:p>
            <a:pPr marL="0" indent="0" algn="ctr">
              <a:lnSpc>
                <a:spcPts val="1750"/>
              </a:lnSpc>
              <a:buNone/>
            </a:pPr>
            <a:r>
              <a:rPr lang="ru-RU" sz="1100" dirty="0">
                <a:solidFill>
                  <a:srgbClr val="3C3939"/>
                </a:solidFill>
                <a:latin typeface="Times New Roman" pitchFamily="18" charset="0"/>
                <a:ea typeface="Roboto" pitchFamily="34" charset="-122"/>
                <a:cs typeface="Times New Roman" pitchFamily="18" charset="0"/>
              </a:rPr>
              <a:t>Р</a:t>
            </a:r>
            <a:r>
              <a:rPr lang="en-US" sz="1100" dirty="0" err="1">
                <a:solidFill>
                  <a:srgbClr val="3C3939"/>
                </a:solidFill>
                <a:latin typeface="Times New Roman" pitchFamily="18" charset="0"/>
                <a:ea typeface="Roboto" pitchFamily="34" charset="-122"/>
                <a:cs typeface="Times New Roman" pitchFamily="18" charset="0"/>
              </a:rPr>
              <a:t>абота</a:t>
            </a:r>
            <a:r>
              <a:rPr lang="en-US" sz="1100" dirty="0">
                <a:solidFill>
                  <a:srgbClr val="3C3939"/>
                </a:solidFill>
                <a:latin typeface="Times New Roman" pitchFamily="18" charset="0"/>
                <a:ea typeface="Roboto" pitchFamily="34" charset="-122"/>
                <a:cs typeface="Times New Roman" pitchFamily="18" charset="0"/>
              </a:rPr>
              <a:t> с </a:t>
            </a:r>
            <a:r>
              <a:rPr lang="en-US" sz="1100" dirty="0" err="1">
                <a:solidFill>
                  <a:srgbClr val="3C3939"/>
                </a:solidFill>
                <a:latin typeface="Times New Roman" pitchFamily="18" charset="0"/>
                <a:ea typeface="Roboto" pitchFamily="34" charset="-122"/>
                <a:cs typeface="Times New Roman" pitchFamily="18" charset="0"/>
              </a:rPr>
              <a:t>карточками-головоломками</a:t>
            </a:r>
            <a:endParaRPr lang="en-US" sz="11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5817" y="3018751"/>
            <a:ext cx="177180" cy="14175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576411"/>
            <a:ext cx="6708577" cy="398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500" dirty="0">
                <a:solidFill>
                  <a:srgbClr val="1B1B27"/>
                </a:solidFill>
                <a:latin typeface="Times New Roman" pitchFamily="18" charset="0"/>
                <a:ea typeface="Raleway" pitchFamily="34" charset="-122"/>
                <a:cs typeface="Times New Roman" pitchFamily="18" charset="0"/>
              </a:rPr>
              <a:t>Этап 2. Деконструкция — Что такое стресс?</a:t>
            </a:r>
            <a:endParaRPr lang="en-US" sz="25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04292" y="1147316"/>
            <a:ext cx="4103936" cy="1113979"/>
          </a:xfrm>
          <a:prstGeom prst="roundRect">
            <a:avLst>
              <a:gd name="adj" fmla="val 8247"/>
            </a:avLst>
          </a:prstGeom>
          <a:solidFill>
            <a:srgbClr val="1B1B27">
              <a:alpha val="95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31837" y="1262137"/>
            <a:ext cx="2260253" cy="199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Times New Roman" pitchFamily="18" charset="0"/>
                <a:ea typeface="Raleway" pitchFamily="34" charset="-122"/>
                <a:cs typeface="Times New Roman" pitchFamily="18" charset="0"/>
              </a:rPr>
              <a:t>Эустресс — полезный стресс</a:t>
            </a:r>
            <a:endParaRPr lang="en-US" sz="125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531837" y="1576239"/>
            <a:ext cx="3848844" cy="5817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Times New Roman" pitchFamily="18" charset="0"/>
                <a:ea typeface="Roboto" pitchFamily="34" charset="-122"/>
                <a:cs typeface="Times New Roman" pitchFamily="18" charset="0"/>
              </a:rPr>
              <a:t>Возникает, когда мы умеем адекватно реагировать на ситуацию. Помогает быть более продуктивными, творческими, уверенными и собранными. Это «топливо» для достижений.</a:t>
            </a:r>
            <a:endParaRPr lang="en-US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4732362" y="1262137"/>
            <a:ext cx="2204293" cy="199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dirty="0">
                <a:solidFill>
                  <a:srgbClr val="1B1B27"/>
                </a:solidFill>
                <a:latin typeface="Times New Roman" pitchFamily="18" charset="0"/>
                <a:ea typeface="Raleway" pitchFamily="34" charset="-122"/>
                <a:cs typeface="Times New Roman" pitchFamily="18" charset="0"/>
              </a:rPr>
              <a:t>Дистресс — вредный стресс</a:t>
            </a:r>
            <a:endParaRPr lang="en-US" sz="125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4732362" y="1576239"/>
            <a:ext cx="3920282" cy="5817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00" dirty="0">
                <a:solidFill>
                  <a:srgbClr val="3C3939"/>
                </a:solidFill>
                <a:latin typeface="Times New Roman" pitchFamily="18" charset="0"/>
                <a:ea typeface="Roboto" pitchFamily="34" charset="-122"/>
                <a:cs typeface="Times New Roman" pitchFamily="18" charset="0"/>
              </a:rPr>
              <a:t>Возникает, когда нагрузка превышает ресурсы адаптации. Вредит здоровью, настроению и самооценке, истощает нервную систему. Именно с ним важно научиться работать.</a:t>
            </a:r>
            <a:endParaRPr lang="en-US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496119" y="2433489"/>
            <a:ext cx="4874940" cy="199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dirty="0">
                <a:solidFill>
                  <a:srgbClr val="1B1B27"/>
                </a:solidFill>
                <a:latin typeface="Times New Roman" pitchFamily="18" charset="0"/>
                <a:ea typeface="Raleway" pitchFamily="34" charset="-122"/>
                <a:cs typeface="Times New Roman" pitchFamily="18" charset="0"/>
              </a:rPr>
              <a:t>Карта </a:t>
            </a:r>
            <a:r>
              <a:rPr lang="en-US" sz="1250" dirty="0" err="1">
                <a:solidFill>
                  <a:srgbClr val="1B1B27"/>
                </a:solidFill>
                <a:latin typeface="Times New Roman" pitchFamily="18" charset="0"/>
                <a:ea typeface="Raleway" pitchFamily="34" charset="-122"/>
                <a:cs typeface="Times New Roman" pitchFamily="18" charset="0"/>
              </a:rPr>
              <a:t>стресса</a:t>
            </a:r>
            <a:r>
              <a:rPr lang="en-US" sz="1250" dirty="0">
                <a:solidFill>
                  <a:srgbClr val="1B1B27"/>
                </a:solidFill>
                <a:latin typeface="Times New Roman" pitchFamily="18" charset="0"/>
                <a:ea typeface="Raleway" pitchFamily="34" charset="-122"/>
                <a:cs typeface="Times New Roman" pitchFamily="18" charset="0"/>
              </a:rPr>
              <a:t> </a:t>
            </a:r>
            <a:endParaRPr lang="en-US" sz="125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496119" y="2804964"/>
            <a:ext cx="1951806" cy="920576"/>
          </a:xfrm>
          <a:prstGeom prst="roundRect">
            <a:avLst>
              <a:gd name="adj" fmla="val 5821"/>
            </a:avLst>
          </a:prstGeom>
          <a:solidFill>
            <a:srgbClr val="E1E1EA"/>
          </a:solidFill>
          <a:ln w="4763">
            <a:solidFill>
              <a:srgbClr val="C7C7D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8427" y="2937272"/>
            <a:ext cx="1594842" cy="199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💓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628427" y="3205386"/>
            <a:ext cx="1687190" cy="3878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00" dirty="0">
                <a:solidFill>
                  <a:srgbClr val="3C3939"/>
                </a:solidFill>
                <a:latin typeface="Times New Roman" pitchFamily="18" charset="0"/>
                <a:ea typeface="Roboto" pitchFamily="34" charset="-122"/>
                <a:cs typeface="Times New Roman" pitchFamily="18" charset="0"/>
              </a:rPr>
              <a:t>Учащённое сердцебиение и дыхание</a:t>
            </a:r>
            <a:endParaRPr lang="en-US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2562746" y="2804964"/>
            <a:ext cx="1951806" cy="920576"/>
          </a:xfrm>
          <a:prstGeom prst="roundRect">
            <a:avLst>
              <a:gd name="adj" fmla="val 5821"/>
            </a:avLst>
          </a:prstGeom>
          <a:solidFill>
            <a:srgbClr val="E1E1EA"/>
          </a:solidFill>
          <a:ln w="4763">
            <a:solidFill>
              <a:srgbClr val="C7C7D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695054" y="2937272"/>
            <a:ext cx="1594842" cy="199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🤲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2695054" y="3205386"/>
            <a:ext cx="1687190" cy="3878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00" dirty="0">
                <a:solidFill>
                  <a:srgbClr val="3C3939"/>
                </a:solidFill>
                <a:latin typeface="Times New Roman" pitchFamily="18" charset="0"/>
                <a:ea typeface="Roboto" pitchFamily="34" charset="-122"/>
                <a:cs typeface="Times New Roman" pitchFamily="18" charset="0"/>
              </a:rPr>
              <a:t>Холодные и дрожащие руки, потливость</a:t>
            </a:r>
            <a:endParaRPr lang="en-US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4629373" y="2804964"/>
            <a:ext cx="1951806" cy="920576"/>
          </a:xfrm>
          <a:prstGeom prst="roundRect">
            <a:avLst>
              <a:gd name="adj" fmla="val 5821"/>
            </a:avLst>
          </a:prstGeom>
          <a:solidFill>
            <a:srgbClr val="E1E1EA"/>
          </a:solidFill>
          <a:ln w="4763">
            <a:solidFill>
              <a:srgbClr val="C7C7D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761681" y="2937272"/>
            <a:ext cx="1594842" cy="199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😤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4761681" y="3205386"/>
            <a:ext cx="1687190" cy="3878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00" dirty="0">
                <a:solidFill>
                  <a:srgbClr val="3C3939"/>
                </a:solidFill>
                <a:latin typeface="Times New Roman" pitchFamily="18" charset="0"/>
                <a:ea typeface="Roboto" pitchFamily="34" charset="-122"/>
                <a:cs typeface="Times New Roman" pitchFamily="18" charset="0"/>
              </a:rPr>
              <a:t>Раздражительность, злость, слёзы</a:t>
            </a:r>
            <a:endParaRPr lang="en-US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6696001" y="2804964"/>
            <a:ext cx="1951881" cy="920576"/>
          </a:xfrm>
          <a:prstGeom prst="roundRect">
            <a:avLst>
              <a:gd name="adj" fmla="val 5821"/>
            </a:avLst>
          </a:prstGeom>
          <a:solidFill>
            <a:srgbClr val="E1E1EA"/>
          </a:solidFill>
          <a:ln w="4763">
            <a:solidFill>
              <a:srgbClr val="C7C7D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828309" y="2937272"/>
            <a:ext cx="1594842" cy="199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🧠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6828309" y="3205386"/>
            <a:ext cx="1687264" cy="3878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00" dirty="0">
                <a:solidFill>
                  <a:srgbClr val="3C3939"/>
                </a:solidFill>
                <a:latin typeface="Times New Roman" pitchFamily="18" charset="0"/>
                <a:ea typeface="Roboto" pitchFamily="34" charset="-122"/>
                <a:cs typeface="Times New Roman" pitchFamily="18" charset="0"/>
              </a:rPr>
              <a:t>Рассеянность, желание убежать или отстраниться</a:t>
            </a:r>
            <a:endParaRPr lang="en-US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496119" y="3840361"/>
            <a:ext cx="8151763" cy="726653"/>
          </a:xfrm>
          <a:prstGeom prst="roundRect">
            <a:avLst>
              <a:gd name="adj" fmla="val 7375"/>
            </a:avLst>
          </a:prstGeom>
          <a:solidFill>
            <a:srgbClr val="E1E1EA"/>
          </a:solidFill>
          <a:ln w="4763">
            <a:solidFill>
              <a:srgbClr val="C7C7D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28427" y="3972669"/>
            <a:ext cx="1594842" cy="199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🍽️</a:t>
            </a:r>
            <a:endParaRPr lang="en-US" sz="1250" dirty="0"/>
          </a:p>
        </p:txBody>
      </p:sp>
      <p:sp>
        <p:nvSpPr>
          <p:cNvPr id="23" name="Text 21"/>
          <p:cNvSpPr/>
          <p:nvPr/>
        </p:nvSpPr>
        <p:spPr>
          <a:xfrm>
            <a:off x="628427" y="4240783"/>
            <a:ext cx="7887146" cy="193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00" dirty="0">
                <a:solidFill>
                  <a:srgbClr val="3C3939"/>
                </a:solidFill>
                <a:latin typeface="Times New Roman" pitchFamily="18" charset="0"/>
                <a:ea typeface="Roboto" pitchFamily="34" charset="-122"/>
                <a:cs typeface="Times New Roman" pitchFamily="18" charset="0"/>
              </a:rPr>
              <a:t>Изменение аппетита — отказ от еды или «заедание»</a:t>
            </a:r>
            <a:endParaRPr lang="en-US" sz="1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553343"/>
            <a:ext cx="7600206" cy="4208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dirty="0">
                <a:solidFill>
                  <a:srgbClr val="1B1B27"/>
                </a:solidFill>
                <a:latin typeface="Times New Roman" pitchFamily="18" charset="0"/>
                <a:ea typeface="Raleway" pitchFamily="34" charset="-122"/>
                <a:cs typeface="Times New Roman" pitchFamily="18" charset="0"/>
              </a:rPr>
              <a:t>Этап 3. Реконструкция — Техники самопомощи</a:t>
            </a:r>
            <a:endParaRPr lang="en-US" sz="265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496119" y="1025351"/>
            <a:ext cx="4718447" cy="2103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00" dirty="0">
                <a:solidFill>
                  <a:srgbClr val="1B1B27"/>
                </a:solidFill>
                <a:latin typeface="Times New Roman" pitchFamily="18" charset="0"/>
                <a:ea typeface="Raleway" pitchFamily="34" charset="-122"/>
                <a:cs typeface="Times New Roman" pitchFamily="18" charset="0"/>
              </a:rPr>
              <a:t>25 минут · Практическая работа в группах по 3–4 человека</a:t>
            </a:r>
            <a:endParaRPr lang="en-US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496119" y="1427634"/>
            <a:ext cx="8151763" cy="4201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050" dirty="0">
                <a:solidFill>
                  <a:srgbClr val="3C3939"/>
                </a:solidFill>
                <a:latin typeface="Times New Roman" pitchFamily="18" charset="0"/>
                <a:ea typeface="Roboto" pitchFamily="34" charset="-122"/>
                <a:cs typeface="Times New Roman" pitchFamily="18" charset="0"/>
              </a:rPr>
              <a:t>Каждая группа получает карточку с описанием одной техники, осваивает её, затем через 7 минут группы меняются карточками — так все участники знакомятся со всеми четырьмя практиками.</a:t>
            </a:r>
            <a:endParaRPr lang="en-US" sz="105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6119" y="1991692"/>
            <a:ext cx="400794" cy="40079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56829" y="1991692"/>
            <a:ext cx="1357238" cy="4207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Times New Roman" pitchFamily="18" charset="0"/>
                <a:ea typeface="Raleway" pitchFamily="34" charset="-122"/>
                <a:cs typeface="Times New Roman" pitchFamily="18" charset="0"/>
              </a:rPr>
              <a:t>Дыхание «4–7–8»</a:t>
            </a:r>
            <a:endParaRPr lang="en-US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1056829" y="2489150"/>
            <a:ext cx="1357238" cy="18906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050" dirty="0">
                <a:solidFill>
                  <a:srgbClr val="3C3939"/>
                </a:solidFill>
                <a:latin typeface="Times New Roman" pitchFamily="18" charset="0"/>
                <a:ea typeface="Roboto" pitchFamily="34" charset="-122"/>
                <a:cs typeface="Times New Roman" pitchFamily="18" charset="0"/>
              </a:rPr>
              <a:t>Вдох через нос на 4 счёта → задержка на 7 → медленный выдох через рот на 8 счётов. Повторить 5 раз. Успокаивает сердцебиение и снижает тревожность.</a:t>
            </a:r>
            <a:endParaRPr lang="en-US" sz="105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3982" y="1991692"/>
            <a:ext cx="400794" cy="400794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3134692" y="1991692"/>
            <a:ext cx="1357313" cy="4207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Times New Roman" pitchFamily="18" charset="0"/>
                <a:ea typeface="Raleway" pitchFamily="34" charset="-122"/>
                <a:cs typeface="Times New Roman" pitchFamily="18" charset="0"/>
              </a:rPr>
              <a:t>Мышечная релаксация</a:t>
            </a:r>
            <a:endParaRPr lang="en-US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 6"/>
          <p:cNvSpPr/>
          <p:nvPr/>
        </p:nvSpPr>
        <p:spPr>
          <a:xfrm>
            <a:off x="3134692" y="2489150"/>
            <a:ext cx="1357313" cy="18906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050" dirty="0">
                <a:solidFill>
                  <a:srgbClr val="3C3939"/>
                </a:solidFill>
                <a:latin typeface="Times New Roman" pitchFamily="18" charset="0"/>
                <a:ea typeface="Roboto" pitchFamily="34" charset="-122"/>
                <a:cs typeface="Times New Roman" pitchFamily="18" charset="0"/>
              </a:rPr>
              <a:t>Сильно сжать кулаки на 5 счётов — расслабить. Поднять плечи к ушам — расслабить. Напрячь мышцы лица — расслабить. Напряжение уходит волнами.</a:t>
            </a:r>
            <a:endParaRPr lang="en-US" sz="105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1921" y="1991692"/>
            <a:ext cx="400794" cy="400794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5212631" y="1991692"/>
            <a:ext cx="1357313" cy="6311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Times New Roman" pitchFamily="18" charset="0"/>
                <a:ea typeface="Raleway" pitchFamily="34" charset="-122"/>
                <a:cs typeface="Times New Roman" pitchFamily="18" charset="0"/>
              </a:rPr>
              <a:t>Визуализация «Безопасное место»</a:t>
            </a:r>
            <a:endParaRPr lang="en-US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 8"/>
          <p:cNvSpPr/>
          <p:nvPr/>
        </p:nvSpPr>
        <p:spPr>
          <a:xfrm>
            <a:off x="5212631" y="2699519"/>
            <a:ext cx="1357313" cy="18906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050" dirty="0">
                <a:solidFill>
                  <a:srgbClr val="3C3939"/>
                </a:solidFill>
                <a:latin typeface="Times New Roman" pitchFamily="18" charset="0"/>
                <a:ea typeface="Roboto" pitchFamily="34" charset="-122"/>
                <a:cs typeface="Times New Roman" pitchFamily="18" charset="0"/>
              </a:rPr>
              <a:t>Закрыть глаза, представить место полного спокойствия — лес, море, уютная комната. Замечать цвета, звуки, запахи. Пробыть там 1–2 минуты.</a:t>
            </a:r>
            <a:endParaRPr lang="en-US" sz="105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9859" y="1991692"/>
            <a:ext cx="400794" cy="400794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7290569" y="1991692"/>
            <a:ext cx="1638639" cy="6311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Times New Roman" pitchFamily="18" charset="0"/>
                <a:ea typeface="Raleway" pitchFamily="34" charset="-122"/>
                <a:cs typeface="Times New Roman" pitchFamily="18" charset="0"/>
              </a:rPr>
              <a:t>Техника «Заземление» 5–4–3–2–1</a:t>
            </a:r>
            <a:endParaRPr lang="en-US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 10"/>
          <p:cNvSpPr/>
          <p:nvPr/>
        </p:nvSpPr>
        <p:spPr>
          <a:xfrm>
            <a:off x="7290569" y="2699519"/>
            <a:ext cx="1357313" cy="16805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050" dirty="0">
                <a:solidFill>
                  <a:srgbClr val="3C3939"/>
                </a:solidFill>
                <a:latin typeface="Times New Roman" pitchFamily="18" charset="0"/>
                <a:ea typeface="Roboto" pitchFamily="34" charset="-122"/>
                <a:cs typeface="Times New Roman" pitchFamily="18" charset="0"/>
              </a:rPr>
              <a:t>Назвать вслух: 5 предметов, которые видишь → 4 вещи, к которым можешь прикоснуться → 3 звука → 2 запаха → 1 вкус. Возвращает в «здесь и сейчас».</a:t>
            </a:r>
            <a:endParaRPr lang="en-US" sz="105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33375" y="267072"/>
            <a:ext cx="5421883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dirty="0">
                <a:solidFill>
                  <a:srgbClr val="1B1B27"/>
                </a:solidFill>
                <a:latin typeface="Times New Roman" pitchFamily="18" charset="0"/>
                <a:ea typeface="Raleway" pitchFamily="34" charset="-122"/>
                <a:cs typeface="Times New Roman" pitchFamily="18" charset="0"/>
              </a:rPr>
              <a:t>Техника «Заземление» 5–4–3–2–1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333375" y="692721"/>
            <a:ext cx="8477250" cy="2547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Times New Roman" pitchFamily="18" charset="0"/>
                <a:ea typeface="Roboto" pitchFamily="34" charset="-122"/>
                <a:cs typeface="Times New Roman" pitchFamily="18" charset="0"/>
              </a:rPr>
              <a:t>Одна из самых эффективных техник для быстрой помощи при тревоге и паническом состоянии. Задействует все органы чувств и переключает внимание с тревожных мыслей на реальность.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0616" y="1019473"/>
            <a:ext cx="6553200" cy="3657600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9554" y="1091431"/>
            <a:ext cx="6553200" cy="36576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520526"/>
            <a:ext cx="6958236" cy="4208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dirty="0">
                <a:solidFill>
                  <a:srgbClr val="1B1B27"/>
                </a:solidFill>
                <a:latin typeface="Times New Roman" pitchFamily="18" charset="0"/>
                <a:ea typeface="Raleway" pitchFamily="34" charset="-122"/>
                <a:cs typeface="Times New Roman" pitchFamily="18" charset="0"/>
              </a:rPr>
              <a:t>Этапы 4–5. Социализация и Афиширование</a:t>
            </a:r>
            <a:endParaRPr lang="en-US" sz="265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496119" y="1261244"/>
            <a:ext cx="1990576" cy="2103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00" dirty="0">
                <a:solidFill>
                  <a:srgbClr val="1B1B27"/>
                </a:solidFill>
                <a:latin typeface="Times New Roman" pitchFamily="18" charset="0"/>
                <a:ea typeface="Raleway" pitchFamily="34" charset="-122"/>
                <a:cs typeface="Times New Roman" pitchFamily="18" charset="0"/>
              </a:rPr>
              <a:t>Социализация · 20 минут</a:t>
            </a:r>
            <a:endParaRPr lang="en-US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496119" y="1599530"/>
            <a:ext cx="3911575" cy="4201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050" dirty="0">
                <a:solidFill>
                  <a:srgbClr val="3C3939"/>
                </a:solidFill>
                <a:latin typeface="Times New Roman" pitchFamily="18" charset="0"/>
                <a:ea typeface="Roboto" pitchFamily="34" charset="-122"/>
                <a:cs typeface="Times New Roman" pitchFamily="18" charset="0"/>
              </a:rPr>
              <a:t>Каждая группа представляет одну понравившуюся технику, отвечая на три вопроса:</a:t>
            </a:r>
            <a:endParaRPr lang="en-US" sz="105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496119" y="2134791"/>
            <a:ext cx="3911575" cy="9297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650"/>
              </a:lnSpc>
              <a:buSzPct val="100000"/>
              <a:buChar char="•"/>
            </a:pPr>
            <a:r>
              <a:rPr lang="en-US" sz="1050" dirty="0">
                <a:solidFill>
                  <a:srgbClr val="3C3939"/>
                </a:solidFill>
                <a:latin typeface="Times New Roman" pitchFamily="18" charset="0"/>
                <a:ea typeface="Roboto" pitchFamily="34" charset="-122"/>
                <a:cs typeface="Times New Roman" pitchFamily="18" charset="0"/>
              </a:rPr>
              <a:t>Как выполняется техника?</a:t>
            </a:r>
            <a:endParaRPr lang="en-US" sz="105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l">
              <a:lnSpc>
                <a:spcPts val="1650"/>
              </a:lnSpc>
              <a:buSzPct val="100000"/>
              <a:buChar char="•"/>
            </a:pPr>
            <a:r>
              <a:rPr lang="en-US" sz="1050" dirty="0">
                <a:solidFill>
                  <a:srgbClr val="3C3939"/>
                </a:solidFill>
                <a:latin typeface="Times New Roman" pitchFamily="18" charset="0"/>
                <a:ea typeface="Roboto" pitchFamily="34" charset="-122"/>
                <a:cs typeface="Times New Roman" pitchFamily="18" charset="0"/>
              </a:rPr>
              <a:t>В каких ситуациях может помочь — в школе, дома, перед экзаменом?</a:t>
            </a:r>
            <a:endParaRPr lang="en-US" sz="105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l">
              <a:lnSpc>
                <a:spcPts val="1650"/>
              </a:lnSpc>
              <a:buSzPct val="100000"/>
              <a:buChar char="•"/>
            </a:pPr>
            <a:r>
              <a:rPr lang="en-US" sz="1050" dirty="0">
                <a:solidFill>
                  <a:srgbClr val="3C3939"/>
                </a:solidFill>
                <a:latin typeface="Times New Roman" pitchFamily="18" charset="0"/>
                <a:ea typeface="Roboto" pitchFamily="34" charset="-122"/>
                <a:cs typeface="Times New Roman" pitchFamily="18" charset="0"/>
              </a:rPr>
              <a:t>Что показалось сложным при выполнении?</a:t>
            </a:r>
            <a:endParaRPr lang="en-US" sz="105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496119" y="3179638"/>
            <a:ext cx="3911575" cy="4201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050" dirty="0">
                <a:solidFill>
                  <a:srgbClr val="3C3939"/>
                </a:solidFill>
                <a:latin typeface="Times New Roman" pitchFamily="18" charset="0"/>
                <a:ea typeface="Roboto" pitchFamily="34" charset="-122"/>
                <a:cs typeface="Times New Roman" pitchFamily="18" charset="0"/>
              </a:rPr>
              <a:t>Остальные участники задают вопросы и делятся собственными способами справляться со стрессом.</a:t>
            </a:r>
            <a:endParaRPr lang="en-US" sz="105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644033" y="1133326"/>
            <a:ext cx="4105647" cy="2581573"/>
          </a:xfrm>
          <a:prstGeom prst="roundRect">
            <a:avLst>
              <a:gd name="adj" fmla="val 3756"/>
            </a:avLst>
          </a:prstGeom>
          <a:solidFill>
            <a:srgbClr val="00B050">
              <a:alpha val="95000"/>
            </a:srgbClr>
          </a:solidFill>
          <a:ln/>
        </p:spPr>
      </p:sp>
      <p:sp>
        <p:nvSpPr>
          <p:cNvPr id="8" name="Text 6"/>
          <p:cNvSpPr/>
          <p:nvPr/>
        </p:nvSpPr>
        <p:spPr>
          <a:xfrm>
            <a:off x="5637816" y="1366428"/>
            <a:ext cx="2066330" cy="2103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Times New Roman" pitchFamily="18" charset="0"/>
                <a:ea typeface="Raleway" pitchFamily="34" charset="-122"/>
                <a:cs typeface="Times New Roman" pitchFamily="18" charset="0"/>
              </a:rPr>
              <a:t>Афиширование · 10 минут</a:t>
            </a:r>
            <a:endParaRPr lang="en-US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4778648" y="1814712"/>
            <a:ext cx="3836417" cy="10503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Times New Roman" pitchFamily="18" charset="0"/>
                <a:ea typeface="Roboto" pitchFamily="34" charset="-122"/>
                <a:cs typeface="Times New Roman" pitchFamily="18" charset="0"/>
              </a:rPr>
              <a:t>Работа в парах: на листе А4 участники создают мини-плакат </a:t>
            </a:r>
            <a:r>
              <a:rPr lang="en-US" sz="1050" b="1" dirty="0">
                <a:solidFill>
                  <a:srgbClr val="FFFFFF"/>
                </a:solidFill>
                <a:latin typeface="Times New Roman" pitchFamily="18" charset="0"/>
                <a:ea typeface="Roboto" pitchFamily="34" charset="-122"/>
                <a:cs typeface="Times New Roman" pitchFamily="18" charset="0"/>
              </a:rPr>
              <a:t>«Стоп-стресс»</a:t>
            </a:r>
            <a:r>
              <a:rPr lang="en-US" sz="1050" dirty="0">
                <a:solidFill>
                  <a:srgbClr val="FFFFFF"/>
                </a:solidFill>
                <a:latin typeface="Times New Roman" pitchFamily="18" charset="0"/>
                <a:ea typeface="Roboto" pitchFamily="34" charset="-122"/>
                <a:cs typeface="Times New Roman" pitchFamily="18" charset="0"/>
              </a:rPr>
              <a:t> с 1–2 техниками. Например, для дыхания — схема вдоха и выдоха с цифрами 4–7–8. Готовые плакаты вывешиваются на стену — получается общая памятка группы.</a:t>
            </a:r>
            <a:endParaRPr lang="en-US" sz="105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496119" y="4020368"/>
            <a:ext cx="8151763" cy="257059"/>
          </a:xfrm>
          <a:prstGeom prst="roundRect">
            <a:avLst>
              <a:gd name="adj" fmla="val 7403"/>
            </a:avLst>
          </a:prstGeom>
          <a:solidFill>
            <a:srgbClr val="B6FCB8"/>
          </a:solidFill>
          <a:ln/>
        </p:spPr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734" y="4056906"/>
            <a:ext cx="168325" cy="134615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933673" y="4020369"/>
            <a:ext cx="7579593" cy="4201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Times New Roman" pitchFamily="18" charset="0"/>
                <a:ea typeface="Roboto" pitchFamily="34" charset="-122"/>
                <a:cs typeface="Times New Roman" pitchFamily="18" charset="0"/>
              </a:rPr>
              <a:t>Материалы: бумага А4, цветные карандаши или фломастеры, карточки с заданиями, аудиозапись спокойной музыки, коврики для релаксации.</a:t>
            </a:r>
            <a:endParaRPr lang="en-US" sz="9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478259"/>
            <a:ext cx="5335637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dirty="0">
                <a:solidFill>
                  <a:srgbClr val="1B1B27"/>
                </a:solidFill>
                <a:latin typeface="Times New Roman" pitchFamily="18" charset="0"/>
                <a:ea typeface="Raleway" pitchFamily="34" charset="-122"/>
                <a:cs typeface="Times New Roman" pitchFamily="18" charset="0"/>
              </a:rPr>
              <a:t>Этапы 6–7. Разрыв и Рефлексия</a:t>
            </a:r>
            <a:endParaRPr lang="en-US" sz="275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496119" y="1460585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350" dirty="0">
                <a:solidFill>
                  <a:srgbClr val="1B1B27"/>
                </a:solidFill>
                <a:latin typeface="Times New Roman" pitchFamily="18" charset="0"/>
                <a:ea typeface="Raleway" pitchFamily="34" charset="-122"/>
                <a:cs typeface="Times New Roman" pitchFamily="18" charset="0"/>
              </a:rPr>
              <a:t>Разрыв · 5 минут</a:t>
            </a:r>
            <a:endParaRPr lang="en-US" sz="135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496119" y="1957675"/>
            <a:ext cx="3902943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Times New Roman" pitchFamily="18" charset="0"/>
                <a:ea typeface="Roboto" pitchFamily="34" charset="-122"/>
                <a:cs typeface="Times New Roman" pitchFamily="18" charset="0"/>
              </a:rPr>
              <a:t>Каждый участник продолжает одну из фраз, которая резонирует с его опытом:</a:t>
            </a:r>
            <a:endParaRPr lang="en-US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515169" y="2514228"/>
            <a:ext cx="3902943" cy="779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100" i="1" dirty="0">
                <a:solidFill>
                  <a:srgbClr val="3C3939"/>
                </a:solidFill>
                <a:latin typeface="Times New Roman" pitchFamily="18" charset="0"/>
                <a:ea typeface="Roboto" pitchFamily="34" charset="-122"/>
                <a:cs typeface="Times New Roman" pitchFamily="18" charset="0"/>
              </a:rPr>
              <a:t>«Сегодня я понял, что…»</a:t>
            </a:r>
            <a:endParaRPr lang="en-US" sz="11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100" i="1" dirty="0">
                <a:solidFill>
                  <a:srgbClr val="3C3939"/>
                </a:solidFill>
                <a:latin typeface="Times New Roman" pitchFamily="18" charset="0"/>
                <a:ea typeface="Roboto" pitchFamily="34" charset="-122"/>
                <a:cs typeface="Times New Roman" pitchFamily="18" charset="0"/>
              </a:rPr>
              <a:t>«Теперь я знаю, как…»</a:t>
            </a:r>
            <a:endParaRPr lang="en-US" sz="11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100" i="1" dirty="0">
                <a:solidFill>
                  <a:srgbClr val="3C3939"/>
                </a:solidFill>
                <a:latin typeface="Times New Roman" pitchFamily="18" charset="0"/>
                <a:ea typeface="Roboto" pitchFamily="34" charset="-122"/>
                <a:cs typeface="Times New Roman" pitchFamily="18" charset="0"/>
              </a:rPr>
              <a:t>«Мне особенно понравилась техника … потому что…»</a:t>
            </a:r>
            <a:endParaRPr lang="en-US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4749701" y="1460585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350" dirty="0">
                <a:solidFill>
                  <a:srgbClr val="1B1B27"/>
                </a:solidFill>
                <a:latin typeface="Times New Roman" pitchFamily="18" charset="0"/>
                <a:ea typeface="Raleway" pitchFamily="34" charset="-122"/>
                <a:cs typeface="Times New Roman" pitchFamily="18" charset="0"/>
              </a:rPr>
              <a:t>Рефлексия · 5 минут</a:t>
            </a:r>
            <a:endParaRPr lang="en-US" sz="135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4749701" y="1957675"/>
            <a:ext cx="390294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Times New Roman" pitchFamily="18" charset="0"/>
                <a:ea typeface="Roboto" pitchFamily="34" charset="-122"/>
                <a:cs typeface="Times New Roman" pitchFamily="18" charset="0"/>
              </a:rPr>
              <a:t>Участники выбирают одну из трёх карточек:</a:t>
            </a:r>
            <a:endParaRPr lang="en-US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4749701" y="2514228"/>
            <a:ext cx="3902943" cy="779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100" b="1" dirty="0">
                <a:solidFill>
                  <a:srgbClr val="2E7D32"/>
                </a:solidFill>
                <a:latin typeface="Times New Roman" pitchFamily="18" charset="0"/>
                <a:ea typeface="Roboto" pitchFamily="34" charset="-122"/>
                <a:cs typeface="Times New Roman" pitchFamily="18" charset="0"/>
              </a:rPr>
              <a:t>Зелёная</a:t>
            </a:r>
            <a:r>
              <a:rPr lang="en-US" sz="1100" dirty="0">
                <a:solidFill>
                  <a:srgbClr val="3C3939"/>
                </a:solidFill>
                <a:latin typeface="Times New Roman" pitchFamily="18" charset="0"/>
                <a:ea typeface="Roboto" pitchFamily="34" charset="-122"/>
                <a:cs typeface="Times New Roman" pitchFamily="18" charset="0"/>
              </a:rPr>
              <a:t> — </a:t>
            </a:r>
            <a:r>
              <a:rPr lang="en-US" sz="1100" dirty="0" err="1">
                <a:solidFill>
                  <a:srgbClr val="3C3939"/>
                </a:solidFill>
                <a:latin typeface="Times New Roman" pitchFamily="18" charset="0"/>
                <a:ea typeface="Roboto" pitchFamily="34" charset="-122"/>
                <a:cs typeface="Times New Roman" pitchFamily="18" charset="0"/>
              </a:rPr>
              <a:t>занятие</a:t>
            </a:r>
            <a:r>
              <a:rPr lang="en-US" sz="1100" dirty="0">
                <a:solidFill>
                  <a:srgbClr val="3C3939"/>
                </a:solidFill>
                <a:latin typeface="Times New Roman" pitchFamily="18" charset="0"/>
                <a:ea typeface="Roboto" pitchFamily="34" charset="-122"/>
                <a:cs typeface="Times New Roman" pitchFamily="18" charset="0"/>
              </a:rPr>
              <a:t> полезно, буду применять знания</a:t>
            </a:r>
            <a:endParaRPr lang="en-US" sz="11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100" b="1" dirty="0">
                <a:solidFill>
                  <a:srgbClr val="F9A825"/>
                </a:solidFill>
                <a:latin typeface="Times New Roman" pitchFamily="18" charset="0"/>
                <a:ea typeface="Roboto" pitchFamily="34" charset="-122"/>
                <a:cs typeface="Times New Roman" pitchFamily="18" charset="0"/>
              </a:rPr>
              <a:t>Жёлтая</a:t>
            </a:r>
            <a:r>
              <a:rPr lang="en-US" sz="1100" dirty="0">
                <a:solidFill>
                  <a:srgbClr val="3C3939"/>
                </a:solidFill>
                <a:latin typeface="Times New Roman" pitchFamily="18" charset="0"/>
                <a:ea typeface="Roboto" pitchFamily="34" charset="-122"/>
                <a:cs typeface="Times New Roman" pitchFamily="18" charset="0"/>
              </a:rPr>
              <a:t> — интересно, но не всё пригодится</a:t>
            </a:r>
            <a:endParaRPr lang="en-US" sz="11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100" b="1" dirty="0">
                <a:solidFill>
                  <a:srgbClr val="C62828"/>
                </a:solidFill>
                <a:latin typeface="Times New Roman" pitchFamily="18" charset="0"/>
                <a:ea typeface="Roboto" pitchFamily="34" charset="-122"/>
                <a:cs typeface="Times New Roman" pitchFamily="18" charset="0"/>
              </a:rPr>
              <a:t>Красная</a:t>
            </a:r>
            <a:r>
              <a:rPr lang="en-US" sz="1100" dirty="0">
                <a:solidFill>
                  <a:srgbClr val="3C3939"/>
                </a:solidFill>
                <a:latin typeface="Times New Roman" pitchFamily="18" charset="0"/>
                <a:ea typeface="Roboto" pitchFamily="34" charset="-122"/>
                <a:cs typeface="Times New Roman" pitchFamily="18" charset="0"/>
              </a:rPr>
              <a:t> — материал не оправдал ожиданий</a:t>
            </a:r>
            <a:endParaRPr lang="en-US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708720" y="4052069"/>
            <a:ext cx="7939162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75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Times New Roman" pitchFamily="18" charset="0"/>
                <a:ea typeface="Roboto" pitchFamily="34" charset="-122"/>
                <a:cs typeface="Times New Roman" pitchFamily="18" charset="0"/>
              </a:rPr>
              <a:t>Желаю вам мудрости и осознанности, порядка в своих мыслях и душе. </a:t>
            </a:r>
            <a:endParaRPr lang="ru-RU" sz="1100" dirty="0">
              <a:solidFill>
                <a:srgbClr val="3C3939"/>
              </a:solidFill>
              <a:latin typeface="Times New Roman" pitchFamily="18" charset="0"/>
              <a:ea typeface="Roboto" pitchFamily="34" charset="-122"/>
              <a:cs typeface="Times New Roman" pitchFamily="18" charset="0"/>
            </a:endParaRPr>
          </a:p>
          <a:p>
            <a:pPr marL="0" indent="0" algn="ctr">
              <a:lnSpc>
                <a:spcPts val="1750"/>
              </a:lnSpc>
              <a:buNone/>
            </a:pPr>
            <a:r>
              <a:rPr lang="en-US" sz="1100" dirty="0" err="1">
                <a:solidFill>
                  <a:srgbClr val="3C3939"/>
                </a:solidFill>
                <a:latin typeface="Times New Roman" pitchFamily="18" charset="0"/>
                <a:ea typeface="Roboto" pitchFamily="34" charset="-122"/>
                <a:cs typeface="Times New Roman" pitchFamily="18" charset="0"/>
              </a:rPr>
              <a:t>Надеюсь</a:t>
            </a:r>
            <a:r>
              <a:rPr lang="en-US" sz="1100" dirty="0">
                <a:solidFill>
                  <a:srgbClr val="3C3939"/>
                </a:solidFill>
                <a:latin typeface="Times New Roman" pitchFamily="18" charset="0"/>
                <a:ea typeface="Roboto" pitchFamily="34" charset="-122"/>
                <a:cs typeface="Times New Roman" pitchFamily="18" charset="0"/>
              </a:rPr>
              <a:t>, полученные знания и навыки помогут вам в достижении ваших целей.</a:t>
            </a:r>
            <a:endParaRPr lang="en-US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2055866" y="3892600"/>
            <a:ext cx="19050" cy="772567"/>
          </a:xfrm>
          <a:prstGeom prst="rect">
            <a:avLst/>
          </a:prstGeom>
          <a:solidFill>
            <a:srgbClr val="00B050"/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3925119" y="498574"/>
            <a:ext cx="3000598" cy="354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1B1B27"/>
                </a:solidFill>
                <a:latin typeface="Times New Roman" pitchFamily="18" charset="0"/>
                <a:ea typeface="Raleway" pitchFamily="34" charset="-122"/>
                <a:cs typeface="Times New Roman" pitchFamily="18" charset="0"/>
              </a:rPr>
              <a:t>Главное — вы не одни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3925119" y="988963"/>
            <a:ext cx="4722763" cy="4897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850" dirty="0">
                <a:solidFill>
                  <a:srgbClr val="3C3939"/>
                </a:solidFill>
                <a:latin typeface="Times New Roman" pitchFamily="18" charset="0"/>
                <a:ea typeface="Roboto" pitchFamily="34" charset="-122"/>
                <a:cs typeface="Times New Roman" pitchFamily="18" charset="0"/>
              </a:rPr>
              <a:t>Стресс — это не враг, а сигнал. Научившись его замечать и правильно на него реагировать, каждый подросток получает мощный инструмент управления собственным состоянием.</a:t>
            </a:r>
            <a:endParaRPr lang="en-US" sz="85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hape 2"/>
          <p:cNvSpPr/>
          <p:nvPr/>
        </p:nvSpPr>
        <p:spPr>
          <a:xfrm>
            <a:off x="3925119" y="1580778"/>
            <a:ext cx="2315989" cy="1225376"/>
          </a:xfrm>
          <a:prstGeom prst="roundRect">
            <a:avLst>
              <a:gd name="adj" fmla="val 3887"/>
            </a:avLst>
          </a:prstGeom>
          <a:solidFill>
            <a:srgbClr val="E1E1EA"/>
          </a:solidFill>
          <a:ln w="4763">
            <a:solidFill>
              <a:srgbClr val="C7C7D0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4043288" y="1698947"/>
            <a:ext cx="340221" cy="340221"/>
          </a:xfrm>
          <a:prstGeom prst="roundRect">
            <a:avLst>
              <a:gd name="adj" fmla="val 16796225"/>
            </a:avLst>
          </a:prstGeom>
          <a:solidFill>
            <a:srgbClr val="00B050"/>
          </a:solidFill>
          <a:ln/>
        </p:spPr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36827" y="1792486"/>
            <a:ext cx="153070" cy="15307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043288" y="2129879"/>
            <a:ext cx="1417662" cy="17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Times New Roman" pitchFamily="18" charset="0"/>
                <a:ea typeface="Raleway" pitchFamily="34" charset="-122"/>
                <a:cs typeface="Times New Roman" pitchFamily="18" charset="0"/>
              </a:rPr>
              <a:t>Дышите осознанно</a:t>
            </a:r>
            <a:endParaRPr lang="en-US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 5"/>
          <p:cNvSpPr/>
          <p:nvPr/>
        </p:nvSpPr>
        <p:spPr>
          <a:xfrm>
            <a:off x="4043288" y="2361456"/>
            <a:ext cx="2079650" cy="326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850" dirty="0">
                <a:solidFill>
                  <a:srgbClr val="3C3939"/>
                </a:solidFill>
                <a:latin typeface="Times New Roman" pitchFamily="18" charset="0"/>
                <a:ea typeface="Roboto" pitchFamily="34" charset="-122"/>
                <a:cs typeface="Times New Roman" pitchFamily="18" charset="0"/>
              </a:rPr>
              <a:t>Техника «4–7–8» доступна всегда и везде — нужно только 2 минуты.</a:t>
            </a:r>
            <a:endParaRPr lang="en-US" sz="85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Shape 6"/>
          <p:cNvSpPr/>
          <p:nvPr/>
        </p:nvSpPr>
        <p:spPr>
          <a:xfrm>
            <a:off x="6331818" y="1580778"/>
            <a:ext cx="2316063" cy="1225376"/>
          </a:xfrm>
          <a:prstGeom prst="roundRect">
            <a:avLst>
              <a:gd name="adj" fmla="val 3887"/>
            </a:avLst>
          </a:prstGeom>
          <a:solidFill>
            <a:srgbClr val="E1E1EA"/>
          </a:solidFill>
          <a:ln w="4763">
            <a:solidFill>
              <a:srgbClr val="C7C7D0"/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6449988" y="1698947"/>
            <a:ext cx="340221" cy="340221"/>
          </a:xfrm>
          <a:prstGeom prst="roundRect">
            <a:avLst>
              <a:gd name="adj" fmla="val 16796225"/>
            </a:avLst>
          </a:prstGeom>
          <a:solidFill>
            <a:srgbClr val="00B050"/>
          </a:solidFill>
          <a:ln/>
        </p:spPr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43526" y="1792486"/>
            <a:ext cx="153070" cy="15307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6449988" y="2129879"/>
            <a:ext cx="1557561" cy="17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Times New Roman" pitchFamily="18" charset="0"/>
                <a:ea typeface="Raleway" pitchFamily="34" charset="-122"/>
                <a:cs typeface="Times New Roman" pitchFamily="18" charset="0"/>
              </a:rPr>
              <a:t>Снимайте напряжение</a:t>
            </a:r>
            <a:endParaRPr lang="en-US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 9"/>
          <p:cNvSpPr/>
          <p:nvPr/>
        </p:nvSpPr>
        <p:spPr>
          <a:xfrm>
            <a:off x="6449988" y="2361456"/>
            <a:ext cx="2079724" cy="326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850" dirty="0">
                <a:solidFill>
                  <a:srgbClr val="3C3939"/>
                </a:solidFill>
                <a:latin typeface="Times New Roman" pitchFamily="18" charset="0"/>
                <a:ea typeface="Roboto" pitchFamily="34" charset="-122"/>
                <a:cs typeface="Times New Roman" pitchFamily="18" charset="0"/>
              </a:rPr>
              <a:t>Мышечная релаксация помогает телу «выключить» режим тревоги.</a:t>
            </a:r>
            <a:endParaRPr lang="en-US" sz="85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Shape 10"/>
          <p:cNvSpPr/>
          <p:nvPr/>
        </p:nvSpPr>
        <p:spPr>
          <a:xfrm>
            <a:off x="3925119" y="2896865"/>
            <a:ext cx="4722763" cy="1062112"/>
          </a:xfrm>
          <a:prstGeom prst="roundRect">
            <a:avLst>
              <a:gd name="adj" fmla="val 4485"/>
            </a:avLst>
          </a:prstGeom>
          <a:solidFill>
            <a:srgbClr val="E1E1EA"/>
          </a:solidFill>
          <a:ln w="4763">
            <a:solidFill>
              <a:srgbClr val="C7C7D0"/>
            </a:solidFill>
            <a:prstDash val="solid"/>
          </a:ln>
        </p:spPr>
      </p:sp>
      <p:sp>
        <p:nvSpPr>
          <p:cNvPr id="16" name="Shape 11"/>
          <p:cNvSpPr/>
          <p:nvPr/>
        </p:nvSpPr>
        <p:spPr>
          <a:xfrm>
            <a:off x="4043288" y="3015035"/>
            <a:ext cx="340221" cy="340221"/>
          </a:xfrm>
          <a:prstGeom prst="roundRect">
            <a:avLst>
              <a:gd name="adj" fmla="val 16796225"/>
            </a:avLst>
          </a:prstGeom>
          <a:solidFill>
            <a:srgbClr val="00B050"/>
          </a:solidFill>
          <a:ln/>
        </p:spPr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36827" y="3108573"/>
            <a:ext cx="153070" cy="15307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4043288" y="3445966"/>
            <a:ext cx="1535460" cy="17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00" dirty="0">
                <a:solidFill>
                  <a:srgbClr val="3C3939"/>
                </a:solidFill>
                <a:latin typeface="Times New Roman" pitchFamily="18" charset="0"/>
                <a:ea typeface="Raleway" pitchFamily="34" charset="-122"/>
                <a:cs typeface="Times New Roman" pitchFamily="18" charset="0"/>
              </a:rPr>
              <a:t>Возвращайтесь к себе</a:t>
            </a:r>
            <a:endParaRPr lang="en-US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 13"/>
          <p:cNvSpPr/>
          <p:nvPr/>
        </p:nvSpPr>
        <p:spPr>
          <a:xfrm>
            <a:off x="4043288" y="3677543"/>
            <a:ext cx="4486424" cy="1632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850" dirty="0">
                <a:solidFill>
                  <a:srgbClr val="3C3939"/>
                </a:solidFill>
                <a:latin typeface="Times New Roman" pitchFamily="18" charset="0"/>
                <a:ea typeface="Roboto" pitchFamily="34" charset="-122"/>
                <a:cs typeface="Times New Roman" pitchFamily="18" charset="0"/>
              </a:rPr>
              <a:t>Визуализация и заземление помогают восстановить ощущение безопасности.</a:t>
            </a:r>
            <a:endParaRPr lang="en-US" sz="85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Наталья\Desktop\_-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4648" y="300655"/>
            <a:ext cx="3658448" cy="1829224"/>
          </a:xfrm>
          <a:prstGeom prst="rect">
            <a:avLst/>
          </a:prstGeom>
          <a:noFill/>
        </p:spPr>
      </p:pic>
      <p:pic>
        <p:nvPicPr>
          <p:cNvPr id="1027" name="Picture 3" descr="C:\Users\Наталья\Desktop\photo_2025-02-10_18-55-21-3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4423" y="2570095"/>
            <a:ext cx="3159152" cy="21061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852</Words>
  <Application>Microsoft Office PowerPoint</Application>
  <PresentationFormat>Экран (16:9)</PresentationFormat>
  <Paragraphs>112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Times New Roman</vt:lpstr>
      <vt:lpstr>Arial</vt:lpstr>
      <vt:lpstr>Raleway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Наталья</dc:creator>
  <cp:lastModifiedBy>Екатерина Чимутова</cp:lastModifiedBy>
  <cp:revision>18</cp:revision>
  <dcterms:created xsi:type="dcterms:W3CDTF">2026-05-13T10:38:55Z</dcterms:created>
  <dcterms:modified xsi:type="dcterms:W3CDTF">2026-07-12T14:47:06Z</dcterms:modified>
</cp:coreProperties>
</file>