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6" r:id="rId2"/>
    <p:sldId id="287" r:id="rId3"/>
    <p:sldId id="311" r:id="rId4"/>
    <p:sldId id="260" r:id="rId5"/>
    <p:sldId id="261" r:id="rId6"/>
    <p:sldId id="315" r:id="rId7"/>
    <p:sldId id="308" r:id="rId8"/>
    <p:sldId id="309" r:id="rId9"/>
    <p:sldId id="264" r:id="rId10"/>
    <p:sldId id="295" r:id="rId11"/>
    <p:sldId id="297" r:id="rId12"/>
    <p:sldId id="312" r:id="rId13"/>
    <p:sldId id="299" r:id="rId14"/>
    <p:sldId id="300" r:id="rId15"/>
    <p:sldId id="271" r:id="rId16"/>
    <p:sldId id="294" r:id="rId17"/>
    <p:sldId id="274" r:id="rId18"/>
    <p:sldId id="275" r:id="rId19"/>
    <p:sldId id="301" r:id="rId20"/>
    <p:sldId id="302" r:id="rId21"/>
    <p:sldId id="291" r:id="rId22"/>
    <p:sldId id="314" r:id="rId23"/>
    <p:sldId id="305" r:id="rId24"/>
    <p:sldId id="303" r:id="rId25"/>
    <p:sldId id="304" r:id="rId26"/>
    <p:sldId id="284" r:id="rId27"/>
    <p:sldId id="286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7-11T14:07:09.890" v="8" actId="1076"/>
      <pc:docMkLst>
        <pc:docMk/>
      </pc:docMkLst>
      <pc:sldChg chg="delSp mod delAnim">
        <pc:chgData name="Екатерина Чимутова" userId="4e1c11216741eefa" providerId="LiveId" clId="{E01BB03D-4D9F-4CF2-BCCB-B77BB2E13832}" dt="2026-07-11T14:06:37.780" v="0" actId="478"/>
        <pc:sldMkLst>
          <pc:docMk/>
          <pc:sldMk cId="3239835395" sldId="260"/>
        </pc:sldMkLst>
        <pc:picChg chg="del">
          <ac:chgData name="Екатерина Чимутова" userId="4e1c11216741eefa" providerId="LiveId" clId="{E01BB03D-4D9F-4CF2-BCCB-B77BB2E13832}" dt="2026-07-11T14:06:37.780" v="0" actId="478"/>
          <ac:picMkLst>
            <pc:docMk/>
            <pc:sldMk cId="3239835395" sldId="260"/>
            <ac:picMk id="4" creationId="{81FD2B78-5E19-4C93-A3B0-1339A0444F46}"/>
          </ac:picMkLst>
        </pc:picChg>
      </pc:sldChg>
      <pc:sldChg chg="delSp mod delAnim">
        <pc:chgData name="Екатерина Чимутова" userId="4e1c11216741eefa" providerId="LiveId" clId="{E01BB03D-4D9F-4CF2-BCCB-B77BB2E13832}" dt="2026-07-11T14:06:42.292" v="1" actId="478"/>
        <pc:sldMkLst>
          <pc:docMk/>
          <pc:sldMk cId="3038976061" sldId="261"/>
        </pc:sldMkLst>
        <pc:picChg chg="del">
          <ac:chgData name="Екатерина Чимутова" userId="4e1c11216741eefa" providerId="LiveId" clId="{E01BB03D-4D9F-4CF2-BCCB-B77BB2E13832}" dt="2026-07-11T14:06:42.292" v="1" actId="478"/>
          <ac:picMkLst>
            <pc:docMk/>
            <pc:sldMk cId="3038976061" sldId="261"/>
            <ac:picMk id="4" creationId="{333CA859-E049-4D1C-A2D5-728D4BF68D2A}"/>
          </ac:picMkLst>
        </pc:picChg>
      </pc:sldChg>
      <pc:sldChg chg="delSp mod delAnim">
        <pc:chgData name="Екатерина Чимутова" userId="4e1c11216741eefa" providerId="LiveId" clId="{E01BB03D-4D9F-4CF2-BCCB-B77BB2E13832}" dt="2026-07-11T14:06:48.208" v="3" actId="478"/>
        <pc:sldMkLst>
          <pc:docMk/>
          <pc:sldMk cId="1687200403" sldId="264"/>
        </pc:sldMkLst>
        <pc:picChg chg="del">
          <ac:chgData name="Екатерина Чимутова" userId="4e1c11216741eefa" providerId="LiveId" clId="{E01BB03D-4D9F-4CF2-BCCB-B77BB2E13832}" dt="2026-07-11T14:06:48.208" v="3" actId="478"/>
          <ac:picMkLst>
            <pc:docMk/>
            <pc:sldMk cId="1687200403" sldId="264"/>
            <ac:picMk id="4" creationId="{32635669-0E79-4669-9D37-BC92DAFDFB67}"/>
          </ac:picMkLst>
        </pc:picChg>
        <pc:picChg chg="del">
          <ac:chgData name="Екатерина Чимутова" userId="4e1c11216741eefa" providerId="LiveId" clId="{E01BB03D-4D9F-4CF2-BCCB-B77BB2E13832}" dt="2026-07-11T14:06:47.857" v="2" actId="478"/>
          <ac:picMkLst>
            <pc:docMk/>
            <pc:sldMk cId="1687200403" sldId="264"/>
            <ac:picMk id="5" creationId="{FC1D1E7F-7D47-4007-A9CE-DF04CD623F69}"/>
          </ac:picMkLst>
        </pc:picChg>
      </pc:sldChg>
      <pc:sldChg chg="delSp mod delAnim">
        <pc:chgData name="Екатерина Чимутова" userId="4e1c11216741eefa" providerId="LiveId" clId="{E01BB03D-4D9F-4CF2-BCCB-B77BB2E13832}" dt="2026-07-11T14:06:59.690" v="6" actId="478"/>
        <pc:sldMkLst>
          <pc:docMk/>
          <pc:sldMk cId="2814054399" sldId="275"/>
        </pc:sldMkLst>
        <pc:picChg chg="del">
          <ac:chgData name="Екатерина Чимутова" userId="4e1c11216741eefa" providerId="LiveId" clId="{E01BB03D-4D9F-4CF2-BCCB-B77BB2E13832}" dt="2026-07-11T14:06:59.690" v="6" actId="478"/>
          <ac:picMkLst>
            <pc:docMk/>
            <pc:sldMk cId="2814054399" sldId="275"/>
            <ac:picMk id="2" creationId="{5BE66A25-7244-4DB8-80B4-1F88C50C39BD}"/>
          </ac:picMkLst>
        </pc:picChg>
      </pc:sldChg>
      <pc:sldChg chg="modSp mod">
        <pc:chgData name="Екатерина Чимутова" userId="4e1c11216741eefa" providerId="LiveId" clId="{E01BB03D-4D9F-4CF2-BCCB-B77BB2E13832}" dt="2026-07-11T14:07:09.890" v="8" actId="1076"/>
        <pc:sldMkLst>
          <pc:docMk/>
          <pc:sldMk cId="1151169488" sldId="284"/>
        </pc:sldMkLst>
        <pc:picChg chg="mod">
          <ac:chgData name="Екатерина Чимутова" userId="4e1c11216741eefa" providerId="LiveId" clId="{E01BB03D-4D9F-4CF2-BCCB-B77BB2E13832}" dt="2026-07-11T14:07:09.890" v="8" actId="1076"/>
          <ac:picMkLst>
            <pc:docMk/>
            <pc:sldMk cId="1151169488" sldId="284"/>
            <ac:picMk id="9" creationId="{31FBCB73-BF59-4734-8F2B-92AA58823E0E}"/>
          </ac:picMkLst>
        </pc:picChg>
      </pc:sldChg>
      <pc:sldChg chg="delSp mod delAnim">
        <pc:chgData name="Екатерина Чимутова" userId="4e1c11216741eefa" providerId="LiveId" clId="{E01BB03D-4D9F-4CF2-BCCB-B77BB2E13832}" dt="2026-07-11T14:07:05.447" v="7" actId="478"/>
        <pc:sldMkLst>
          <pc:docMk/>
          <pc:sldMk cId="1395357505" sldId="286"/>
        </pc:sldMkLst>
        <pc:picChg chg="del">
          <ac:chgData name="Екатерина Чимутова" userId="4e1c11216741eefa" providerId="LiveId" clId="{E01BB03D-4D9F-4CF2-BCCB-B77BB2E13832}" dt="2026-07-11T14:07:05.447" v="7" actId="478"/>
          <ac:picMkLst>
            <pc:docMk/>
            <pc:sldMk cId="1395357505" sldId="286"/>
            <ac:picMk id="5" creationId="{72EC5CDA-AC83-475B-B1D7-8DB0CEB07376}"/>
          </ac:picMkLst>
        </pc:picChg>
      </pc:sldChg>
      <pc:sldChg chg="addSp delSp modSp mod delAnim">
        <pc:chgData name="Екатерина Чимутова" userId="4e1c11216741eefa" providerId="LiveId" clId="{E01BB03D-4D9F-4CF2-BCCB-B77BB2E13832}" dt="2026-07-11T14:06:53.882" v="5" actId="478"/>
        <pc:sldMkLst>
          <pc:docMk/>
          <pc:sldMk cId="3276077761" sldId="299"/>
        </pc:sldMkLst>
        <pc:spChg chg="add mod">
          <ac:chgData name="Екатерина Чимутова" userId="4e1c11216741eefa" providerId="LiveId" clId="{E01BB03D-4D9F-4CF2-BCCB-B77BB2E13832}" dt="2026-07-11T14:06:51.993" v="4" actId="478"/>
          <ac:spMkLst>
            <pc:docMk/>
            <pc:sldMk cId="3276077761" sldId="299"/>
            <ac:spMk id="6" creationId="{DE8E0C83-7F07-2B3C-D4EF-250AFD73D339}"/>
          </ac:spMkLst>
        </pc:spChg>
        <pc:picChg chg="del">
          <ac:chgData name="Екатерина Чимутова" userId="4e1c11216741eefa" providerId="LiveId" clId="{E01BB03D-4D9F-4CF2-BCCB-B77BB2E13832}" dt="2026-07-11T14:06:51.993" v="4" actId="478"/>
          <ac:picMkLst>
            <pc:docMk/>
            <pc:sldMk cId="3276077761" sldId="299"/>
            <ac:picMk id="10" creationId="{1E2D144B-541E-4605-B604-3979521B2166}"/>
          </ac:picMkLst>
        </pc:picChg>
        <pc:picChg chg="del">
          <ac:chgData name="Екатерина Чимутова" userId="4e1c11216741eefa" providerId="LiveId" clId="{E01BB03D-4D9F-4CF2-BCCB-B77BB2E13832}" dt="2026-07-11T14:06:53.882" v="5" actId="478"/>
          <ac:picMkLst>
            <pc:docMk/>
            <pc:sldMk cId="3276077761" sldId="299"/>
            <ac:picMk id="12" creationId="{90CBA24F-C8C8-4D6D-B876-03CD0FC2F81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7/11/2026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195FC2-8ED3-48CA-AAC6-7627AF39C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03682"/>
            <a:ext cx="9601196" cy="1775534"/>
          </a:xfrm>
        </p:spPr>
        <p:txBody>
          <a:bodyPr>
            <a:normAutofit/>
          </a:bodyPr>
          <a:lstStyle/>
          <a:p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«Компьютер в жизни ребенка»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364C58-6FAE-44F4-903B-C47AF1FB06D7}"/>
              </a:ext>
            </a:extLst>
          </p:cNvPr>
          <p:cNvSpPr txBox="1"/>
          <p:nvPr/>
        </p:nvSpPr>
        <p:spPr>
          <a:xfrm rot="10800000" flipV="1">
            <a:off x="8291742" y="4736859"/>
            <a:ext cx="3213717" cy="73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defTabSz="914400">
              <a:lnSpc>
                <a:spcPct val="120000"/>
              </a:lnSpc>
              <a:spcBef>
                <a:spcPct val="0"/>
              </a:spcBef>
              <a:buClr>
                <a:prstClr val="black"/>
              </a:buClr>
            </a:pPr>
            <a:r>
              <a:rPr lang="ru-RU" alt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Социальный педагог</a:t>
            </a:r>
          </a:p>
          <a:p>
            <a:pPr lvl="0" algn="r" defTabSz="914400">
              <a:lnSpc>
                <a:spcPct val="120000"/>
              </a:lnSpc>
              <a:spcBef>
                <a:spcPct val="0"/>
              </a:spcBef>
              <a:buClr>
                <a:prstClr val="black"/>
              </a:buClr>
            </a:pPr>
            <a:r>
              <a:rPr lang="ru-RU" altLang="ru-RU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Гнидина Т.В.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70D849-6F14-4BC0-A8A7-FF326CF0C0C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0258" y="2494626"/>
            <a:ext cx="4391484" cy="2978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6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8CC17652-49F7-4F07-84BF-D66816FBE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399" y="1041400"/>
            <a:ext cx="6241816" cy="4775199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«Компьютерной проблемы не существует.                                Есть проблемы отношений со сверстниками и проблемы отношения в семье».</a:t>
            </a:r>
          </a:p>
          <a:p>
            <a:pPr algn="l"/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З. и  Н. Некрасовы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BC45B9-C9F1-47F3-9B38-97A60B03091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94663" y="1041400"/>
            <a:ext cx="3063875" cy="477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2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881699-6540-4E2A-8C67-79B80339A4A7}"/>
              </a:ext>
            </a:extLst>
          </p:cNvPr>
          <p:cNvSpPr txBox="1"/>
          <p:nvPr/>
        </p:nvSpPr>
        <p:spPr>
          <a:xfrm>
            <a:off x="852256" y="1083076"/>
            <a:ext cx="83805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endParaRPr lang="ru-RU" dirty="0"/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интерактивное средство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универсальная игрушка , меняющее назначение при смене программы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дополнительное педагогическое средство развития ребенка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многовариативный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дидактический материал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C8B94-D68F-489F-8207-E72F6D04C865}"/>
              </a:ext>
            </a:extLst>
          </p:cNvPr>
          <p:cNvSpPr txBox="1"/>
          <p:nvPr/>
        </p:nvSpPr>
        <p:spPr>
          <a:xfrm>
            <a:off x="2565648" y="903890"/>
            <a:ext cx="666713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 это….</a:t>
            </a:r>
          </a:p>
          <a:p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6BB7D4-C31E-47E2-805C-9A69A9FCED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5930" y="3596737"/>
            <a:ext cx="2758270" cy="252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0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DB867E-3A16-4B4B-A84E-099A64358FA4}"/>
              </a:ext>
            </a:extLst>
          </p:cNvPr>
          <p:cNvSpPr txBox="1"/>
          <p:nvPr/>
        </p:nvSpPr>
        <p:spPr>
          <a:xfrm>
            <a:off x="825625" y="723529"/>
            <a:ext cx="1019156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Плюсы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вызывает положительный интерес к технике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развивает творческие способности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формирует психологическую грамотность к овладению ПК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развивает воображение, моделируя будущее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воспитывает внимательность, сосредоточенность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помогает овладеть в быстром темпе чтением, письмом и т. д.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тренирует память, внимание 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развивает быстроту действий и реакции</a:t>
            </a:r>
          </a:p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воспитывает целеустремленность</a:t>
            </a:r>
          </a:p>
        </p:txBody>
      </p:sp>
    </p:spTree>
    <p:extLst>
      <p:ext uri="{BB962C8B-B14F-4D97-AF65-F5344CB8AC3E}">
        <p14:creationId xmlns:p14="http://schemas.microsoft.com/office/powerpoint/2010/main" val="32398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78118F-D9FB-4A22-B3D4-CD3C86729315}"/>
              </a:ext>
            </a:extLst>
          </p:cNvPr>
          <p:cNvSpPr txBox="1"/>
          <p:nvPr/>
        </p:nvSpPr>
        <p:spPr>
          <a:xfrm>
            <a:off x="816747" y="648070"/>
            <a:ext cx="1065320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Минусы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влияет на физическое развитие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повышает состояние нервозности и страха при стремлении во  что бы то ни стало добиться победы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содержание игр провоцирует проявление детской агрессии, жестокости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обязывает ребенка действовать в темпе, задаваемой программой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способствует развитию гиподинамии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снижает интеллектуальную активность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ухудшает зрение</a:t>
            </a:r>
          </a:p>
        </p:txBody>
      </p:sp>
    </p:spTree>
    <p:extLst>
      <p:ext uri="{BB962C8B-B14F-4D97-AF65-F5344CB8AC3E}">
        <p14:creationId xmlns:p14="http://schemas.microsoft.com/office/powerpoint/2010/main" val="303897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CCA6BD-44BA-4C97-A725-D06D4CD8ED3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2731" y="737382"/>
            <a:ext cx="7486537" cy="53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712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6D0EF8-EA9F-413B-91B1-816E44D1811D}"/>
              </a:ext>
            </a:extLst>
          </p:cNvPr>
          <p:cNvSpPr txBox="1"/>
          <p:nvPr/>
        </p:nvSpPr>
        <p:spPr>
          <a:xfrm>
            <a:off x="2481308" y="825623"/>
            <a:ext cx="5979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Игры - приключения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DE6C60-137A-4171-B949-B0FFC678B9B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3794" y="3773010"/>
            <a:ext cx="2938509" cy="22339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89BB03D-E331-4934-A232-C805A713524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5368" y="1633491"/>
            <a:ext cx="3097566" cy="23863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F7BBEBA-2B07-4EE2-98A6-D6AEA23649B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0720" y="3573262"/>
            <a:ext cx="3012491" cy="245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8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A2155B-E494-4B3C-A45C-8DB56A560C8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993" y="798990"/>
            <a:ext cx="7341832" cy="529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2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ABFCBA-BC1C-4FAE-A28F-A587FCC97A67}"/>
              </a:ext>
            </a:extLst>
          </p:cNvPr>
          <p:cNvSpPr txBox="1"/>
          <p:nvPr/>
        </p:nvSpPr>
        <p:spPr>
          <a:xfrm>
            <a:off x="852256" y="692458"/>
            <a:ext cx="1067983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Именно компьютерным и видеоиграм общество в значительной мере обязано всплеску подростковой жестокости. Очень многие компьютерные игры содержат элементы насилия в самом худшем проявлении. Следствием этого зачастую становится утрата понимания границы между виртуальной игрой и реальной жизнью. </a:t>
            </a:r>
          </a:p>
        </p:txBody>
      </p:sp>
    </p:spTree>
    <p:extLst>
      <p:ext uri="{BB962C8B-B14F-4D97-AF65-F5344CB8AC3E}">
        <p14:creationId xmlns:p14="http://schemas.microsoft.com/office/powerpoint/2010/main" val="168720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CBDA7B-FCAE-42E4-AE4D-22AEEE553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251751"/>
            <a:ext cx="9601196" cy="105644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Влияние компьютерных игр</a:t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B7CCCA-ECA1-4A6F-A182-FB2DD4385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3076" y="2658533"/>
            <a:ext cx="4930628" cy="576262"/>
          </a:xfrm>
        </p:spPr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Положительные стороны 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4CD8DF-4FDB-478A-B2A1-065831ED57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компьютерные игры развивают логику, мышление, память, внимательность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в некоторых играх развивают знание иностранных языков, знание компьютера и т.д.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F6BBC2-B27F-4FE9-8D46-CC0BF0F8DE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Отрицательные стороны 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64F4E0A-8C2F-4AB8-AC33-B9A1A7B9D3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5173870" cy="263260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психические расстройства 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ухудшение зрения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развитие жестокости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игры как “наркотики” </a:t>
            </a:r>
          </a:p>
          <a:p>
            <a:pPr marL="0" indent="0">
              <a:buNone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ухудшение физической, учебной подготовки</a:t>
            </a:r>
          </a:p>
        </p:txBody>
      </p:sp>
    </p:spTree>
    <p:extLst>
      <p:ext uri="{BB962C8B-B14F-4D97-AF65-F5344CB8AC3E}">
        <p14:creationId xmlns:p14="http://schemas.microsoft.com/office/powerpoint/2010/main" val="135103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28C28-0798-4BF5-9B76-B78FB5215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FD0F60-37D5-4899-A90E-6BD316077F59}"/>
              </a:ext>
            </a:extLst>
          </p:cNvPr>
          <p:cNvSpPr txBox="1"/>
          <p:nvPr/>
        </p:nvSpPr>
        <p:spPr>
          <a:xfrm>
            <a:off x="772358" y="2485748"/>
            <a:ext cx="1072422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выбирайте жанр игры в соответствии с темпераментом и склонностями ребёнка 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разрешайте дольше играть в игры с исследовательским содержанием, чем с 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развлекательным 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продолжительность игры выбирайте в соответствии с возрастом ребёнка и      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характером игры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не прерывайте игру ребёнка до завершения эпизода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ребёнок должен усвоить главный принцип - нельзя играть в игры в ущерб </a:t>
            </a:r>
          </a:p>
          <a:p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жизненно важным занятиям</a:t>
            </a:r>
          </a:p>
        </p:txBody>
      </p:sp>
    </p:spTree>
    <p:extLst>
      <p:ext uri="{BB962C8B-B14F-4D97-AF65-F5344CB8AC3E}">
        <p14:creationId xmlns:p14="http://schemas.microsoft.com/office/powerpoint/2010/main" val="321160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50C17-ED3F-407C-83EE-C3781964E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55546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Факторы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9E40CB-9FBD-427C-841C-64599B6B19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989" y="2560638"/>
            <a:ext cx="6436312" cy="3422912"/>
          </a:xfrm>
        </p:spPr>
        <p:txBody>
          <a:bodyPr>
            <a:noAutofit/>
          </a:bodyPr>
          <a:lstStyle/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сильное влечение к ПК</a:t>
            </a: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нарушение способности контроля самого себя</a:t>
            </a: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смена физиологического состояния </a:t>
            </a: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желание увеличить время</a:t>
            </a: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отказ от других альтернатив в пользу ПК</a:t>
            </a:r>
          </a:p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невозможность прекратить занятия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CB810EF-E866-4F75-9D5D-60AD034352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301" y="2560638"/>
            <a:ext cx="4157710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7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78719-05FD-4BA6-8845-D2E13693A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501" y="982132"/>
            <a:ext cx="10564427" cy="1303867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«Взаимоотношения» детей и компьютеров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764E56-BB75-4929-B0A8-97C088C15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4501" y="2388093"/>
            <a:ext cx="5179203" cy="53266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категорического запрета…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0B967DD-E681-425C-B3CC-4B1877F414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126" y="3243264"/>
            <a:ext cx="3107184" cy="2420690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B3765E23-7649-411C-B2B6-9A0C0FDB90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3704" y="2476871"/>
            <a:ext cx="5527267" cy="443882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неограниченного разрешения…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8E0C83-7F07-2B3C-D4EF-250AFD73D33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7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80982-B67C-48C1-A370-63D92719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683581"/>
            <a:ext cx="9601196" cy="1775533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Полюса одной проблемы</a:t>
            </a:r>
            <a:br>
              <a:rPr lang="ru-RU" dirty="0"/>
            </a:br>
            <a:r>
              <a:rPr lang="ru-RU" sz="2700" b="1" dirty="0">
                <a:latin typeface="Arial" panose="020B0604020202020204" pitchFamily="34" charset="0"/>
                <a:cs typeface="Arial" panose="020B0604020202020204" pitchFamily="34" charset="0"/>
              </a:rPr>
              <a:t>Неоднозначность в мнениях специалистов (педагогов, психологов, врачей),  родителей привела к разному восприятию компьютера </a:t>
            </a:r>
            <a:br>
              <a:rPr lang="ru-RU" sz="27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D1A7D1-E08F-495B-B71C-A4BA5505D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8164C8-4A3D-4751-B1B1-16F98C4106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4602" y="3243262"/>
            <a:ext cx="5426068" cy="2632605"/>
          </a:xfrm>
        </p:spPr>
        <p:txBody>
          <a:bodyPr/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стремятся максимально развить в ребёнке способности, опасаясь, что он  будет отставать от сверстников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45D4398-5E9C-405A-9484-F2B37120D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Против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2952362-49E6-4E73-B60A-F10D74BA7D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1330" y="3243262"/>
            <a:ext cx="5426068" cy="2632605"/>
          </a:xfrm>
        </p:spPr>
        <p:txBody>
          <a:bodyPr/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боятся вредного воздействия компьютера и Интернета и ребенка к компьютеру вообще не допускают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321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6368E-7D46-413A-BD6F-8475AA53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Педагоги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DCD163-F832-4870-B164-304348B7AC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1235" y="2560320"/>
            <a:ext cx="5235517" cy="3310128"/>
          </a:xfrm>
        </p:spPr>
        <p:txBody>
          <a:bodyPr>
            <a:norm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падение уровня текстового мышления – умения адекватно воспринимать, воспроизводить и интерпретировать тексты,             а также создавать собственные</a:t>
            </a: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269077-0FD6-45A4-855B-D845C161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5249" y="2560320"/>
            <a:ext cx="5235515" cy="3310128"/>
          </a:xfrm>
        </p:spPr>
        <p:txBody>
          <a:bodyPr>
            <a:norm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рост количества детей, страдающих </a:t>
            </a:r>
            <a:r>
              <a:rPr lang="ru-RU" sz="2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дисграфией</a:t>
            </a: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 дислексией – расстройствами, связанными с нарушением письменной речи (такие дети с трудом овладевают чтением и письмом)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465C55-CE28-45A4-89D0-1B78992BA8C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8066" y="733113"/>
            <a:ext cx="2291588" cy="170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9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D174DF6-0F3D-4C3F-9EE3-330B5AC50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14400"/>
            <a:ext cx="4718304" cy="772357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Психологи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CD8BDC-A4BB-47A5-AD22-DF4D15873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91" y="2583402"/>
            <a:ext cx="5294613" cy="3292465"/>
          </a:xfrm>
        </p:spPr>
        <p:txBody>
          <a:bodyPr>
            <a:norm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развитие агрессии, различные страхи и фобии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погружение в виртуальный мир уводит его от реальности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компьютерные игры губят воображение</a:t>
            </a:r>
          </a:p>
          <a:p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251E687-7643-4C10-8F36-721C69B49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0670" y="982133"/>
            <a:ext cx="4718304" cy="772357"/>
          </a:xfrm>
        </p:spPr>
        <p:txBody>
          <a:bodyPr/>
          <a:lstStyle/>
          <a:p>
            <a:pPr algn="ctr"/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Врачи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D2FDE1-D54A-4AD6-81E3-FC2EB25CB4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0669" y="2583402"/>
            <a:ext cx="5292239" cy="3292465"/>
          </a:xfrm>
        </p:spPr>
        <p:txBody>
          <a:bodyPr>
            <a:normAutofit/>
          </a:bodyPr>
          <a:lstStyle/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длительное сидение за компьютером портит зрение, осанку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мерцание экрана вредны для зрения и общего состояния здоровья ребенка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345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449BA2-2E79-4A01-9014-242676233B99}"/>
              </a:ext>
            </a:extLst>
          </p:cNvPr>
          <p:cNvSpPr txBox="1"/>
          <p:nvPr/>
        </p:nvSpPr>
        <p:spPr>
          <a:xfrm>
            <a:off x="843379" y="932156"/>
            <a:ext cx="1056442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 и Интернет </a:t>
            </a: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это проявления прогресса, с ними нужно считаться и учиться правильно себя вести. Дозированное общение ребенка с компьютером не принесет вреда, а будет только во благо. </a:t>
            </a:r>
          </a:p>
          <a:p>
            <a:pPr algn="just"/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Если использовать компьютер как заменитель общения с родителями и сверстниками, то результат не замедлит сказаться. Компьютер станет для ребенка не источником знаний о мире, а суррогатом родительской любви, виртуальным стимулятором эмоций, которые ему не удалось получить в реальном мире. </a:t>
            </a:r>
          </a:p>
          <a:p>
            <a:pPr algn="just"/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этом случае следует опасаться бед, о которых говорят специалисты. </a:t>
            </a:r>
          </a:p>
        </p:txBody>
      </p:sp>
    </p:spTree>
    <p:extLst>
      <p:ext uri="{BB962C8B-B14F-4D97-AF65-F5344CB8AC3E}">
        <p14:creationId xmlns:p14="http://schemas.microsoft.com/office/powerpoint/2010/main" val="319045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A2CC4C-FDA1-4BA7-BBA0-9C08C244ACA4}"/>
              </a:ext>
            </a:extLst>
          </p:cNvPr>
          <p:cNvSpPr txBox="1"/>
          <p:nvPr/>
        </p:nvSpPr>
        <p:spPr>
          <a:xfrm>
            <a:off x="905521" y="701337"/>
            <a:ext cx="10644328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чем может помочь компьютер 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готовить домашние задания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подготовка рефератов, таблиц, схем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представлять свои идеи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пользоваться удобными приложениями для создания презентаций, проектов, вести исследовательскую работу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готовиться к экзаменам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сделать компьютер "репетитором", делающим обучение интереснее, быстрее и эффективнее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пользоваться обширными ресурсами, общаться с друзьями, дистанционное обучение, </a:t>
            </a:r>
            <a:r>
              <a:rPr lang="ru-RU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on-line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тестирование, участвовать в конкурсах, проектах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ресурсы  Интернета </a:t>
            </a:r>
          </a:p>
          <a:p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05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7E1C17-1CCD-4867-8F9D-F09E9935CA72}"/>
              </a:ext>
            </a:extLst>
          </p:cNvPr>
          <p:cNvSpPr txBox="1"/>
          <p:nvPr/>
        </p:nvSpPr>
        <p:spPr>
          <a:xfrm>
            <a:off x="3040602" y="2610036"/>
            <a:ext cx="6201052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Использование компьютера в учебном процессе</a:t>
            </a:r>
          </a:p>
          <a:p>
            <a:endParaRPr lang="ru-RU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A36E884-004F-458A-A4BF-9A0AF1ED5A74}"/>
              </a:ext>
            </a:extLst>
          </p:cNvPr>
          <p:cNvSpPr/>
          <p:nvPr/>
        </p:nvSpPr>
        <p:spPr>
          <a:xfrm>
            <a:off x="2805342" y="825623"/>
            <a:ext cx="6853561" cy="101804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Пространственное мышление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A8FC296-4A25-4585-9A5F-0AEDA8E3B3E4}"/>
              </a:ext>
            </a:extLst>
          </p:cNvPr>
          <p:cNvSpPr/>
          <p:nvPr/>
        </p:nvSpPr>
        <p:spPr>
          <a:xfrm rot="10800000" flipV="1">
            <a:off x="2805342" y="5060272"/>
            <a:ext cx="6853561" cy="1056443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Современная информация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05178AE-8080-4CD2-9CAA-FC7044D3D110}"/>
              </a:ext>
            </a:extLst>
          </p:cNvPr>
          <p:cNvSpPr/>
          <p:nvPr/>
        </p:nvSpPr>
        <p:spPr>
          <a:xfrm>
            <a:off x="7131728" y="4009814"/>
            <a:ext cx="4429957" cy="9144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Обратная связь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8B98D9E5-B66D-4048-BB13-184392132203}"/>
              </a:ext>
            </a:extLst>
          </p:cNvPr>
          <p:cNvSpPr/>
          <p:nvPr/>
        </p:nvSpPr>
        <p:spPr>
          <a:xfrm>
            <a:off x="630315" y="4012705"/>
            <a:ext cx="4429957" cy="9144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Экономия времени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FDF84DA-6EC3-4515-A98E-00C8329B42A9}"/>
              </a:ext>
            </a:extLst>
          </p:cNvPr>
          <p:cNvSpPr/>
          <p:nvPr/>
        </p:nvSpPr>
        <p:spPr>
          <a:xfrm>
            <a:off x="7131728" y="2148393"/>
            <a:ext cx="4429957" cy="9144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наглядность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A644D9A-A412-49D3-8695-9AE10F4D3749}"/>
              </a:ext>
            </a:extLst>
          </p:cNvPr>
          <p:cNvSpPr/>
          <p:nvPr/>
        </p:nvSpPr>
        <p:spPr>
          <a:xfrm>
            <a:off x="630315" y="2148394"/>
            <a:ext cx="4429957" cy="91440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оперативность</a:t>
            </a:r>
          </a:p>
        </p:txBody>
      </p:sp>
    </p:spTree>
    <p:extLst>
      <p:ext uri="{BB962C8B-B14F-4D97-AF65-F5344CB8AC3E}">
        <p14:creationId xmlns:p14="http://schemas.microsoft.com/office/powerpoint/2010/main" val="63347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3FEA568-2D56-40F1-BE59-7E6D1C9DA39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5849" y="790113"/>
            <a:ext cx="7617040" cy="522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36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0A5175-E539-4CC4-84E6-D9D52D18549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417" y="736847"/>
            <a:ext cx="7803472" cy="538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1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1EDBB5-E91E-414D-9B8E-076946969442}"/>
              </a:ext>
            </a:extLst>
          </p:cNvPr>
          <p:cNvSpPr txBox="1"/>
          <p:nvPr/>
        </p:nvSpPr>
        <p:spPr>
          <a:xfrm>
            <a:off x="754602" y="1251751"/>
            <a:ext cx="664049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обсудите с детьми возможные опасности интернета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включите работу на компьютере в число дел, которыми вы занимаетесь всей семьей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поощряйте своих детей обсуждать с вами свой онлайн-опыт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ограничьте  доступ с вашего компьютера к информации определенного характера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установите надежный антивирус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сформулируйте правила для детей по работе в интернете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A7E5CC-6E59-49A9-9417-283B648CE47D}"/>
              </a:ext>
            </a:extLst>
          </p:cNvPr>
          <p:cNvSpPr txBox="1"/>
          <p:nvPr/>
        </p:nvSpPr>
        <p:spPr>
          <a:xfrm>
            <a:off x="3266982" y="674703"/>
            <a:ext cx="50070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Способы</a:t>
            </a:r>
            <a:endParaRPr lang="ru-RU" sz="4000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id="{D0B11F65-8D40-48AC-85B6-510080B6EB7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5100" y="1544715"/>
            <a:ext cx="4145872" cy="441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5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EA2F8A-27F7-4258-B328-49A44F45B7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0034" y="790114"/>
            <a:ext cx="7102137" cy="528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6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D1C7C9B-328D-453D-8F3E-67C2AD7F81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705" y="665825"/>
            <a:ext cx="7590408" cy="553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3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5145AD-7B47-47A0-BE6F-015977BBA0E2}"/>
              </a:ext>
            </a:extLst>
          </p:cNvPr>
          <p:cNvSpPr txBox="1"/>
          <p:nvPr/>
        </p:nvSpPr>
        <p:spPr>
          <a:xfrm>
            <a:off x="793073" y="603682"/>
            <a:ext cx="10144216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Спасение от </a:t>
            </a:r>
            <a:r>
              <a:rPr lang="ru-RU" sz="4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компьютеромании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ориентироваться в том, что интересно ребенку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  как можно больше времени проводить вместе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  больше разговаривать с ребенком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  не покупать жестокие игры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•   не забывать, что дети по-прежнему с удовольствием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рисуют, раскрашивают, лепят,   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занимаются спортом, </a:t>
            </a:r>
          </a:p>
          <a:p>
            <a:r>
              <a:rPr lang="ru-RU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играют с друзьями</a:t>
            </a:r>
          </a:p>
          <a:p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2B44DB-AAB7-46A8-BA45-59A69D7260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8062" y="3725540"/>
            <a:ext cx="3577701" cy="242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7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E8F83-DC9A-4961-84D1-C129401DF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82132"/>
            <a:ext cx="10493406" cy="1303867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Учите ребенка РАБОТАТЬ за компьютером!</a:t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C901F5-5EF9-4B64-8A9E-0BD2D46CB4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320" y="2513265"/>
            <a:ext cx="2346657" cy="36212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FBCB73-BF59-4734-8F2B-92AA58823E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790" y="2513265"/>
            <a:ext cx="2234210" cy="36212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23B709-64BD-40CB-987E-BC58363EB9D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6007" y="2513265"/>
            <a:ext cx="2234210" cy="362120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70CB15-AB31-4140-8D15-A79D56D4B00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9121" y="2513265"/>
            <a:ext cx="2348887" cy="362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6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F900B-93FA-4EFD-80F5-C50F93F8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1459654"/>
            <a:ext cx="9601196" cy="830785"/>
          </a:xfrm>
        </p:spPr>
        <p:txBody>
          <a:bodyPr>
            <a:noAutofit/>
          </a:bodyPr>
          <a:lstStyle/>
          <a:p>
            <a:b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напоследок…</a:t>
            </a:r>
            <a:br>
              <a:rPr lang="ru-RU" sz="4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C109E8-CB22-45ED-A76D-82ECFD3AA839}"/>
              </a:ext>
            </a:extLst>
          </p:cNvPr>
          <p:cNvSpPr txBox="1"/>
          <p:nvPr/>
        </p:nvSpPr>
        <p:spPr>
          <a:xfrm>
            <a:off x="798990" y="2476870"/>
            <a:ext cx="106620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Компьютер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предназначен, прежде всего, для развития ребенка: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его интеллекта, талантов и способностей! </a:t>
            </a:r>
          </a:p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Наша задача – сделать компьютер ПОМОЩНИКОМ ребенка!</a:t>
            </a:r>
          </a:p>
        </p:txBody>
      </p:sp>
    </p:spTree>
    <p:extLst>
      <p:ext uri="{BB962C8B-B14F-4D97-AF65-F5344CB8AC3E}">
        <p14:creationId xmlns:p14="http://schemas.microsoft.com/office/powerpoint/2010/main" val="139535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534</TotalTime>
  <Words>812</Words>
  <Application>Microsoft Office PowerPoint</Application>
  <PresentationFormat>Широкоэкранный</PresentationFormat>
  <Paragraphs>119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Garamond</vt:lpstr>
      <vt:lpstr>Wingdings</vt:lpstr>
      <vt:lpstr>Натуральные материалы</vt:lpstr>
      <vt:lpstr> «Компьютер в жизни ребенка»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Влияние компьютерных игр </vt:lpstr>
      <vt:lpstr>Рекомендации</vt:lpstr>
      <vt:lpstr>Факторы</vt:lpstr>
      <vt:lpstr>«Взаимоотношения» детей и компьютеров</vt:lpstr>
      <vt:lpstr>Полюса одной проблемы Неоднозначность в мнениях специалистов (педагогов, психологов, врачей),  родителей привела к разному восприятию компьютера  </vt:lpstr>
      <vt:lpstr>Педагоги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Учите ребенка РАБОТАТЬ за компьютером! </vt:lpstr>
      <vt:lpstr> И напоследок…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nadejda-zato3@outlook.com</dc:creator>
  <cp:lastModifiedBy>Екатерина Чимутова</cp:lastModifiedBy>
  <cp:revision>60</cp:revision>
  <dcterms:created xsi:type="dcterms:W3CDTF">2023-10-03T10:38:20Z</dcterms:created>
  <dcterms:modified xsi:type="dcterms:W3CDTF">2026-07-11T14:07:18Z</dcterms:modified>
</cp:coreProperties>
</file>