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2" r:id="rId3"/>
    <p:sldId id="288" r:id="rId4"/>
    <p:sldId id="290" r:id="rId5"/>
    <p:sldId id="301" r:id="rId6"/>
    <p:sldId id="307" r:id="rId7"/>
    <p:sldId id="308" r:id="rId8"/>
    <p:sldId id="309" r:id="rId9"/>
    <p:sldId id="310" r:id="rId10"/>
    <p:sldId id="313" r:id="rId11"/>
    <p:sldId id="314" r:id="rId12"/>
    <p:sldId id="303" r:id="rId13"/>
    <p:sldId id="311" r:id="rId14"/>
    <p:sldId id="306" r:id="rId15"/>
    <p:sldId id="305" r:id="rId16"/>
  </p:sldIdLst>
  <p:sldSz cx="12190413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00"/>
    <a:srgbClr val="CCFF99"/>
    <a:srgbClr val="003300"/>
    <a:srgbClr val="DB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586" y="944724"/>
            <a:ext cx="7162969" cy="432048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7200" b="1" dirty="0">
                <a:solidFill>
                  <a:schemeClr val="accent6">
                    <a:lumMod val="75000"/>
                  </a:schemeClr>
                </a:solidFill>
              </a:rPr>
              <a:t>Принципы позитивной коммуникации</a:t>
            </a:r>
            <a:br>
              <a:rPr lang="ru-RU" sz="7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7200" b="1" dirty="0">
                <a:solidFill>
                  <a:schemeClr val="accent6">
                    <a:lumMod val="75000"/>
                  </a:schemeClr>
                </a:solidFill>
              </a:rPr>
              <a:t>в общении</a:t>
            </a:r>
            <a:br>
              <a:rPr lang="ru-RU" sz="7200" b="1" dirty="0">
                <a:solidFill>
                  <a:schemeClr val="bg2">
                    <a:lumMod val="10000"/>
                  </a:schemeClr>
                </a:solidFill>
              </a:rPr>
            </a:br>
            <a:endParaRPr lang="ru-RU" sz="7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 descr="2de5d712d45711f0b137b218cd40799c_6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366" y="656692"/>
            <a:ext cx="4088454" cy="52565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2000"/>
                    </a14:imgEffect>
                    <a14:imgEffect>
                      <a14:brightnessContrast bright="-30000" contras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842" y="-99392"/>
            <a:ext cx="12190413" cy="697101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21" y="1592796"/>
            <a:ext cx="10971372" cy="4533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  </a:t>
            </a:r>
            <a:endParaRPr lang="ru-RU" sz="4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51938" y="2300102"/>
            <a:ext cx="76688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Греческая притча</a:t>
            </a:r>
          </a:p>
        </p:txBody>
      </p:sp>
    </p:spTree>
    <p:extLst>
      <p:ext uri="{BB962C8B-B14F-4D97-AF65-F5344CB8AC3E}">
        <p14:creationId xmlns:p14="http://schemas.microsoft.com/office/powerpoint/2010/main" val="110649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60428" y="80628"/>
            <a:ext cx="10869557" cy="147002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Что такое общение?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8602" y="1628800"/>
            <a:ext cx="7164796" cy="165618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02036" y="3537012"/>
            <a:ext cx="6239223" cy="28083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66615" y="1712538"/>
            <a:ext cx="66672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Общение</a:t>
            </a:r>
            <a:r>
              <a:rPr lang="ru-RU" sz="2800" b="1" dirty="0">
                <a:latin typeface="+mj-lt"/>
              </a:rPr>
              <a:t> </a:t>
            </a:r>
            <a:r>
              <a:rPr lang="ru-RU" sz="2800" dirty="0">
                <a:latin typeface="+mj-lt"/>
              </a:rPr>
              <a:t>–</a:t>
            </a:r>
            <a:r>
              <a:rPr lang="ru-RU" sz="2800" b="1" dirty="0">
                <a:latin typeface="+mj-lt"/>
              </a:rPr>
              <a:t> </a:t>
            </a:r>
            <a:r>
              <a:rPr lang="ru-RU" sz="2800" dirty="0"/>
              <a:t>сложный многоплановый процесс установления и развития контактов между людьми, порождаемый социальными потребностями.</a:t>
            </a:r>
            <a:endParaRPr lang="ru-RU" sz="2800" b="1" dirty="0">
              <a:latin typeface="+mj-lt"/>
            </a:endParaRPr>
          </a:p>
          <a:p>
            <a:pPr algn="ctr">
              <a:lnSpc>
                <a:spcPct val="80000"/>
              </a:lnSpc>
            </a:pPr>
            <a:endParaRPr lang="ru-RU" sz="2800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95105" y="3569411"/>
            <a:ext cx="6264697" cy="324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Почему мы общаемся?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получаем поддержку и понимание;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влияем на других;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познаём себя;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строим отношения;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вступаем в социальные группы;</a:t>
            </a:r>
          </a:p>
          <a:p>
            <a:pPr indent="269875">
              <a:buFont typeface="Arial" pitchFamily="34" charset="0"/>
              <a:buChar char="•"/>
            </a:pPr>
            <a:r>
              <a:rPr lang="ru-RU" sz="2400" dirty="0"/>
              <a:t>обмениваемся опытом.</a:t>
            </a:r>
          </a:p>
          <a:p>
            <a:pPr algn="ctr">
              <a:lnSpc>
                <a:spcPct val="80000"/>
              </a:lnSpc>
            </a:pPr>
            <a:endParaRPr lang="ru-RU" sz="2400" b="1" dirty="0"/>
          </a:p>
          <a:p>
            <a:pPr algn="ctr">
              <a:lnSpc>
                <a:spcPct val="80000"/>
              </a:lnSpc>
            </a:pPr>
            <a:endParaRPr lang="ru-RU" sz="2400" dirty="0"/>
          </a:p>
        </p:txBody>
      </p:sp>
      <p:sp>
        <p:nvSpPr>
          <p:cNvPr id="24" name="Прямоугольник 23"/>
          <p:cNvSpPr/>
          <p:nvPr/>
        </p:nvSpPr>
        <p:spPr>
          <a:xfrm rot="483376">
            <a:off x="1247433" y="3639833"/>
            <a:ext cx="3036659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 rot="483376">
            <a:off x="1101563" y="4395917"/>
            <a:ext cx="3036659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 rot="483376">
            <a:off x="1029555" y="5119866"/>
            <a:ext cx="3036659" cy="39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 rot="483376">
            <a:off x="961484" y="5767050"/>
            <a:ext cx="3036659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 rot="454423">
            <a:off x="1115285" y="3645751"/>
            <a:ext cx="4022391" cy="2825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обмен информацией</a:t>
            </a:r>
          </a:p>
          <a:p>
            <a:endParaRPr lang="ru-RU" sz="2400" dirty="0"/>
          </a:p>
          <a:p>
            <a:r>
              <a:rPr lang="ru-RU" sz="2400" dirty="0"/>
              <a:t>взаимопонимание</a:t>
            </a:r>
          </a:p>
          <a:p>
            <a:endParaRPr lang="ru-RU" sz="2400" dirty="0"/>
          </a:p>
          <a:p>
            <a:r>
              <a:rPr lang="ru-RU" sz="2400" dirty="0" err="1"/>
              <a:t>взаимопознание</a:t>
            </a:r>
            <a:endParaRPr lang="ru-RU" sz="2400" dirty="0"/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/>
              <a:t>эмоциональное взаимодействие.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514586" y="3212976"/>
            <a:ext cx="709974" cy="2612205"/>
            <a:chOff x="406574" y="3140968"/>
            <a:chExt cx="709974" cy="2684213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 flipH="1">
              <a:off x="406574" y="3140968"/>
              <a:ext cx="252028" cy="262829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658602" y="3609020"/>
              <a:ext cx="457946" cy="5592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60696" y="4329100"/>
              <a:ext cx="457946" cy="5592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78582" y="5013176"/>
              <a:ext cx="457946" cy="5592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406574" y="5769260"/>
              <a:ext cx="457946" cy="5592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Рисунок 37" descr="i (11).jpg"/>
          <p:cNvPicPr>
            <a:picLocks noChangeAspect="1"/>
          </p:cNvPicPr>
          <p:nvPr/>
        </p:nvPicPr>
        <p:blipFill>
          <a:blip r:embed="rId2" cstate="email">
            <a:lum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35666" y="1340768"/>
            <a:ext cx="1117099" cy="1116282"/>
          </a:xfrm>
          <a:prstGeom prst="rect">
            <a:avLst/>
          </a:prstGeom>
        </p:spPr>
      </p:pic>
      <p:pic>
        <p:nvPicPr>
          <p:cNvPr id="37" name="Рисунок 36" descr="201fa0aed45911f099488ec3dbe8d349_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574" y="2312876"/>
            <a:ext cx="1152128" cy="1152128"/>
          </a:xfrm>
          <a:prstGeom prst="rect">
            <a:avLst/>
          </a:prstGeom>
        </p:spPr>
      </p:pic>
      <p:pic>
        <p:nvPicPr>
          <p:cNvPr id="36" name="Рисунок 35" descr="c9292ab8d45311f0b472226b7ad7aced_1.jpg"/>
          <p:cNvPicPr>
            <a:picLocks noChangeAspect="1"/>
          </p:cNvPicPr>
          <p:nvPr/>
        </p:nvPicPr>
        <p:blipFill>
          <a:blip r:embed="rId4" cstate="email"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71470" y="1340768"/>
            <a:ext cx="1080120" cy="11750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60428" y="80628"/>
            <a:ext cx="10869557" cy="147002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Средства общения</a:t>
            </a:r>
          </a:p>
        </p:txBody>
      </p:sp>
      <p:grpSp>
        <p:nvGrpSpPr>
          <p:cNvPr id="27" name="Группа 18"/>
          <p:cNvGrpSpPr/>
          <p:nvPr/>
        </p:nvGrpSpPr>
        <p:grpSpPr>
          <a:xfrm>
            <a:off x="3070870" y="1556792"/>
            <a:ext cx="6048672" cy="576064"/>
            <a:chOff x="3250890" y="2024844"/>
            <a:chExt cx="5364596" cy="1008112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5807174" y="2024844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250890" y="2528900"/>
              <a:ext cx="5364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3250890" y="2528900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8615486" y="2528900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Скругленный прямоугольник 51"/>
          <p:cNvSpPr/>
          <p:nvPr/>
        </p:nvSpPr>
        <p:spPr>
          <a:xfrm>
            <a:off x="1342678" y="2348880"/>
            <a:ext cx="3492388" cy="26642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1450690" y="2384884"/>
            <a:ext cx="3420380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Вербальные </a:t>
            </a:r>
            <a:r>
              <a:rPr lang="ru-RU" sz="2400" dirty="0"/>
              <a:t>(словесные):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устная речь;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письменная речь;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интонация;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темп и тембр голоса.</a:t>
            </a:r>
          </a:p>
          <a:p>
            <a:pPr algn="ctr">
              <a:lnSpc>
                <a:spcPct val="80000"/>
              </a:lnSpc>
            </a:pPr>
            <a:endParaRPr lang="ru-RU" sz="2400" dirty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391350" y="2420888"/>
            <a:ext cx="3492388" cy="26282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7499362" y="2456892"/>
            <a:ext cx="3420380" cy="2579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Невербальные</a:t>
            </a:r>
            <a:endParaRPr lang="ru-RU" sz="2400" b="1" dirty="0">
              <a:ln>
                <a:solidFill>
                  <a:srgbClr val="FF66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400" dirty="0"/>
              <a:t>(без слов):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жесты;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мимика;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поза;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взгляд;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дистанция.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54646" y="5553236"/>
            <a:ext cx="10153128" cy="75608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26654" y="5747772"/>
            <a:ext cx="99011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Невербальные сигналы часто передают больше информации, чем слова.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324676" y="5229200"/>
            <a:ext cx="3924436" cy="5040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540" y="5265204"/>
            <a:ext cx="6084676" cy="4456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</a:rPr>
              <a:t>Важно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5" name="Рисунок 24" descr="201fa0aed45911f099488ec3dbe8d349_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622" y="800708"/>
            <a:ext cx="1484784" cy="1484784"/>
          </a:xfrm>
          <a:prstGeom prst="rect">
            <a:avLst/>
          </a:prstGeom>
        </p:spPr>
      </p:pic>
      <p:pic>
        <p:nvPicPr>
          <p:cNvPr id="26" name="Рисунок 25" descr="i (11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790" y="872880"/>
            <a:ext cx="1476000" cy="1476000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10559702" y="1232756"/>
            <a:ext cx="108012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60428" y="80628"/>
            <a:ext cx="10869557" cy="147002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Общение в юношеском возрасте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90950" y="1844824"/>
            <a:ext cx="7524836" cy="212423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898962" y="1850048"/>
            <a:ext cx="745282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Почему общение со сверстниками так важно? 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источник новой информации;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тренировка навыков взаимодействия;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согласование личных и общественных интересов;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эмоциональный контакт.</a:t>
            </a:r>
          </a:p>
        </p:txBody>
      </p:sp>
      <p:pic>
        <p:nvPicPr>
          <p:cNvPr id="17" name="Рисунок 16" descr="c9292ab8d45311f0b472226b7ad7aced_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8662" y="1556792"/>
            <a:ext cx="2408267" cy="2988332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856624" y="4437112"/>
            <a:ext cx="10153128" cy="1548172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28632" y="4631648"/>
            <a:ext cx="99011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i="1" dirty="0"/>
              <a:t>«Я и ты» </a:t>
            </a:r>
            <a:r>
              <a:rPr lang="ru-RU" sz="2400" dirty="0"/>
              <a:t>– глубокая дружба, привязанность, влюблённость;</a:t>
            </a:r>
          </a:p>
          <a:p>
            <a:r>
              <a:rPr lang="ru-RU" sz="2400" b="1" i="1" dirty="0"/>
              <a:t>«Я и они»</a:t>
            </a:r>
            <a:r>
              <a:rPr lang="ru-RU" sz="2400" b="1" dirty="0"/>
              <a:t> </a:t>
            </a:r>
            <a:r>
              <a:rPr lang="ru-RU" sz="2400" dirty="0"/>
              <a:t> – поверхностные контакты, досуг, «тусовки»;</a:t>
            </a:r>
          </a:p>
          <a:p>
            <a:r>
              <a:rPr lang="ru-RU" sz="2400" b="1" i="1" dirty="0"/>
              <a:t>«Я и общество»</a:t>
            </a:r>
            <a:r>
              <a:rPr lang="ru-RU" sz="2400" dirty="0"/>
              <a:t>  – участие в социально значимых делах, </a:t>
            </a:r>
            <a:r>
              <a:rPr lang="ru-RU" sz="2400" dirty="0" err="1"/>
              <a:t>волонтёрство</a:t>
            </a:r>
            <a:r>
              <a:rPr lang="ru-RU" sz="2400" dirty="0"/>
              <a:t>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26654" y="4113076"/>
            <a:ext cx="3924436" cy="5040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7482" y="4149080"/>
            <a:ext cx="6084676" cy="4456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</a:rPr>
              <a:t>Формы общения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4807" y="-99392"/>
            <a:ext cx="6406246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86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602" y="512676"/>
            <a:ext cx="10971372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теста:</a:t>
            </a:r>
            <a:br>
              <a:rPr lang="ru-RU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562" y="1772816"/>
            <a:ext cx="11593287" cy="403244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900" b="1" dirty="0">
                <a:solidFill>
                  <a:srgbClr val="00B050"/>
                </a:solidFill>
              </a:rPr>
              <a:t>     </a:t>
            </a:r>
            <a:r>
              <a:rPr lang="ru-RU" sz="43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в первую секунду увидели </a:t>
            </a:r>
            <a:r>
              <a:rPr lang="ru-RU" sz="43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ЛИЦО ПОЖИЛОГО МУЖЧИНЫ:</a:t>
            </a:r>
          </a:p>
          <a:p>
            <a:pPr marL="0" indent="0" algn="just">
              <a:buNone/>
            </a:pPr>
            <a:br>
              <a:rPr lang="ru-RU" dirty="0"/>
            </a:br>
            <a:r>
              <a:rPr lang="ru-RU" dirty="0"/>
              <a:t>Вас не всегда воспринимают в обществе как милого и любезного человека. Люди знают, что вы можете сказать правду, не думая о тактичности. Вы стремитесь говорить то, что думаете, и это не всегда нравится окружающим.</a:t>
            </a:r>
          </a:p>
          <a:p>
            <a:r>
              <a:rPr lang="ru-RU" dirty="0"/>
              <a:t>Вы запоминаете своих врагов и обидчиков и долгое время будете плохо относиться к ним, периодами припоминать их нехороший поступок.</a:t>
            </a:r>
          </a:p>
          <a:p>
            <a:r>
              <a:rPr lang="ru-RU" dirty="0"/>
              <a:t>Вы не склонны врать и увиливать от ответа. За это вас любят окружающие. Вы умеете найти слова поддержки, пусть они моментами будут не самыми приятными, но правда ведь не всегда бывает приятной. Зато все честно.</a:t>
            </a:r>
          </a:p>
          <a:p>
            <a:r>
              <a:rPr lang="ru-RU" dirty="0"/>
              <a:t>Вас ценят за то, что вы держите свое слово и умеете поддержать других.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71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B050"/>
                </a:solidFill>
              </a:rPr>
              <a:t>   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в первую секунду увидели </a:t>
            </a:r>
            <a:r>
              <a:rPr lang="ru-RU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ДЕВУШЕК: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sz="3600" dirty="0"/>
              <a:t>Вы очень милый и приятный в общении человек. Не любите конфликты, легки на подъем, с вами интересно разговаривать буквально обо всем на свете!</a:t>
            </a:r>
          </a:p>
          <a:p>
            <a:r>
              <a:rPr lang="ru-RU" sz="3600" dirty="0"/>
              <a:t>Вы человек с повышенной чувствительностью и острой эмоциональностью. Для вас мир чувств - это реальный мир и вы часто говорите о своих чувствах близким.</a:t>
            </a:r>
          </a:p>
          <a:p>
            <a:r>
              <a:rPr lang="ru-RU" sz="3600" dirty="0"/>
              <a:t>Когда вы слушаете рассказ другого человека, то переживаете чужие чувства, как свои. У вас бездонная душа, способная вместить в себя чужие страдания и проблемы.</a:t>
            </a:r>
          </a:p>
          <a:p>
            <a:r>
              <a:rPr lang="ru-RU" sz="3600" dirty="0"/>
              <a:t>Люди любят в вас то, что вы - душевный и сочувствующий человек, никогда не обидите, не оскорбите. Нужно учиться быть в некоторых ситуациях отстраненным, иначе организм будет испытывать нагрузки и болеть, берегите себя!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583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574" y="764704"/>
            <a:ext cx="11305256" cy="47853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в первую секунду увидели </a:t>
            </a:r>
          </a:p>
          <a:p>
            <a:pPr marL="0" indent="0" algn="ctr">
              <a:buNone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СРАЗУ:</a:t>
            </a:r>
          </a:p>
          <a:p>
            <a:pPr marL="0" indent="0" algn="ctr">
              <a:buNone/>
            </a:pPr>
            <a:endParaRPr lang="ru-RU" sz="30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2300" dirty="0"/>
              <a:t>Такое бывает не часто, но раз уж вы увидели все и сразу, то вы попадаете в эту редкую категорию людей. Вы невероятно социальный человек. Умеете найти себе собеседника в любом месте и в любое время. </a:t>
            </a:r>
          </a:p>
          <a:p>
            <a:r>
              <a:rPr lang="ru-RU" sz="2300" dirty="0"/>
              <a:t>Вы не любите находиться в одиночестве, вам постоянно нужно с кем-то поговорить, обсудить, поделиться мнением и впечатлением. </a:t>
            </a:r>
          </a:p>
          <a:p>
            <a:r>
              <a:rPr lang="ru-RU" sz="2300" dirty="0"/>
              <a:t>С любым незнакомцем вы найдете общий язык. При этом ваша общительность совсем не раздражает людей, наоборот, им нравится, что вы такой разносторонний человек, с которым можно поболтать в удовольствие.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2356665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602" y="620688"/>
            <a:ext cx="10971372" cy="114300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</a:t>
            </a:r>
            <a:r>
              <a:rPr lang="ru-RU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«Активное слушание» </a:t>
            </a:r>
            <a:br>
              <a:rPr lang="ru-RU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94" y="2168860"/>
            <a:ext cx="10971372" cy="4525963"/>
          </a:xfrm>
        </p:spPr>
        <p:txBody>
          <a:bodyPr>
            <a:normAutofit/>
          </a:bodyPr>
          <a:lstStyle/>
          <a:p>
            <a:r>
              <a:rPr lang="ru-RU" dirty="0"/>
              <a:t>Каково было говорить, когда тебя слушают?</a:t>
            </a:r>
          </a:p>
          <a:p>
            <a:r>
              <a:rPr lang="ru-RU" dirty="0"/>
              <a:t>Что чувствовали, когда слушали молча?</a:t>
            </a:r>
          </a:p>
          <a:p>
            <a:r>
              <a:rPr lang="ru-RU" dirty="0"/>
              <a:t>Почему это бывает трудно?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7194" y="3429000"/>
            <a:ext cx="5748565" cy="30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«Слепой и поводырь»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598" y="1880828"/>
            <a:ext cx="10971372" cy="4525963"/>
          </a:xfrm>
        </p:spPr>
        <p:txBody>
          <a:bodyPr/>
          <a:lstStyle/>
          <a:p>
            <a:r>
              <a:rPr lang="ru-RU" dirty="0"/>
              <a:t>Что чувствовали, когда шли с закрытыми глазами?</a:t>
            </a:r>
          </a:p>
          <a:p>
            <a:r>
              <a:rPr lang="ru-RU" dirty="0"/>
              <a:t>Что помогало доверять партнёру?</a:t>
            </a:r>
          </a:p>
          <a:p>
            <a:r>
              <a:rPr lang="ru-RU" dirty="0"/>
              <a:t>Как это связано с обычным общением?</a:t>
            </a:r>
          </a:p>
          <a:p>
            <a:r>
              <a:rPr lang="ru-RU" dirty="0"/>
              <a:t>Что помогало понять друг друга?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406" y="2595904"/>
            <a:ext cx="3987485" cy="398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98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58602" y="266787"/>
            <a:ext cx="10869557" cy="1470025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Безопасное общение: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как избежать конфликтов</a:t>
            </a:r>
          </a:p>
        </p:txBody>
      </p:sp>
      <p:grpSp>
        <p:nvGrpSpPr>
          <p:cNvPr id="2" name="Группа 18"/>
          <p:cNvGrpSpPr/>
          <p:nvPr/>
        </p:nvGrpSpPr>
        <p:grpSpPr>
          <a:xfrm>
            <a:off x="3070870" y="2132856"/>
            <a:ext cx="6048672" cy="576064"/>
            <a:chOff x="3250890" y="2024844"/>
            <a:chExt cx="5364596" cy="1008112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5807174" y="2024844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250890" y="2528900"/>
              <a:ext cx="5364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3250890" y="2528900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8615486" y="2528900"/>
              <a:ext cx="0" cy="50405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Скругленный прямоугольник 51"/>
          <p:cNvSpPr/>
          <p:nvPr/>
        </p:nvSpPr>
        <p:spPr>
          <a:xfrm>
            <a:off x="586594" y="2924944"/>
            <a:ext cx="5364596" cy="255628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>
            <a:off x="694606" y="3040560"/>
            <a:ext cx="5364596" cy="221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B050"/>
                </a:solidFill>
              </a:rPr>
              <a:t>В реальной жизни:</a:t>
            </a:r>
            <a:endParaRPr lang="ru-RU" sz="24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не вступайте в споры с незнакомыми людьми;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умейте говорить «нет»;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избегайте провокаций;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сохраняйте личное пространство.</a:t>
            </a:r>
          </a:p>
          <a:p>
            <a:pPr algn="ctr">
              <a:lnSpc>
                <a:spcPct val="80000"/>
              </a:lnSpc>
            </a:pPr>
            <a:endParaRPr lang="ru-RU" sz="2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39222" y="2924944"/>
            <a:ext cx="5328592" cy="255628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311230" y="3040560"/>
            <a:ext cx="5292588" cy="2512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rgbClr val="00B050"/>
                </a:solidFill>
              </a:rPr>
              <a:t>В цифровой среде:</a:t>
            </a:r>
            <a:endParaRPr lang="ru-RU" sz="24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не раскрывайте личные данные;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проверяйте информацию перед тем, как её переслать;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будьте вежливы в переписке;</a:t>
            </a:r>
          </a:p>
          <a:p>
            <a:pPr>
              <a:lnSpc>
                <a:spcPct val="80000"/>
              </a:lnSpc>
              <a:buClr>
                <a:srgbClr val="00B050"/>
              </a:buClr>
              <a:buFont typeface="Wingdings" pitchFamily="2" charset="2"/>
              <a:buChar char="§"/>
            </a:pPr>
            <a:r>
              <a:rPr lang="ru-RU" sz="2400" dirty="0"/>
              <a:t> не реагируйте на </a:t>
            </a:r>
            <a:r>
              <a:rPr lang="ru-RU" sz="2400" dirty="0" err="1"/>
              <a:t>троллинг</a:t>
            </a:r>
            <a:r>
              <a:rPr lang="ru-RU" sz="2400" dirty="0"/>
              <a:t> </a:t>
            </a:r>
          </a:p>
          <a:p>
            <a:pPr>
              <a:lnSpc>
                <a:spcPct val="80000"/>
              </a:lnSpc>
              <a:buClr>
                <a:srgbClr val="00B050"/>
              </a:buClr>
            </a:pPr>
            <a:r>
              <a:rPr lang="ru-RU" sz="2400" dirty="0"/>
              <a:t>и агрессию.</a:t>
            </a:r>
          </a:p>
          <a:p>
            <a:pPr algn="ctr">
              <a:lnSpc>
                <a:spcPct val="80000"/>
              </a:lnSpc>
            </a:pPr>
            <a:endParaRPr lang="ru-RU" sz="2400" dirty="0"/>
          </a:p>
        </p:txBody>
      </p:sp>
      <p:sp>
        <p:nvSpPr>
          <p:cNvPr id="20" name="Овал 19"/>
          <p:cNvSpPr/>
          <p:nvPr/>
        </p:nvSpPr>
        <p:spPr>
          <a:xfrm>
            <a:off x="5555146" y="5049180"/>
            <a:ext cx="288032" cy="468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2de5d712d45711f0b137b218cd40799c_6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123098" y="4941168"/>
            <a:ext cx="1728192" cy="16825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06" y="0"/>
            <a:ext cx="10369152" cy="6858000"/>
          </a:xfrm>
        </p:spPr>
      </p:pic>
    </p:spTree>
    <p:extLst>
      <p:ext uri="{BB962C8B-B14F-4D97-AF65-F5344CB8AC3E}">
        <p14:creationId xmlns:p14="http://schemas.microsoft.com/office/powerpoint/2010/main" val="324134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58602" y="116632"/>
            <a:ext cx="10869557" cy="1470025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для обсуждения</a:t>
            </a:r>
            <a:endParaRPr lang="ru-RU" b="1" i="1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74626" y="2132856"/>
            <a:ext cx="10441160" cy="219624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46634" y="2348880"/>
            <a:ext cx="103412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/>
              <a:t>Какие виды общения вы чаще всего используете?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Какие невербальные сигналы вы замечаете в разговоре?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Как вы реагируете на конфликтные ситуации?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Что помогает вам наладить контакт с новым человеком?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6554" y="188640"/>
            <a:ext cx="11737304" cy="64807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538" y="80628"/>
            <a:ext cx="12024000" cy="6696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1846" y="332656"/>
            <a:ext cx="11448000" cy="6192000"/>
          </a:xfrm>
          <a:prstGeom prst="rect">
            <a:avLst/>
          </a:prstGeom>
          <a:noFill/>
          <a:ln w="28575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58602" y="116632"/>
            <a:ext cx="10869557" cy="1470025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Итоги:</a:t>
            </a:r>
            <a:endParaRPr lang="ru-RU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54646" y="4977172"/>
            <a:ext cx="10153128" cy="75608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126654" y="5171708"/>
            <a:ext cx="99011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То, как мы ведём себя с другими, определяет их отношение к нам.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74626" y="1736812"/>
            <a:ext cx="10441160" cy="28083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010546" y="1743196"/>
            <a:ext cx="1034124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Что мы узнали? </a:t>
            </a:r>
            <a:endParaRPr lang="ru-RU" sz="2400" dirty="0"/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Общение выполняет информационные, эмоциональные и социальные функции;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Эффективное общение требует внимания к словам и невербальным сигналам;</a:t>
            </a:r>
          </a:p>
          <a:p>
            <a:pPr>
              <a:buClr>
                <a:srgbClr val="FF6600"/>
              </a:buClr>
              <a:buFont typeface="Wingdings" pitchFamily="2" charset="2"/>
              <a:buChar char="ü"/>
            </a:pPr>
            <a:r>
              <a:rPr lang="ru-RU" sz="2400" dirty="0"/>
              <a:t> Общение- это не только умение говорить, но и искусство быть рядом, понимать и принимать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324676" y="4653136"/>
            <a:ext cx="3924436" cy="50405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540" y="4689140"/>
            <a:ext cx="6084676" cy="4456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</a:rPr>
              <a:t>Помните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2556</TotalTime>
  <Words>790</Words>
  <Application>Microsoft Office PowerPoint</Application>
  <PresentationFormat>Произвольный</PresentationFormat>
  <Paragraphs>94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Тема Office</vt:lpstr>
      <vt:lpstr>Принципы позитивной коммуникации в общении </vt:lpstr>
      <vt:lpstr>Презентация PowerPoint</vt:lpstr>
      <vt:lpstr>Что такое общение?</vt:lpstr>
      <vt:lpstr>Средства общения</vt:lpstr>
      <vt:lpstr>Общение в юношеском возрасте</vt:lpstr>
      <vt:lpstr>Презентация PowerPoint</vt:lpstr>
      <vt:lpstr>Результаты теста: </vt:lpstr>
      <vt:lpstr>Презентация PowerPoint</vt:lpstr>
      <vt:lpstr>Презентация PowerPoint</vt:lpstr>
      <vt:lpstr>Упражнение «Активное слушание»  </vt:lpstr>
      <vt:lpstr>Упражнение «Слепой и поводырь»</vt:lpstr>
      <vt:lpstr>Безопасное общение:  как избежать конфликтов</vt:lpstr>
      <vt:lpstr>Презентация PowerPoint</vt:lpstr>
      <vt:lpstr>  Вопросы для обсуждения</vt:lpstr>
      <vt:lpstr> Итоги: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Предупреждение и защита  от инфекционных заболеваний</dc:title>
  <dc:creator>Василиса</dc:creator>
  <cp:lastModifiedBy>Екатерина Чимутова</cp:lastModifiedBy>
  <cp:revision>185</cp:revision>
  <dcterms:modified xsi:type="dcterms:W3CDTF">2026-07-11T14:03:22Z</dcterms:modified>
</cp:coreProperties>
</file>