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07-11T13:39:01.298" v="1" actId="1076"/>
      <pc:docMkLst>
        <pc:docMk/>
      </pc:docMkLst>
      <pc:sldChg chg="modSp mod">
        <pc:chgData name="Екатерина Чимутова" userId="4e1c11216741eefa" providerId="LiveId" clId="{E01BB03D-4D9F-4CF2-BCCB-B77BB2E13832}" dt="2026-07-11T13:39:01.298" v="1" actId="1076"/>
        <pc:sldMkLst>
          <pc:docMk/>
          <pc:sldMk cId="2286205879" sldId="263"/>
        </pc:sldMkLst>
        <pc:picChg chg="mod">
          <ac:chgData name="Екатерина Чимутова" userId="4e1c11216741eefa" providerId="LiveId" clId="{E01BB03D-4D9F-4CF2-BCCB-B77BB2E13832}" dt="2026-07-11T13:39:01.298" v="1" actId="1076"/>
          <ac:picMkLst>
            <pc:docMk/>
            <pc:sldMk cId="2286205879" sldId="263"/>
            <ac:picMk id="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66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04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22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30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257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47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634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35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2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726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EB144-F478-4821-A027-0BD4F70411AC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881CD-A97B-4BDF-9423-AD0D99833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36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5" y="231708"/>
            <a:ext cx="9144000" cy="2393563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chemeClr val="tx2"/>
                </a:solidFill>
                <a:latin typeface="Garamond" panose="02020404030301010803" pitchFamily="18" charset="0"/>
              </a:rPr>
              <a:t>Карточки </a:t>
            </a:r>
            <a:r>
              <a:rPr lang="en-US" sz="4400" b="1" dirty="0">
                <a:solidFill>
                  <a:schemeClr val="tx2"/>
                </a:solidFill>
                <a:latin typeface="Garamond" panose="02020404030301010803" pitchFamily="18" charset="0"/>
              </a:rPr>
              <a:t>PECS </a:t>
            </a:r>
            <a:r>
              <a:rPr lang="ru-RU" sz="4400" b="1" dirty="0">
                <a:solidFill>
                  <a:schemeClr val="tx2"/>
                </a:solidFill>
                <a:latin typeface="Garamond" panose="02020404030301010803" pitchFamily="18" charset="0"/>
              </a:rPr>
              <a:t>в практике педагога: развитие альтернативной коммуникации у обучающегося с РАС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687" y="3783501"/>
            <a:ext cx="8250622" cy="2715584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8041" y="2517852"/>
            <a:ext cx="7355909" cy="92849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solidFill>
                  <a:schemeClr val="tx2"/>
                </a:solidFill>
                <a:latin typeface="Garamond" panose="02020404030301010803" pitchFamily="18" charset="0"/>
              </a:rPr>
              <a:t>Презентацию подготовила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schemeClr val="tx2"/>
                </a:solidFill>
                <a:latin typeface="Garamond" panose="02020404030301010803" pitchFamily="18" charset="0"/>
              </a:rPr>
              <a:t>учитель-логопед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schemeClr val="tx2"/>
                </a:solidFill>
                <a:latin typeface="Garamond" panose="02020404030301010803" pitchFamily="18" charset="0"/>
              </a:rPr>
              <a:t>Гафурова А.Т</a:t>
            </a:r>
            <a:r>
              <a:rPr lang="ru-RU" sz="105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1711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563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ЕКС 1 этап (часть1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4695" y="1124278"/>
            <a:ext cx="5005005" cy="5025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2570" y="476574"/>
            <a:ext cx="55034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Garamond" panose="02020404030301010803" pitchFamily="18" charset="0"/>
              </a:rPr>
              <a:t>Подходит ли PECS ребенку? </a:t>
            </a:r>
          </a:p>
          <a:p>
            <a:r>
              <a:rPr lang="ru-RU" sz="3200" b="1" dirty="0">
                <a:solidFill>
                  <a:schemeClr val="tx2"/>
                </a:solidFill>
                <a:latin typeface="Garamond" panose="02020404030301010803" pitchFamily="18" charset="0"/>
              </a:rPr>
              <a:t>Выбор целей обучения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22889" y="2016803"/>
            <a:ext cx="10515600" cy="4351338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 Использует ли он/она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функциональное общение?</a:t>
            </a:r>
          </a:p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Легко ли незнакомый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человек воспринимает способ общения?</a:t>
            </a:r>
          </a:p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Является ли он/она 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инициатором общения?</a:t>
            </a:r>
          </a:p>
        </p:txBody>
      </p:sp>
    </p:spTree>
    <p:extLst>
      <p:ext uri="{BB962C8B-B14F-4D97-AF65-F5344CB8AC3E}">
        <p14:creationId xmlns:p14="http://schemas.microsoft.com/office/powerpoint/2010/main" val="801239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3220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Garamond" panose="02020404030301010803" pitchFamily="18" charset="0"/>
              </a:rPr>
              <a:t>Принципы обучения </a:t>
            </a:r>
            <a:r>
              <a:rPr lang="en-US" b="1" dirty="0">
                <a:solidFill>
                  <a:schemeClr val="tx2"/>
                </a:solidFill>
                <a:latin typeface="Garamond" panose="02020404030301010803" pitchFamily="18" charset="0"/>
              </a:rPr>
              <a:t>PECS</a:t>
            </a:r>
            <a:endParaRPr lang="ru-RU" b="1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379" y="1628827"/>
            <a:ext cx="10515600" cy="2893520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Использование мощной системы правильно подобранных </a:t>
            </a:r>
            <a:r>
              <a:rPr lang="ru-RU" dirty="0" err="1">
                <a:solidFill>
                  <a:schemeClr val="tx2"/>
                </a:solidFill>
                <a:latin typeface="Garamond" panose="02020404030301010803" pitchFamily="18" charset="0"/>
              </a:rPr>
              <a:t>мотиваторов</a:t>
            </a: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. </a:t>
            </a:r>
          </a:p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Выбор функциональных целей для обучения. </a:t>
            </a:r>
          </a:p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Минимизация ошибок. Продуманное использование подсказок, применение процедуры исправления ошибок. </a:t>
            </a:r>
          </a:p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Сбор и анализ данных об эффективности работы.</a:t>
            </a:r>
          </a:p>
        </p:txBody>
      </p:sp>
    </p:spTree>
    <p:extLst>
      <p:ext uri="{BB962C8B-B14F-4D97-AF65-F5344CB8AC3E}">
        <p14:creationId xmlns:p14="http://schemas.microsoft.com/office/powerpoint/2010/main" val="214617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167" y="405198"/>
            <a:ext cx="4289940" cy="6034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1600" y="389433"/>
            <a:ext cx="5526400" cy="4334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2897" y="2756171"/>
            <a:ext cx="2744096" cy="393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65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9827" y="42774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  <a:latin typeface="Garamond" panose="02020404030301010803" pitchFamily="18" charset="0"/>
              </a:rPr>
              <a:t>Первый этап 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представляет собой простой обмен без выбора. 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На этом этапе ребенок учится «как» общаться. 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Целью этого этапа является научить передавать карточку с изображением желаемого предмета, когда желаемый предмет находится в поле зрения обучающегося.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3048" y="2823144"/>
            <a:ext cx="3989446" cy="3810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564" y="3234134"/>
            <a:ext cx="4878497" cy="3399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341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1" y="37715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На </a:t>
            </a:r>
            <a:r>
              <a:rPr lang="ru-RU" b="1" dirty="0">
                <a:solidFill>
                  <a:schemeClr val="tx2"/>
                </a:solidFill>
                <a:latin typeface="Garamond" panose="02020404030301010803" pitchFamily="18" charset="0"/>
              </a:rPr>
              <a:t>втором </a:t>
            </a: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этапе ребенок обучается настойчивости в коммуникации. Карточки больше не находятся прямо перед ним, теперь ученик должен проходить какое-то расстояние до альбома или собеседника, чтобы получить желаемое. На этом этапе подсказок постепенно становится всё меньше, так как сейчас инициатива должна исходить от обучающегося.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7309" y="2753506"/>
            <a:ext cx="3759167" cy="3949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5613" y="2552821"/>
            <a:ext cx="4056992" cy="4164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031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6973" y="283521"/>
            <a:ext cx="10515600" cy="221794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На </a:t>
            </a:r>
            <a:r>
              <a:rPr lang="ru-RU" b="1" dirty="0">
                <a:solidFill>
                  <a:schemeClr val="tx2"/>
                </a:solidFill>
                <a:latin typeface="Garamond" panose="02020404030301010803" pitchFamily="18" charset="0"/>
              </a:rPr>
              <a:t>третьем</a:t>
            </a: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 этапе нам важно научить ребенка различению карточек. Этап состоит из двух </a:t>
            </a:r>
            <a:r>
              <a:rPr lang="ru-RU" dirty="0" err="1">
                <a:solidFill>
                  <a:schemeClr val="tx2"/>
                </a:solidFill>
                <a:latin typeface="Garamond" panose="02020404030301010803" pitchFamily="18" charset="0"/>
              </a:rPr>
              <a:t>подэтапов</a:t>
            </a: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: визуальное распознавание между: 3.А. мотивационным и не мотивационным стимулом 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3.Б. двумя мотивационными стимулами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9041" y="2105098"/>
            <a:ext cx="3528764" cy="470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9872" y="2105098"/>
            <a:ext cx="3456763" cy="4607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8583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6973" y="283521"/>
            <a:ext cx="10515600" cy="221794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3.А. мотивационным и не мотивационным стимулом 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3.Б. двумя мотивационными стимулами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3773" y="1461755"/>
            <a:ext cx="4582993" cy="518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538" y="959417"/>
            <a:ext cx="4335864" cy="5758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6205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563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059371" y="267884"/>
            <a:ext cx="8073258" cy="11563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chemeClr val="tx2"/>
                </a:solidFill>
                <a:latin typeface="Garamond" panose="02020404030301010803" pitchFamily="18" charset="0"/>
              </a:rPr>
              <a:t>Процедура коррекции ошибки</a:t>
            </a:r>
            <a:endParaRPr lang="ru-RU" sz="36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33396" y="1040524"/>
            <a:ext cx="6106510" cy="55494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9343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6973" y="283521"/>
            <a:ext cx="10515600" cy="2217941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  <a:latin typeface="Garamond" panose="02020404030301010803" pitchFamily="18" charset="0"/>
              </a:rPr>
              <a:t>Четвертый</a:t>
            </a: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 этап: я хочу.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Обучающийся начинает пользоваться карточкой «Я хочу» и коммуникативной полоской – специальным шаблоном для предложений, на который ученик наклеивает карточки и относит тому, у кого хочет попросить что-то.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7335" y="2464909"/>
            <a:ext cx="5553762" cy="4165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5605" y="2507560"/>
            <a:ext cx="2109628" cy="2165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406" y="4887155"/>
            <a:ext cx="477202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4641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6973" y="283521"/>
            <a:ext cx="10515600" cy="221794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  <a:latin typeface="Garamond" panose="02020404030301010803" pitchFamily="18" charset="0"/>
              </a:rPr>
              <a:t>Пятый </a:t>
            </a: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этап: что ты хочешь? Теперь взрослый спрашивает, чего хочет ребенок, а тот — отвечает, собирая фразу из карточек. Это первый шаг к диалогу. Он учится не просто начинать контакт, а еще и реагировать на него.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  <a:latin typeface="Garamond" panose="02020404030301010803" pitchFamily="18" charset="0"/>
              </a:rPr>
              <a:t>Шестой </a:t>
            </a:r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этап: комментирование. Ребенок учится комментировать происходящее; выражать эмоции и наблюдения.</a:t>
            </a:r>
          </a:p>
          <a:p>
            <a:pPr marL="0" indent="0">
              <a:buNone/>
            </a:pPr>
            <a:endParaRPr lang="ru-RU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  <p:pic>
        <p:nvPicPr>
          <p:cNvPr id="11266" name="Picture 2" descr="Карточки PECS &quot;Повседневные действия - 1&quot; купить недорого Москва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7185" y="2501461"/>
            <a:ext cx="4103468" cy="41034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015" y="2871541"/>
            <a:ext cx="6066090" cy="3363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1957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6973" y="283521"/>
            <a:ext cx="10515600" cy="221794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  <a:latin typeface="Garamond" panose="02020404030301010803" pitchFamily="18" charset="0"/>
              </a:rPr>
              <a:t>Промежуточные результаты:</a:t>
            </a:r>
          </a:p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Учащийся освоил начальный этап обмена карточкой;</a:t>
            </a:r>
          </a:p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Начал самостоятельно инициировать просьбы;</a:t>
            </a:r>
          </a:p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Снизилось количество нежелательного поведения;</a:t>
            </a:r>
          </a:p>
          <a:p>
            <a:r>
              <a:rPr lang="ru-RU" dirty="0">
                <a:solidFill>
                  <a:schemeClr val="tx2"/>
                </a:solidFill>
                <a:latin typeface="Garamond" panose="02020404030301010803" pitchFamily="18" charset="0"/>
              </a:rPr>
              <a:t>Повысился интерес к взаимодействию со взрослым.</a:t>
            </a:r>
          </a:p>
          <a:p>
            <a:pPr marL="0" indent="0">
              <a:buNone/>
            </a:pPr>
            <a:endParaRPr lang="ru-RU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105" y="2784983"/>
            <a:ext cx="5934841" cy="3694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049" y="2217424"/>
            <a:ext cx="3340008" cy="4261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7619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Пастельный фон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4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6973" y="283521"/>
            <a:ext cx="10515600" cy="22179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chemeClr val="tx2"/>
                </a:solidFill>
                <a:latin typeface="Garamond" panose="02020404030301010803" pitchFamily="18" charset="0"/>
              </a:rPr>
              <a:t>Литература</a:t>
            </a:r>
            <a:endParaRPr lang="ru-RU" sz="3600" dirty="0">
              <a:solidFill>
                <a:schemeClr val="tx2"/>
              </a:solidFill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335" y="1141519"/>
            <a:ext cx="3444472" cy="45926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1001" y="994374"/>
            <a:ext cx="3319870" cy="47389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35972" y="5920957"/>
            <a:ext cx="3646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Garamond" panose="02020404030301010803" pitchFamily="18" charset="0"/>
              </a:rPr>
              <a:t>https://www.planik.org/</a:t>
            </a:r>
            <a:endParaRPr lang="ru-RU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7449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369</Words>
  <Application>Microsoft Office PowerPoint</Application>
  <PresentationFormat>Широкоэкранный</PresentationFormat>
  <Paragraphs>38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Garamond</vt:lpstr>
      <vt:lpstr>Тема Office</vt:lpstr>
      <vt:lpstr>Карточки PECS в практике педагога: развитие альтернативной коммуникации у обучающегося с РАС</vt:lpstr>
      <vt:lpstr>Презентация PowerPoint</vt:lpstr>
      <vt:lpstr>Принципы обучения PECS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Гафурова Айгуль Тальгатовна</dc:creator>
  <cp:lastModifiedBy>Екатерина Чимутова</cp:lastModifiedBy>
  <cp:revision>14</cp:revision>
  <dcterms:created xsi:type="dcterms:W3CDTF">2026-03-30T04:55:39Z</dcterms:created>
  <dcterms:modified xsi:type="dcterms:W3CDTF">2026-07-11T13:39:10Z</dcterms:modified>
</cp:coreProperties>
</file>