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9" r:id="rId5"/>
    <p:sldId id="259" r:id="rId6"/>
    <p:sldId id="265" r:id="rId7"/>
    <p:sldId id="260" r:id="rId8"/>
    <p:sldId id="266" r:id="rId9"/>
  </p:sldIdLst>
  <p:sldSz cx="10080625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7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C62EBDA-DC01-9199-9BC7-E1A07D9D65C1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1" compatLnSpc="0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FFFFFF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7DA607-B073-884B-69D3-56A4FB8853AC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FFFFFF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ED864B-3E2F-B346-6F3D-A772DF309743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1" compatLnSpc="0">
            <a:no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0" i="0" u="none" strike="noStrike" kern="1200" cap="none" spc="0" baseline="0">
              <a:solidFill>
                <a:srgbClr val="FFFFFF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36F5E8-387C-E6C6-FA32-DC211CF981E8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CDDCBC0-7686-49CB-9391-B7C071CB5C24}" type="slidenum">
              <a:t>‹#›</a:t>
            </a:fld>
            <a:endParaRPr lang="ru-RU" sz="1400" b="0" i="0" u="none" strike="noStrike" kern="1200" cap="none" spc="0" baseline="0">
              <a:solidFill>
                <a:srgbClr val="FFFFFF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07957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929AAC1-BCA9-FEB6-AB9D-B2DFAFF371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5999" y="812517"/>
            <a:ext cx="7127281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CB16F28-8CD8-30D5-AE2B-B799F7549C00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ru-RU"/>
          </a:p>
        </p:txBody>
      </p:sp>
      <p:sp>
        <p:nvSpPr>
          <p:cNvPr id="4" name="Верхний колонтитул 3">
            <a:extLst>
              <a:ext uri="{FF2B5EF4-FFF2-40B4-BE49-F238E27FC236}">
                <a16:creationId xmlns:a16="http://schemas.microsoft.com/office/drawing/2014/main" id="{F0B38CD0-2A13-F191-D3D2-FAC1E855652F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EA5301-2840-2E65-09EE-46C6FE059F0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1E4561-A323-EFAD-D460-60A8385DDDEF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828581-0E4A-FD81-B21E-37EB25B528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6CCA54C3-5BE8-4AA8-B6E7-DD4E6FE99B7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2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highlight>
          <a:scrgbClr r="0" g="0" b="0">
            <a:alpha val="0"/>
          </a:scrgbClr>
        </a:highlight>
        <a:uFillTx/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3E791CCF-69F3-5F41-58E2-DDA71274DD0C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D15BDAA-C7DD-4FE9-951B-E6E7CFE451DF}" type="slidenum">
              <a:t>1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F89057E5-ADC4-1BF4-E500-0305CCF79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4703" cy="4008436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F6C2D20A-80F7-7F95-99A7-2631F2DCA6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8F100B4B-98ED-2865-A0CD-56A03A1C772C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A9D1A96-33A3-4D1A-92AC-F02CEFAC9670}" type="slidenum">
              <a:t>2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6B878182-F20C-35A9-4F89-F07117718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4703" cy="4008436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E2C27B8A-D083-CC91-7C7F-7357CCABA65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44B36587-A556-0DA6-7C1B-4526187BE231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3F3512C-0F2A-45EA-9F11-777A79D252D0}" type="slidenum">
              <a:t>3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1C76DC32-54E4-8D40-337F-35A4F40743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4703" cy="4008436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82F654D9-0BFE-D643-E121-1F09C2048FF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47294D6D-AA96-9685-26AC-03AAD4DCF79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471C266-6B53-47A7-8D88-71F6916A6A67}" type="slidenum">
              <a:t>5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FDCA2FA1-DEB8-0E8C-BFA6-0355E4129B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4703" cy="4008436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8CE06670-640D-5CBF-05A7-B96008255C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C2AB92DA-1410-D29B-00D4-91FD209AF9C3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7878F0E-F7BF-4ACD-9FE4-D961577059B4}" type="slidenum">
              <a:t>7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39AB4641-EF97-A4DD-47B8-EC91B8AF7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90" y="812801"/>
            <a:ext cx="7124703" cy="4008436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E492441E-16B3-4B2C-C3FF-2B158F3F523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AFD9C-0FE9-CE41-61C0-C690388B38B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65720" y="567056"/>
            <a:ext cx="6615409" cy="2457239"/>
          </a:xfrm>
        </p:spPr>
        <p:txBody>
          <a:bodyPr anchor="b"/>
          <a:lstStyle>
            <a:lvl1pPr>
              <a:defRPr sz="3969"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D3B3F-90B6-0A4D-DE8A-2BEBFE8A6B0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65720" y="3178308"/>
            <a:ext cx="5292327" cy="1610157"/>
          </a:xfrm>
        </p:spPr>
        <p:txBody>
          <a:bodyPr anchor="t"/>
          <a:lstStyle>
            <a:lvl1pPr marL="0" indent="0">
              <a:buNone/>
              <a:defRPr sz="1736"/>
            </a:lvl1pPr>
          </a:lstStyle>
          <a:p>
            <a:pPr lvl="0"/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58404-3665-11E7-4F62-1417AC3C67F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1DE9D-FA64-750D-065D-7982FD75AA3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A30B9-5C62-98AD-7AF2-7340B39C4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55F53E-33CD-4E7D-B8FE-F4A8C4FBED96}" type="slidenum">
              <a:t>‹#›</a:t>
            </a:fld>
            <a:endParaRPr lang="ru-RU"/>
          </a:p>
        </p:txBody>
      </p:sp>
      <p:cxnSp>
        <p:nvCxnSpPr>
          <p:cNvPr id="7" name="Straight Connector 15">
            <a:extLst>
              <a:ext uri="{FF2B5EF4-FFF2-40B4-BE49-F238E27FC236}">
                <a16:creationId xmlns:a16="http://schemas.microsoft.com/office/drawing/2014/main" id="{12EBF8F6-B107-61F9-11CF-05851FB68B34}"/>
              </a:ext>
            </a:extLst>
          </p:cNvPr>
          <p:cNvCxnSpPr/>
          <p:nvPr/>
        </p:nvCxnSpPr>
        <p:spPr>
          <a:xfrm flipH="1">
            <a:off x="6803108" y="7004"/>
            <a:ext cx="3150200" cy="315030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8" name="Straight Connector 16">
            <a:extLst>
              <a:ext uri="{FF2B5EF4-FFF2-40B4-BE49-F238E27FC236}">
                <a16:creationId xmlns:a16="http://schemas.microsoft.com/office/drawing/2014/main" id="{F49AFDB5-9196-2A5E-5627-B3D07B77B066}"/>
              </a:ext>
            </a:extLst>
          </p:cNvPr>
          <p:cNvCxnSpPr/>
          <p:nvPr/>
        </p:nvCxnSpPr>
        <p:spPr>
          <a:xfrm flipH="1">
            <a:off x="5050377" y="75694"/>
            <a:ext cx="5027618" cy="5027801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9" name="Straight Connector 18">
            <a:extLst>
              <a:ext uri="{FF2B5EF4-FFF2-40B4-BE49-F238E27FC236}">
                <a16:creationId xmlns:a16="http://schemas.microsoft.com/office/drawing/2014/main" id="{0025AD9A-B548-8FFC-FE5C-4C5152A26F7A}"/>
              </a:ext>
            </a:extLst>
          </p:cNvPr>
          <p:cNvCxnSpPr/>
          <p:nvPr/>
        </p:nvCxnSpPr>
        <p:spPr>
          <a:xfrm flipH="1">
            <a:off x="5982745" y="189015"/>
            <a:ext cx="4095250" cy="4095397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6F11586A-1325-32FC-7FCF-C360E09365E5}"/>
              </a:ext>
            </a:extLst>
          </p:cNvPr>
          <p:cNvCxnSpPr/>
          <p:nvPr/>
        </p:nvCxnSpPr>
        <p:spPr>
          <a:xfrm flipH="1">
            <a:off x="6065434" y="26691"/>
            <a:ext cx="4012570" cy="4012698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11" name="Straight Connector 22">
            <a:extLst>
              <a:ext uri="{FF2B5EF4-FFF2-40B4-BE49-F238E27FC236}">
                <a16:creationId xmlns:a16="http://schemas.microsoft.com/office/drawing/2014/main" id="{E39B736A-5AC1-2FE5-514D-1A3F1AB9E919}"/>
              </a:ext>
            </a:extLst>
          </p:cNvPr>
          <p:cNvCxnSpPr/>
          <p:nvPr/>
        </p:nvCxnSpPr>
        <p:spPr>
          <a:xfrm flipH="1">
            <a:off x="6486781" y="504053"/>
            <a:ext cx="3591214" cy="3591343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881182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61EE3-97F3-CDEF-C3ED-66D494B22BC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56F39-9D81-3E85-DD91-2844FB9263D3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C4067-5313-DE4C-A5DC-146009AAC99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A7A95-0067-3205-EB6B-2F973A3BB22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E4994-858A-8677-68DE-E2276445F5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C1BA3A-5034-4D53-9447-790539446D4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399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05EF6-89D1-0E68-0519-9E130521AB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720" y="1659160"/>
            <a:ext cx="7056433" cy="1886544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37BD6-0281-90B2-BFDC-3933799C8E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5720" y="3717365"/>
            <a:ext cx="7056433" cy="1239121"/>
          </a:xfrm>
        </p:spPr>
        <p:txBody>
          <a:bodyPr anchor="t"/>
          <a:lstStyle>
            <a:lvl1pPr marL="0" indent="0">
              <a:buNone/>
              <a:defRPr sz="1488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0B2D6-1CF5-8214-417C-3C24A69896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B5642-A9CC-8DF0-5B54-5C88967E83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DAC08-797D-AB88-F3E7-9ACD1FEC8E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39DB6B-5B35-4002-BC0B-5FB29F30112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72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5CF4F-DB12-49DF-426A-44CF358C259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D230-0F31-7207-26A8-AB869346107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65720" y="567056"/>
            <a:ext cx="4082567" cy="29892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BCA506-E4D4-7DFA-1DA7-3D70E402D32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802300" y="567056"/>
            <a:ext cx="4079943" cy="29892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A671F-2F1C-5A7D-10ED-4F0CD2C16CE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F4BD9-7B09-046D-1DE0-DD32CDE6DAD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1C08B1-4805-D82C-4C0F-90187E9918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B0B9AF-6F20-4117-8898-3B63F47B861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796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03B4C-4584-1647-20F2-E156AB2182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E03A2-32F6-11EF-F58E-98C485B92D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3739" y="567056"/>
            <a:ext cx="3844549" cy="476484"/>
          </a:xfrm>
        </p:spPr>
        <p:txBody>
          <a:bodyPr anchor="b">
            <a:noAutofit/>
          </a:bodyPr>
          <a:lstStyle>
            <a:lvl1pPr marL="0" indent="0">
              <a:spcBef>
                <a:spcPts val="600"/>
              </a:spcBef>
              <a:buNone/>
              <a:defRPr sz="2315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0135D-128C-6CA3-C1BD-FAFACE38AB5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65720" y="1050535"/>
            <a:ext cx="4082567" cy="2505803"/>
          </a:xfrm>
        </p:spPr>
        <p:txBody>
          <a:bodyPr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88F763-A01B-56E2-A9A2-A2B23E85CD51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026310" y="567056"/>
            <a:ext cx="3857240" cy="476484"/>
          </a:xfrm>
        </p:spPr>
        <p:txBody>
          <a:bodyPr anchor="b">
            <a:noAutofit/>
          </a:bodyPr>
          <a:lstStyle>
            <a:lvl1pPr marL="0" indent="0">
              <a:spcBef>
                <a:spcPts val="600"/>
              </a:spcBef>
              <a:buNone/>
              <a:defRPr sz="2315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270278-F27A-7F0D-F4A8-F2025DBAF0D8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800984" y="1043540"/>
            <a:ext cx="4075563" cy="2505803"/>
          </a:xfrm>
        </p:spPr>
        <p:txBody>
          <a:bodyPr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BB3088-F28F-ED0C-80D2-17CBCA4B338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A8E14B-886B-0626-C162-9D785C3EBF2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BCF4D8-16C1-59E6-2E7A-9CB8A60C9C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EB7E66-EC2A-4E97-BF5A-F7066A8AD27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34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678AC-112F-B04C-5A87-67BDB83A889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481648-B012-B23C-FDEA-65BC9B53B6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B93CD-A305-933D-C8E2-C86A9F5CD13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2BC420-0608-1D1B-B93B-51AA271728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87C490A-8AC9-453E-BEF3-62EC1D9AAC2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64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7B2CBD-770D-8A44-2BCC-04A23F14A77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E83E91-419D-0BC3-080D-EDBF7A8A83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726D4-91DD-EAEC-95E9-9DC38193D1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F38BFA-DB9A-47B8-A347-BA7F061B146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15813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B3982-377D-B95D-C1D2-25A24FD407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58048" y="567056"/>
            <a:ext cx="3024185" cy="1134112"/>
          </a:xfrm>
        </p:spPr>
        <p:txBody>
          <a:bodyPr anchor="b"/>
          <a:lstStyle>
            <a:lvl1pPr>
              <a:defRPr sz="1984"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69EE5-FAEB-3761-EF42-F1B0733139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65720" y="567056"/>
            <a:ext cx="4914305" cy="438942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0A29A-F3B0-64A6-9D5F-FF72D9B94DA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858048" y="1827181"/>
            <a:ext cx="3024185" cy="1729166"/>
          </a:xfrm>
        </p:spPr>
        <p:txBody>
          <a:bodyPr anchor="t"/>
          <a:lstStyle>
            <a:lvl1pPr marL="0" indent="0">
              <a:spcBef>
                <a:spcPts val="300"/>
              </a:spcBef>
              <a:buNone/>
              <a:defRPr sz="132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D886F-AEE6-E619-6146-24E44913C82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7F19A-74C0-8DFD-F8F6-0A2865066D3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AB4816-8330-74B6-B3C6-EDC2314E12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83CD87C-67B7-4185-90D3-96FB9FE62D1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383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C2E96-667E-6428-76A3-0802BEA5BF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04926" y="1197114"/>
            <a:ext cx="4977307" cy="945096"/>
          </a:xfrm>
        </p:spPr>
        <p:txBody>
          <a:bodyPr anchor="b"/>
          <a:lstStyle>
            <a:lvl1pPr>
              <a:defRPr sz="2315"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CBE617-1947-8F30-4D4E-1AACF5954BE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817738" y="756071"/>
            <a:ext cx="2712787" cy="3780367"/>
          </a:xfrm>
          <a:ln w="15873">
            <a:solidFill>
              <a:srgbClr val="FFFFFF">
                <a:alpha val="40000"/>
              </a:srgbClr>
            </a:solidFill>
            <a:prstDash val="solid"/>
          </a:ln>
        </p:spPr>
        <p:txBody>
          <a:bodyPr anchor="t" anchorCtr="1"/>
          <a:lstStyle>
            <a:lvl1pPr marL="0" indent="0" algn="ctr">
              <a:spcBef>
                <a:spcPts val="300"/>
              </a:spcBef>
              <a:buNone/>
              <a:defRPr sz="1323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BD463-F49F-F7F5-673E-A5DD27F9AED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904926" y="2296222"/>
            <a:ext cx="4978624" cy="1694163"/>
          </a:xfrm>
        </p:spPr>
        <p:txBody>
          <a:bodyPr anchor="t"/>
          <a:lstStyle>
            <a:lvl1pPr marL="0" indent="0">
              <a:buNone/>
              <a:defRPr sz="1488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7FE01E-DE48-9B59-3085-47C6D4D6F3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42D52-5001-A9FC-8541-04898DD52E3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B19588-FFE6-551D-5975-27F77B7DC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B816E4-B360-496D-A403-B43EBCCEBCE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8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15A85-9933-FB43-FC61-28CFE1A2FD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BC4B9F-2E06-A239-79C6-0C151055CD7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67037" y="441042"/>
            <a:ext cx="8945246" cy="2583253"/>
          </a:xfrm>
          <a:ln w="15873">
            <a:solidFill>
              <a:srgbClr val="FFFFFF">
                <a:alpha val="40000"/>
              </a:srgbClr>
            </a:solidFill>
            <a:prstDash val="solid"/>
          </a:ln>
        </p:spPr>
        <p:txBody>
          <a:bodyPr anchor="t" anchorCtr="1"/>
          <a:lstStyle>
            <a:lvl1pPr marL="0" indent="0" algn="ctr">
              <a:spcBef>
                <a:spcPts val="300"/>
              </a:spcBef>
              <a:buNone/>
              <a:defRPr sz="1323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A67BEECD-45AF-D1B1-909E-E6578F74CC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56053" y="3178308"/>
            <a:ext cx="6866110" cy="378040"/>
          </a:xfrm>
        </p:spPr>
        <p:txBody>
          <a:bodyPr anchor="t"/>
          <a:lstStyle>
            <a:lvl1pPr marL="0" indent="0">
              <a:spcBef>
                <a:spcPts val="300"/>
              </a:spcBef>
              <a:buNone/>
              <a:defRPr sz="1323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8D211BAC-51A8-1416-A927-97C31CA94E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EE88D2-3236-C811-D9AD-22440851CBE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E78DCD1E-4F21-E292-FA5C-8177FC9988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94F298-EEA5-4728-841F-CCE2C7A5F95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298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E982D-C84E-146D-961E-9E78C2DD71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720" y="567056"/>
            <a:ext cx="8316513" cy="2268224"/>
          </a:xfrm>
        </p:spPr>
        <p:txBody>
          <a:bodyPr/>
          <a:lstStyle>
            <a:lvl1pPr>
              <a:defRPr sz="2646"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51F6B-70CF-CF29-CEA6-66B0E48D74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5720" y="3402326"/>
            <a:ext cx="7057750" cy="15541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2CEA1-4153-145D-AE2A-13F5DE4E3A3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1EA38-E486-C38B-D125-21F94DFDB7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64634-2CD2-7AF1-8867-6CBCD26607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CFAAF1C-2D39-4AE7-AFF4-BB0AF2ECD4D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554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A7EA0-0397-209D-7ABA-1AB684CB74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3743" y="567056"/>
            <a:ext cx="7560469" cy="2268224"/>
          </a:xfrm>
        </p:spPr>
        <p:txBody>
          <a:bodyPr/>
          <a:lstStyle>
            <a:lvl1pPr>
              <a:defRPr sz="2646"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0304B9E-5FE6-5E94-1F85-2BB82B3B45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95760" y="2835270"/>
            <a:ext cx="7056433" cy="3150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3F90CDA-E885-1B55-0260-90B67A7C89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5720" y="3556348"/>
            <a:ext cx="7056433" cy="139313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2E072A-CE6A-D320-EACE-25D7568021E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0E13BD-779C-812D-8820-A4A9CBB452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0F9914-ED3B-A6D2-536D-146A0A8D4C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FB15C9-E1FA-4FFD-AE76-70F753BE6094}" type="slidenum">
              <a:t>‹#›</a:t>
            </a:fld>
            <a:endParaRPr lang="ru-RU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E8B60FB5-36F7-CD35-0766-56F0E78CE106}"/>
              </a:ext>
            </a:extLst>
          </p:cNvPr>
          <p:cNvSpPr txBox="1"/>
          <p:nvPr/>
        </p:nvSpPr>
        <p:spPr>
          <a:xfrm>
            <a:off x="439716" y="671590"/>
            <a:ext cx="504035" cy="4835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5602" tIns="37801" rIns="75602" bIns="378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14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  <a:ea typeface=""/>
                <a:cs typeface=""/>
              </a:rPr>
              <a:t>“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4B3447F4-490D-3D0B-6CDD-322B7BE9CF1A}"/>
              </a:ext>
            </a:extLst>
          </p:cNvPr>
          <p:cNvSpPr txBox="1"/>
          <p:nvPr/>
        </p:nvSpPr>
        <p:spPr>
          <a:xfrm>
            <a:off x="8504212" y="2289218"/>
            <a:ext cx="504035" cy="4835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5602" tIns="37801" rIns="75602" bIns="37801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14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  <a:ea typeface=""/>
                <a:cs typeface="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1000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29956-AC91-0C2D-40C7-054E0A7F59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720" y="2835270"/>
            <a:ext cx="7056433" cy="1403494"/>
          </a:xfrm>
        </p:spPr>
        <p:txBody>
          <a:bodyPr anchor="b"/>
          <a:lstStyle>
            <a:lvl1pPr>
              <a:defRPr sz="2646"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F15C66-1F13-CB34-28FA-283F36615D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5720" y="4244215"/>
            <a:ext cx="7057750" cy="711421"/>
          </a:xfrm>
        </p:spPr>
        <p:txBody>
          <a:bodyPr anchor="t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8BBBB-46E5-3AB4-27BB-7462543937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1F3FD-B067-4C8F-6AFB-75D23FA39C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F3236-CEFA-E4D6-F484-B1DB14F286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AF88F2-B082-47E8-98AC-4CA906B027E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127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3CACA-DF78-17F1-9878-3D6CDFCEAE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3743" y="567056"/>
            <a:ext cx="7560469" cy="2268224"/>
          </a:xfrm>
        </p:spPr>
        <p:txBody>
          <a:bodyPr/>
          <a:lstStyle>
            <a:lvl1pPr>
              <a:defRPr sz="2646"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9744CE2B-B33A-2E85-550D-4443649F92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5720" y="3248314"/>
            <a:ext cx="7056433" cy="868085"/>
          </a:xfrm>
        </p:spPr>
        <p:txBody>
          <a:bodyPr anchor="b"/>
          <a:lstStyle>
            <a:lvl1pPr marL="0">
              <a:spcBef>
                <a:spcPts val="0"/>
              </a:spcBef>
              <a:buNone/>
              <a:defRPr sz="1984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A1EE78B-D821-6366-F5A7-F1FF3E4C90F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5720" y="4116400"/>
            <a:ext cx="7056433" cy="840077"/>
          </a:xfrm>
        </p:spPr>
        <p:txBody>
          <a:bodyPr anchor="t"/>
          <a:lstStyle>
            <a:lvl1pPr marL="0" indent="0">
              <a:buNone/>
              <a:defRPr sz="1488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4E44F56-A07C-A9C7-54E7-952A178185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F3DE22-BDA5-6354-3B67-CF169EC2B5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07FD74-3D88-FD00-F29D-2FCCDCEF56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FA58CD-B697-4B56-81BA-D7F856D9CEA4}" type="slidenum">
              <a:t>‹#›</a:t>
            </a:fld>
            <a:endParaRPr lang="ru-RU"/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766D676-10BC-ACBF-FFFB-B55B91C414DD}"/>
              </a:ext>
            </a:extLst>
          </p:cNvPr>
          <p:cNvSpPr txBox="1"/>
          <p:nvPr/>
        </p:nvSpPr>
        <p:spPr>
          <a:xfrm>
            <a:off x="439716" y="671590"/>
            <a:ext cx="504035" cy="4835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5602" tIns="37801" rIns="75602" bIns="378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14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  <a:ea typeface=""/>
                <a:cs typeface=""/>
              </a:rPr>
              <a:t>“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50E09989-D1BF-9C81-F9BA-9CB2626838AB}"/>
              </a:ext>
            </a:extLst>
          </p:cNvPr>
          <p:cNvSpPr txBox="1"/>
          <p:nvPr/>
        </p:nvSpPr>
        <p:spPr>
          <a:xfrm>
            <a:off x="8504212" y="2289218"/>
            <a:ext cx="504035" cy="4835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75602" tIns="37801" rIns="75602" bIns="37801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14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  <a:ea typeface=""/>
                <a:cs typeface="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1331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62D63-EB12-3526-12E1-6A47AC5795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720" y="567056"/>
            <a:ext cx="8316513" cy="22682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4DBF400-B09B-E05F-BC74-860B0204844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5720" y="3248314"/>
            <a:ext cx="7056433" cy="693069"/>
          </a:xfrm>
        </p:spPr>
        <p:txBody>
          <a:bodyPr anchor="b"/>
          <a:lstStyle>
            <a:lvl1pPr marL="0">
              <a:spcBef>
                <a:spcPts val="0"/>
              </a:spcBef>
              <a:buNone/>
              <a:defRPr sz="1984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38EF273-36C6-C71E-BE92-F32D937AB0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5720" y="3941384"/>
            <a:ext cx="7056433" cy="1015102"/>
          </a:xfrm>
        </p:spPr>
        <p:txBody>
          <a:bodyPr anchor="t"/>
          <a:lstStyle>
            <a:lvl1pPr marL="0" indent="0">
              <a:buNone/>
              <a:defRPr sz="1488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B40D1F-FDA2-B02C-C896-A33B35FE33B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C4301B4-E475-FCB8-F30D-2FA8E1E9775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EE0B67-A2F1-EE58-6274-199D6E11E0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F3A68F-192A-41CF-9F5E-846323C1D64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012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E19C-A1D8-701E-F91E-C42B9C54EFB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3CC3D-78E1-1890-EDD3-30269E1A06E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C235B-BC82-2578-F815-17CCEEF965C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F3DDF-DBFE-034A-31B5-5DB28206204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EF403-2930-C085-5720-200DC20F09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A12A89-7FC6-42D2-81E9-9C9F818F166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328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8C4E90-2C3D-40E9-9496-E4FF81DD886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181130" y="567056"/>
            <a:ext cx="1701104" cy="378036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87A3F-CD74-4046-913C-F06A988D84C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567037" y="567056"/>
            <a:ext cx="6468401" cy="4389421"/>
          </a:xfrm>
        </p:spPr>
        <p:txBody>
          <a:bodyPr vert="eaVert" anchor="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A2FE6-6185-0215-4EE2-630BB80A81B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E22A0-F843-2AF4-BB39-F9EEAA30C9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12509-07B9-ED1F-7AC8-421FD1D125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FFD984-4C0C-4B37-A6BB-59B1D693C57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68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3BFCB"/>
            </a:gs>
            <a:gs pos="100000">
              <a:srgbClr val="27526C"/>
            </a:gs>
          </a:gsLst>
          <a:lin ang="612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E550B8A4-8600-AD7F-AE70-4186946633D6}"/>
              </a:ext>
            </a:extLst>
          </p:cNvPr>
          <p:cNvGrpSpPr/>
          <p:nvPr/>
        </p:nvGrpSpPr>
        <p:grpSpPr>
          <a:xfrm>
            <a:off x="7612535" y="2450235"/>
            <a:ext cx="2465469" cy="2653260"/>
            <a:chOff x="7612535" y="2450235"/>
            <a:chExt cx="2465469" cy="2653260"/>
          </a:xfrm>
        </p:grpSpPr>
        <p:cxnSp>
          <p:nvCxnSpPr>
            <p:cNvPr id="3" name="Straight Connector 7">
              <a:extLst>
                <a:ext uri="{FF2B5EF4-FFF2-40B4-BE49-F238E27FC236}">
                  <a16:creationId xmlns:a16="http://schemas.microsoft.com/office/drawing/2014/main" id="{1E0753EA-6640-CB3E-E01A-DB45F7B353CF}"/>
                </a:ext>
              </a:extLst>
            </p:cNvPr>
            <p:cNvCxnSpPr/>
            <p:nvPr/>
          </p:nvCxnSpPr>
          <p:spPr>
            <a:xfrm flipH="1">
              <a:off x="9323268" y="2450235"/>
              <a:ext cx="754736" cy="754764"/>
            </a:xfrm>
            <a:prstGeom prst="straightConnector1">
              <a:avLst/>
            </a:prstGeom>
            <a:noFill/>
            <a:ln w="9528" cap="rnd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4" name="Straight Connector 8">
              <a:extLst>
                <a:ext uri="{FF2B5EF4-FFF2-40B4-BE49-F238E27FC236}">
                  <a16:creationId xmlns:a16="http://schemas.microsoft.com/office/drawing/2014/main" id="{17B4FA9C-74AB-62D3-8EC2-3D0D9EC8C37E}"/>
                </a:ext>
              </a:extLst>
            </p:cNvPr>
            <p:cNvCxnSpPr/>
            <p:nvPr/>
          </p:nvCxnSpPr>
          <p:spPr>
            <a:xfrm flipH="1">
              <a:off x="7612535" y="2637943"/>
              <a:ext cx="2465469" cy="2465552"/>
            </a:xfrm>
            <a:prstGeom prst="straightConnector1">
              <a:avLst/>
            </a:prstGeom>
            <a:noFill/>
            <a:ln w="9528" cap="rnd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5" name="Straight Connector 9">
              <a:extLst>
                <a:ext uri="{FF2B5EF4-FFF2-40B4-BE49-F238E27FC236}">
                  <a16:creationId xmlns:a16="http://schemas.microsoft.com/office/drawing/2014/main" id="{23C25EEA-F25B-6EAC-CC34-6C12E4145E6D}"/>
                </a:ext>
              </a:extLst>
            </p:cNvPr>
            <p:cNvCxnSpPr/>
            <p:nvPr/>
          </p:nvCxnSpPr>
          <p:spPr>
            <a:xfrm flipH="1">
              <a:off x="8509900" y="2716261"/>
              <a:ext cx="1568104" cy="1568151"/>
            </a:xfrm>
            <a:prstGeom prst="straightConnector1">
              <a:avLst/>
            </a:prstGeom>
            <a:noFill/>
            <a:ln w="9528" cap="rnd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6" name="Straight Connector 10">
              <a:extLst>
                <a:ext uri="{FF2B5EF4-FFF2-40B4-BE49-F238E27FC236}">
                  <a16:creationId xmlns:a16="http://schemas.microsoft.com/office/drawing/2014/main" id="{FA01F88C-BD3D-74C4-449C-DF73FA15C65A}"/>
                </a:ext>
              </a:extLst>
            </p:cNvPr>
            <p:cNvCxnSpPr/>
            <p:nvPr/>
          </p:nvCxnSpPr>
          <p:spPr>
            <a:xfrm flipH="1">
              <a:off x="8634596" y="2588940"/>
              <a:ext cx="1443399" cy="1443454"/>
            </a:xfrm>
            <a:prstGeom prst="straightConnector1">
              <a:avLst/>
            </a:prstGeom>
            <a:noFill/>
            <a:ln w="28575" cap="rnd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7" name="Straight Connector 11">
              <a:extLst>
                <a:ext uri="{FF2B5EF4-FFF2-40B4-BE49-F238E27FC236}">
                  <a16:creationId xmlns:a16="http://schemas.microsoft.com/office/drawing/2014/main" id="{9AF5A090-4F55-F808-C20D-C5E0224A2F80}"/>
                </a:ext>
              </a:extLst>
            </p:cNvPr>
            <p:cNvCxnSpPr/>
            <p:nvPr/>
          </p:nvCxnSpPr>
          <p:spPr>
            <a:xfrm flipH="1">
              <a:off x="9027935" y="3045299"/>
              <a:ext cx="1050069" cy="1050097"/>
            </a:xfrm>
            <a:prstGeom prst="straightConnector1">
              <a:avLst/>
            </a:prstGeom>
            <a:noFill/>
            <a:ln w="28575" cap="rnd">
              <a:solidFill>
                <a:srgbClr val="FFFFFF"/>
              </a:solidFill>
              <a:prstDash val="solid"/>
              <a:miter/>
            </a:ln>
          </p:spPr>
        </p:cxnSp>
      </p:grp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48FC55E-26F3-30E1-2313-8BA77B5BEB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720" y="3710360"/>
            <a:ext cx="7056433" cy="12461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C8E912B-3B9A-D6C6-0237-8734330EA2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5720" y="567056"/>
            <a:ext cx="7056433" cy="298929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826CD9F-B88E-186A-D1E4-B9E4BCF0A14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189192" y="5103495"/>
            <a:ext cx="1323081" cy="3019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827" b="0" i="0" u="none" strike="noStrike" kern="1200" cap="none" spc="0" baseline="0">
                <a:solidFill>
                  <a:srgbClr val="192E3A"/>
                </a:solidFill>
                <a:uFillTx/>
                <a:latin typeface="Century Gothic"/>
                <a:ea typeface=""/>
                <a:cs typeface=""/>
              </a:defRPr>
            </a:lvl1pPr>
          </a:lstStyle>
          <a:p>
            <a:pPr lvl="0"/>
            <a:endParaRPr lang="ru-RU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62FA55D-30C0-7692-49B0-1FB7A572F361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565720" y="5103495"/>
            <a:ext cx="6237387" cy="3019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827" b="0" i="0" u="none" strike="noStrike" kern="1200" cap="none" spc="0" baseline="0">
                <a:solidFill>
                  <a:srgbClr val="192E3A"/>
                </a:solidFill>
                <a:uFillTx/>
                <a:latin typeface="Century Gothic"/>
                <a:ea typeface=""/>
                <a:cs typeface=""/>
              </a:defRPr>
            </a:lvl1pPr>
          </a:lstStyle>
          <a:p>
            <a:pPr lvl="0"/>
            <a:endParaRPr lang="ru-R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1FAF581-50FB-7C66-F42F-4C15644BE76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568531" y="4612571"/>
            <a:ext cx="944438" cy="5539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646" b="0" i="0" u="none" strike="noStrike" kern="1200" cap="none" spc="0" baseline="0">
                <a:solidFill>
                  <a:srgbClr val="192E3A"/>
                </a:solidFill>
                <a:uFillTx/>
                <a:latin typeface="Century Gothic"/>
                <a:ea typeface=""/>
                <a:cs typeface=""/>
              </a:defRPr>
            </a:lvl1pPr>
          </a:lstStyle>
          <a:p>
            <a:pPr lvl="0"/>
            <a:fld id="{D54AB847-A62E-4E8A-B77F-38AAD8D57B01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marL="0" marR="0" lvl="0" indent="0" algn="l" defTabSz="378012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2976" b="0" i="0" u="none" strike="noStrike" kern="1200" cap="all" spc="0" baseline="0">
          <a:solidFill>
            <a:srgbClr val="FFFFFF"/>
          </a:solidFill>
          <a:uFillTx/>
          <a:latin typeface="Century Gothic"/>
        </a:defRPr>
      </a:lvl1pPr>
    </p:titleStyle>
    <p:bodyStyle>
      <a:lvl1pPr marL="236253" marR="0" lvl="0" indent="-236253" algn="l" defTabSz="378012" rtl="0" fontAlgn="auto" hangingPunct="1">
        <a:lnSpc>
          <a:spcPct val="100000"/>
        </a:lnSpc>
        <a:spcBef>
          <a:spcPts val="400"/>
        </a:spcBef>
        <a:spcAft>
          <a:spcPts val="495"/>
        </a:spcAft>
        <a:buClr>
          <a:srgbClr val="FFFFFF"/>
        </a:buClr>
        <a:buSzPct val="80000"/>
        <a:buFont typeface="Wingdings 3" pitchFamily="18"/>
        <a:buChar char=""/>
        <a:tabLst/>
        <a:defRPr lang="ru-RU" sz="1654" b="0" i="0" u="none" strike="noStrike" kern="1200" cap="none" spc="0" baseline="0">
          <a:solidFill>
            <a:srgbClr val="264457"/>
          </a:solidFill>
          <a:uFillTx/>
          <a:latin typeface="Century Gothic"/>
        </a:defRPr>
      </a:lvl1pPr>
      <a:lvl2pPr marL="614266" marR="0" lvl="1" indent="-236253" algn="l" defTabSz="378012" rtl="0" fontAlgn="auto" hangingPunct="1">
        <a:lnSpc>
          <a:spcPct val="100000"/>
        </a:lnSpc>
        <a:spcBef>
          <a:spcPts val="400"/>
        </a:spcBef>
        <a:spcAft>
          <a:spcPts val="495"/>
        </a:spcAft>
        <a:buClr>
          <a:srgbClr val="FFFFFF"/>
        </a:buClr>
        <a:buSzPct val="80000"/>
        <a:buFont typeface="Wingdings 3" pitchFamily="18"/>
        <a:buChar char=""/>
        <a:tabLst/>
        <a:defRPr lang="ru-RU" sz="1488" b="0" i="0" u="none" strike="noStrike" kern="1200" cap="none" spc="0" baseline="0">
          <a:solidFill>
            <a:srgbClr val="264457"/>
          </a:solidFill>
          <a:uFillTx/>
          <a:latin typeface="Century Gothic"/>
        </a:defRPr>
      </a:lvl2pPr>
      <a:lvl3pPr marL="992279" marR="0" lvl="2" indent="-236253" algn="l" defTabSz="378012" rtl="0" fontAlgn="auto" hangingPunct="1">
        <a:lnSpc>
          <a:spcPct val="100000"/>
        </a:lnSpc>
        <a:spcBef>
          <a:spcPts val="300"/>
        </a:spcBef>
        <a:spcAft>
          <a:spcPts val="495"/>
        </a:spcAft>
        <a:buClr>
          <a:srgbClr val="FFFFFF"/>
        </a:buClr>
        <a:buSzPct val="80000"/>
        <a:buFont typeface="Wingdings 3" pitchFamily="18"/>
        <a:buChar char=""/>
        <a:tabLst/>
        <a:defRPr lang="ru-RU" sz="1323" b="0" i="0" u="none" strike="noStrike" kern="1200" cap="none" spc="0" baseline="0">
          <a:solidFill>
            <a:srgbClr val="264457"/>
          </a:solidFill>
          <a:uFillTx/>
          <a:latin typeface="Century Gothic"/>
        </a:defRPr>
      </a:lvl3pPr>
      <a:lvl4pPr marL="1275798" marR="0" lvl="3" indent="-141759" algn="l" defTabSz="378012" rtl="0" fontAlgn="auto" hangingPunct="1">
        <a:lnSpc>
          <a:spcPct val="100000"/>
        </a:lnSpc>
        <a:spcBef>
          <a:spcPts val="300"/>
        </a:spcBef>
        <a:spcAft>
          <a:spcPts val="495"/>
        </a:spcAft>
        <a:buClr>
          <a:srgbClr val="FFFFFF"/>
        </a:buClr>
        <a:buSzPct val="80000"/>
        <a:buFont typeface="Wingdings 3" pitchFamily="18"/>
        <a:buChar char=""/>
        <a:tabLst/>
        <a:defRPr lang="ru-RU" sz="1158" b="0" i="0" u="none" strike="noStrike" kern="1200" cap="none" spc="0" baseline="0">
          <a:solidFill>
            <a:srgbClr val="264457"/>
          </a:solidFill>
          <a:uFillTx/>
          <a:latin typeface="Century Gothic"/>
        </a:defRPr>
      </a:lvl4pPr>
      <a:lvl5pPr marL="1653811" marR="0" lvl="4" indent="-141759" algn="l" defTabSz="378012" rtl="0" fontAlgn="auto" hangingPunct="1">
        <a:lnSpc>
          <a:spcPct val="100000"/>
        </a:lnSpc>
        <a:spcBef>
          <a:spcPts val="300"/>
        </a:spcBef>
        <a:spcAft>
          <a:spcPts val="495"/>
        </a:spcAft>
        <a:buClr>
          <a:srgbClr val="FFFFFF"/>
        </a:buClr>
        <a:buSzPct val="80000"/>
        <a:buFont typeface="Wingdings 3" pitchFamily="18"/>
        <a:buChar char=""/>
        <a:tabLst/>
        <a:defRPr lang="ru-RU" sz="1158" b="0" i="0" u="none" strike="noStrike" kern="1200" cap="none" spc="0" baseline="0">
          <a:solidFill>
            <a:srgbClr val="264457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173162-1DBD-2B7F-E71F-6D425CEFF3A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9679" y="1136324"/>
            <a:ext cx="6911428" cy="4439293"/>
          </a:xfrm>
        </p:spPr>
        <p:txBody>
          <a:bodyPr anchorCtr="1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4400" b="1" i="1">
                <a:solidFill>
                  <a:srgbClr val="FFC000"/>
                </a:solidFill>
                <a:latin typeface="Times New Roman" pitchFamily="18"/>
                <a:cs typeface="Times New Roman" pitchFamily="18"/>
              </a:rPr>
              <a:t>Знакомство с профессиями обучающихся с ОВЗ</a:t>
            </a:r>
            <a:br>
              <a:rPr lang="ru-RU" sz="3600" b="1" i="1">
                <a:solidFill>
                  <a:srgbClr val="FFC000"/>
                </a:solidFill>
                <a:latin typeface="Calibri" pitchFamily="34"/>
                <a:cs typeface="Times New Roman" pitchFamily="18"/>
              </a:rPr>
            </a:br>
            <a:r>
              <a:rPr lang="ru-RU" sz="4400" b="1" i="1">
                <a:solidFill>
                  <a:srgbClr val="FFC000"/>
                </a:solidFill>
                <a:latin typeface="Times New Roman" pitchFamily="18"/>
              </a:rPr>
              <a:t>через игру и творчество</a:t>
            </a:r>
            <a:br>
              <a:rPr lang="ru-RU" sz="4400" b="1" i="1">
                <a:solidFill>
                  <a:srgbClr val="FFC000"/>
                </a:solidFill>
                <a:latin typeface="Times New Roman" pitchFamily="18"/>
              </a:rPr>
            </a:br>
            <a:endParaRPr lang="ru-RU" sz="4400" b="1" i="1">
              <a:solidFill>
                <a:srgbClr val="FFC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E546F5-70A0-CC8B-2822-E066A217B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707" y="681804"/>
            <a:ext cx="1857356" cy="168353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CC5E670-1023-D23D-35DF-CE67A334170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4271" y="226707"/>
            <a:ext cx="8240344" cy="4957465"/>
          </a:xfrm>
        </p:spPr>
        <p:txBody>
          <a:bodyPr anchorCtr="1"/>
          <a:lstStyle/>
          <a:p>
            <a:pPr lvl="0" algn="ctr">
              <a:lnSpc>
                <a:spcPct val="70000"/>
              </a:lnSpc>
              <a:spcBef>
                <a:spcPts val="800"/>
              </a:spcBef>
              <a:spcAft>
                <a:spcPts val="500"/>
              </a:spcAft>
            </a:pPr>
            <a:r>
              <a:rPr lang="ru-RU" sz="3200">
                <a:solidFill>
                  <a:srgbClr val="141719"/>
                </a:solidFill>
                <a:latin typeface="Times New Roman" pitchFamily="18"/>
              </a:rPr>
              <a:t>«Знакомство с профессиями обучающихся с ОВЗ через игру и творчество» — это современный, гуманный и эффективный подход к профессиональному самоопределению детей с особыми образовательными потребностями.</a:t>
            </a:r>
          </a:p>
          <a:p>
            <a:pPr marL="0" lvl="0" indent="0" algn="ctr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ru-RU" sz="2000" b="1" i="1" kern="0">
                <a:solidFill>
                  <a:srgbClr val="242424"/>
                </a:solidFill>
                <a:latin typeface="Times New Roman" pitchFamily="18"/>
                <a:cs typeface="Arial" pitchFamily="34"/>
              </a:rPr>
              <a:t> </a:t>
            </a:r>
            <a:endParaRPr lang="ru-RU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2">
            <a:extLst>
              <a:ext uri="{FF2B5EF4-FFF2-40B4-BE49-F238E27FC236}">
                <a16:creationId xmlns:a16="http://schemas.microsoft.com/office/drawing/2014/main" id="{5D02E816-06B2-CE47-1A76-876274CA31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9835" y="370295"/>
            <a:ext cx="8781266" cy="4728755"/>
          </a:xfrm>
        </p:spPr>
        <p:txBody>
          <a:bodyPr/>
          <a:lstStyle/>
          <a:p>
            <a:pPr lvl="0" algn="ctr">
              <a:spcBef>
                <a:spcPts val="500"/>
              </a:spcBef>
            </a:pPr>
            <a:r>
              <a:rPr lang="ru-RU" sz="2200" b="1" i="1">
                <a:solidFill>
                  <a:srgbClr val="141719"/>
                </a:solidFill>
                <a:latin typeface="Times New Roman" pitchFamily="18"/>
              </a:rPr>
              <a:t>Ключевая идея заключается в том, чтобы:</a:t>
            </a:r>
          </a:p>
          <a:p>
            <a:pPr lvl="0">
              <a:spcBef>
                <a:spcPts val="500"/>
              </a:spcBef>
            </a:pPr>
            <a:r>
              <a:rPr lang="ru-RU" sz="2200" b="1">
                <a:solidFill>
                  <a:srgbClr val="141719"/>
                </a:solidFill>
                <a:latin typeface="Times New Roman" pitchFamily="18"/>
              </a:rPr>
              <a:t>1. </a:t>
            </a:r>
            <a:r>
              <a:rPr lang="ru-RU" sz="2200" b="1" i="1">
                <a:solidFill>
                  <a:srgbClr val="141719"/>
                </a:solidFill>
                <a:latin typeface="Times New Roman" pitchFamily="18"/>
              </a:rPr>
              <a:t>Снять стресс и напряжение. </a:t>
            </a:r>
            <a:r>
              <a:rPr lang="ru-RU" sz="2200">
                <a:solidFill>
                  <a:srgbClr val="141719"/>
                </a:solidFill>
                <a:latin typeface="Times New Roman" pitchFamily="18"/>
              </a:rPr>
              <a:t>Профориентация становится не испытанием, а увлекательным процессом.</a:t>
            </a:r>
            <a:br>
              <a:rPr lang="ru-RU" sz="2200">
                <a:solidFill>
                  <a:srgbClr val="141719"/>
                </a:solidFill>
                <a:latin typeface="Times New Roman" pitchFamily="18"/>
              </a:rPr>
            </a:br>
            <a:r>
              <a:rPr lang="ru-RU" sz="2200" b="1">
                <a:solidFill>
                  <a:srgbClr val="141719"/>
                </a:solidFill>
                <a:latin typeface="Times New Roman" pitchFamily="18"/>
              </a:rPr>
              <a:t>2. </a:t>
            </a:r>
            <a:r>
              <a:rPr lang="ru-RU" sz="2200" b="1" i="1">
                <a:solidFill>
                  <a:srgbClr val="141719"/>
                </a:solidFill>
                <a:latin typeface="Times New Roman" pitchFamily="18"/>
              </a:rPr>
              <a:t>Дать опыт «в действии». </a:t>
            </a:r>
            <a:r>
              <a:rPr lang="ru-RU" sz="2200">
                <a:solidFill>
                  <a:srgbClr val="141719"/>
                </a:solidFill>
                <a:latin typeface="Times New Roman" pitchFamily="18"/>
              </a:rPr>
              <a:t>Через игру и творчество ребенок не просто слышит о профессии, а «проживает» ее элементы, используя разные каналы восприятия (тактильный, зрительный, кинестетический).</a:t>
            </a:r>
            <a:br>
              <a:rPr lang="ru-RU" sz="2200">
                <a:solidFill>
                  <a:srgbClr val="141719"/>
                </a:solidFill>
                <a:latin typeface="Times New Roman" pitchFamily="18"/>
              </a:rPr>
            </a:br>
            <a:r>
              <a:rPr lang="ru-RU" sz="2200" b="1">
                <a:solidFill>
                  <a:srgbClr val="141719"/>
                </a:solidFill>
                <a:latin typeface="Times New Roman" pitchFamily="18"/>
              </a:rPr>
              <a:t>3. </a:t>
            </a:r>
            <a:r>
              <a:rPr lang="ru-RU" sz="2200" b="1" i="1">
                <a:solidFill>
                  <a:srgbClr val="141719"/>
                </a:solidFill>
                <a:latin typeface="Times New Roman" pitchFamily="18"/>
              </a:rPr>
              <a:t>Раскрыть потенциал, а не указать на ограничения. </a:t>
            </a:r>
            <a:r>
              <a:rPr lang="ru-RU" sz="2200">
                <a:solidFill>
                  <a:srgbClr val="141719"/>
                </a:solidFill>
                <a:latin typeface="Times New Roman" pitchFamily="18"/>
              </a:rPr>
              <a:t>Акцент делается на том, что ребенок может, а не на том, что он не может.</a:t>
            </a:r>
            <a:br>
              <a:rPr lang="ru-RU" sz="2200" b="1">
                <a:solidFill>
                  <a:srgbClr val="141719"/>
                </a:solidFill>
                <a:latin typeface="Times New Roman" pitchFamily="18"/>
              </a:rPr>
            </a:br>
            <a:r>
              <a:rPr lang="ru-RU" sz="2200" b="1">
                <a:solidFill>
                  <a:srgbClr val="141719"/>
                </a:solidFill>
                <a:latin typeface="Times New Roman" pitchFamily="18"/>
              </a:rPr>
              <a:t>4. </a:t>
            </a:r>
            <a:r>
              <a:rPr lang="ru-RU" sz="2200" b="1" i="1">
                <a:solidFill>
                  <a:srgbClr val="141719"/>
                </a:solidFill>
                <a:latin typeface="Times New Roman" pitchFamily="18"/>
              </a:rPr>
              <a:t>Развивать универсальные компетенции. </a:t>
            </a:r>
            <a:r>
              <a:rPr lang="ru-RU" sz="2200">
                <a:solidFill>
                  <a:srgbClr val="141719"/>
                </a:solidFill>
                <a:latin typeface="Times New Roman" pitchFamily="18"/>
              </a:rPr>
              <a:t>В любой игре и творческом процессе развиваются внимание, память, мелкая моторика, навыки коммуникации и работы в команде, которые важны для любой профессии.</a:t>
            </a:r>
          </a:p>
          <a:p>
            <a:pPr lvl="0">
              <a:lnSpc>
                <a:spcPct val="70000"/>
              </a:lnSpc>
              <a:spcBef>
                <a:spcPts val="500"/>
              </a:spcBef>
              <a:spcAft>
                <a:spcPts val="500"/>
              </a:spcAft>
            </a:pPr>
            <a:endParaRPr lang="ru-RU" sz="1900" b="1">
              <a:solidFill>
                <a:srgbClr val="14171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7ED609-6217-C100-2A45-0FDCB08832AF}"/>
              </a:ext>
            </a:extLst>
          </p:cNvPr>
          <p:cNvSpPr/>
          <p:nvPr/>
        </p:nvSpPr>
        <p:spPr>
          <a:xfrm>
            <a:off x="574334" y="362733"/>
            <a:ext cx="8957124" cy="440120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Почему именно игра и творчество?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1. </a:t>
            </a:r>
            <a:r>
              <a:rPr lang="ru-RU" sz="2000" b="1" i="1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Естественная среда обучения: </a:t>
            </a: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Для детей игра — это основной способ познания мира. Она мотивирует и вовлекает.</a:t>
            </a: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r>
              <a:rPr lang="ru-RU" sz="20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2. </a:t>
            </a:r>
            <a:r>
              <a:rPr lang="ru-RU" sz="2000" b="1" i="1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Мультисенсорность:</a:t>
            </a:r>
            <a:r>
              <a:rPr lang="ru-RU" sz="2000" b="1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 </a:t>
            </a: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Творчество и игра задействуют множество органов чувств, что критически важно для детей с нарушениями зрения, слуха, РАС и интеллектуальными нарушениями.</a:t>
            </a: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r>
              <a:rPr lang="ru-RU" sz="20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3. </a:t>
            </a:r>
            <a:r>
              <a:rPr lang="ru-RU" sz="2000" b="1" i="1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Безопасность и поддержка: </a:t>
            </a: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В игре можно ошибаться, пробовать снова, и это не будет расцениваться как неудача. Создается ситуация успеха.</a:t>
            </a: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r>
              <a:rPr lang="ru-RU" sz="20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4. </a:t>
            </a:r>
            <a:r>
              <a:rPr lang="ru-RU" sz="2000" b="1" i="1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Конкретика и наглядность: </a:t>
            </a: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Абстрактное понятие «профессия повар» превращается в конкретные действия: замесить тесто (сенсорная игра), нарезать овощи (игрушечным ножом), сервировать стол.</a:t>
            </a: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r>
              <a:rPr lang="ru-RU" sz="20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5. </a:t>
            </a:r>
            <a:r>
              <a:rPr lang="ru-RU" sz="2000" b="1" i="1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Социализация: </a:t>
            </a: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Многие игры и творческие проекты требуют командной работы, что помогает развивать социальные навыки, необходимые в профессиональном коллективе.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B3828A6-E508-9C0B-E118-ADF7A896C631}"/>
              </a:ext>
            </a:extLst>
          </p:cNvPr>
          <p:cNvSpPr/>
          <p:nvPr/>
        </p:nvSpPr>
        <p:spPr>
          <a:xfrm>
            <a:off x="1375376" y="211601"/>
            <a:ext cx="7125443" cy="40011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Основные направления и формы работы:</a:t>
            </a:r>
          </a:p>
        </p:txBody>
      </p:sp>
      <p:sp>
        <p:nvSpPr>
          <p:cNvPr id="3" name="Прямоугольник 3">
            <a:extLst>
              <a:ext uri="{FF2B5EF4-FFF2-40B4-BE49-F238E27FC236}">
                <a16:creationId xmlns:a16="http://schemas.microsoft.com/office/drawing/2014/main" id="{267EFB7B-340B-770E-3639-A503107345B3}"/>
              </a:ext>
            </a:extLst>
          </p:cNvPr>
          <p:cNvSpPr/>
          <p:nvPr/>
        </p:nvSpPr>
        <p:spPr>
          <a:xfrm>
            <a:off x="234269" y="589449"/>
            <a:ext cx="9630405" cy="546241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Профориентационные сюжетно-ролевые игры.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2. Дидактические и настольные игры.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3. Арт-терапевтические методы.</a:t>
            </a:r>
            <a:endParaRPr lang="ru-RU" sz="2000" b="0" i="0" u="none" strike="noStrike" kern="1200" cap="none" spc="0" baseline="0">
              <a:solidFill>
                <a:srgbClr val="141719"/>
              </a:solidFill>
              <a:uFillTx/>
              <a:latin typeface="Times New Roman" pitchFamily="18"/>
              <a:ea typeface="Times New Roman" pitchFamily="18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                         Как это работает для разных нозолог</a:t>
            </a:r>
            <a:r>
              <a:rPr lang="ru-RU" sz="2000" b="1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ий (примеры):</a:t>
            </a:r>
            <a:br>
              <a:rPr lang="ru-RU" sz="1200" b="1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</a:b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1. </a:t>
            </a: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 </a:t>
            </a:r>
            <a:r>
              <a:rPr lang="ru-RU" sz="1800" b="1" i="0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Для детей с интеллектуальными нарушениями: 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Акцент на простые, повторяющиеся действия в игре (намотать нитку на клубок, отсортировать детали по цвету). Профессии: упаковщи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к, дворник, подсобный рабочий.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2. </a:t>
            </a: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 </a:t>
            </a:r>
            <a:r>
              <a:rPr lang="ru-RU" sz="1800" b="1" i="0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Для детей с РАС (расстройствами аутистического спектра): 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Четкая структура игры, визуальное расписание этапов, минимум вербальных инструкций. Подходят профессии, связанные с системами, шаблонами: программист, 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архивариус, ремонтник техники.</a:t>
            </a:r>
            <a:b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</a:b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3. </a:t>
            </a: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 </a:t>
            </a:r>
            <a:r>
              <a:rPr lang="ru-RU" sz="1800" b="1" i="0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Для детей с нарушениями зрения: 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Упор на тактильные и слуховые игры. Профессии: массажист, м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узыкант, оператор call-центра.</a:t>
            </a:r>
            <a:b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</a:b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4. </a:t>
            </a: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 </a:t>
            </a:r>
            <a:r>
              <a:rPr lang="ru-RU" sz="1800" b="1" i="0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Для детей с нарушениями слуха: 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Визуализация, жесты, работа с вибрацией. Профессии: диз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айнер, художник, швея, столяр.</a:t>
            </a:r>
            <a:b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</a:b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Calibri" pitchFamily="34"/>
                <a:cs typeface=""/>
              </a:rPr>
              <a:t>5. </a:t>
            </a:r>
            <a:r>
              <a:rPr lang="ru-RU" sz="1800" b="1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 </a:t>
            </a:r>
            <a:r>
              <a:rPr lang="ru-RU" sz="1800" b="1" i="0" u="sng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Для детей с ДЦП: </a:t>
            </a:r>
            <a:r>
              <a:rPr lang="ru-RU" sz="18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Подбор деятельности с учетом двигательных возможностей. Использование адаптированных инструментов. Профессии, связанные с компьютером (при условии спец.оборудования), диспетчер.</a:t>
            </a:r>
            <a:br>
              <a:rPr lang="ru-RU" sz="1800" b="0" i="0" u="none" strike="noStrike" kern="1200" cap="none" spc="0" baseline="0">
                <a:solidFill>
                  <a:srgbClr val="92D050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br>
              <a:rPr lang="ru-RU" sz="1200" b="0" i="0" u="none" strike="noStrike" kern="1200" cap="none" spc="0" baseline="0">
                <a:solidFill>
                  <a:srgbClr val="92D050"/>
                </a:solidFill>
                <a:uFillTx/>
                <a:latin typeface="Times New Roman" pitchFamily="18"/>
                <a:ea typeface="Calibri" pitchFamily="34"/>
                <a:cs typeface=""/>
              </a:rPr>
            </a:br>
            <a:endParaRPr lang="ru-RU" sz="1200" b="0" i="0" u="none" strike="noStrike" kern="1200" cap="none" spc="0" baseline="0">
              <a:solidFill>
                <a:srgbClr val="92D050"/>
              </a:solidFill>
              <a:uFillTx/>
              <a:latin typeface="Times New Roman" pitchFamily="18"/>
              <a:ea typeface="Times New Roman" pitchFamily="18"/>
              <a:cs typeface="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200" b="1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Times New Roman" pitchFamily="18"/>
              <a:cs typeface="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6D2C19-B69F-1EAC-9054-343C5A83C52E}"/>
              </a:ext>
            </a:extLst>
          </p:cNvPr>
          <p:cNvSpPr/>
          <p:nvPr/>
        </p:nvSpPr>
        <p:spPr>
          <a:xfrm>
            <a:off x="271220" y="643179"/>
            <a:ext cx="9235385" cy="252377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Педагог в этом процессе выступает не как учитель, а как:</a:t>
            </a: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1. Организатор игрового пространства.</a:t>
            </a: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2. Наблюдатель, который фиксирует успехи и склонности ребенка.</a:t>
            </a: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3. Специалист, который мягко направляет игру, задает наводящие вопросы.</a:t>
            </a:r>
            <a:b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r>
              <a:rPr lang="ru-RU" sz="20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"/>
              </a:rPr>
              <a:t>4. Помощник, который предоставляет выбор и адаптирует задание под возможности ребенка.</a:t>
            </a:r>
            <a:br>
              <a: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Times New Roman" pitchFamily="18"/>
                <a:cs typeface=""/>
              </a:rPr>
            </a:b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E38DF4-DD30-D650-DA02-F3AEE0F31008}"/>
              </a:ext>
            </a:extLst>
          </p:cNvPr>
          <p:cNvSpPr/>
          <p:nvPr/>
        </p:nvSpPr>
        <p:spPr>
          <a:xfrm>
            <a:off x="774917" y="715280"/>
            <a:ext cx="8431078" cy="443922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Вывод: </a:t>
            </a: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Подход </a:t>
            </a:r>
            <a:r>
              <a:rPr lang="ru-RU" sz="2400" b="0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«Знакомство с профессиями через игру и творчество» </a:t>
            </a:r>
            <a:r>
              <a:rPr lang="ru-RU" sz="2400" b="0" i="0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для обучающихся с ОВЗ — это не просто «развлечение», а продуманная педагогическая технология. Она позволяет мягко, бережно и эффективно подготовить особого ребенка к будущей взрослой жизни, открыв для него путь к самореализации и посильной трудовой деятельности, что является одной из высших целей инклюзивного образования</a:t>
            </a:r>
            <a:r>
              <a:rPr lang="ru-RU" sz="2400" b="0" i="0" u="none" strike="noStrike" kern="1200" cap="none" spc="0" baseline="0">
                <a:solidFill>
                  <a:srgbClr val="92D050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. </a:t>
            </a:r>
            <a:endParaRPr lang="ru-RU" sz="2400" b="0" i="0" u="none" strike="noStrike" kern="1200" cap="none" spc="0" baseline="0">
              <a:solidFill>
                <a:srgbClr val="92D050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just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1" u="none" strike="noStrike" kern="1200" cap="none" spc="0" baseline="0">
                <a:solidFill>
                  <a:srgbClr val="FFFFFF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Игра и творчество — это язык, на котором говорят все дети. Это волшебные очки, через которые любая профессия становится понятной, близкой и достижимой.</a:t>
            </a:r>
            <a:endParaRPr lang="ru-RU" sz="2400" b="0" i="1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128DDE7-EBFE-EFD8-AC2D-697B47D70DAF}"/>
              </a:ext>
            </a:extLst>
          </p:cNvPr>
          <p:cNvSpPr/>
          <p:nvPr/>
        </p:nvSpPr>
        <p:spPr>
          <a:xfrm>
            <a:off x="0" y="1865805"/>
            <a:ext cx="9911163" cy="112549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6600" b="0" i="1" u="none" strike="noStrike" kern="1200" cap="none" spc="0" baseline="0">
                <a:solidFill>
                  <a:srgbClr val="141719"/>
                </a:solidFill>
                <a:uFillTx/>
                <a:latin typeface="Times New Roman" pitchFamily="18"/>
                <a:ea typeface="Times New Roman" pitchFamily="18"/>
                <a:cs typeface="Times New Roman" pitchFamily="18"/>
              </a:rPr>
              <a:t>Спасибо за внимание!</a:t>
            </a:r>
            <a:endParaRPr lang="ru-RU" sz="6600" b="0" i="1" u="none" strike="noStrike" kern="1200" cap="none" spc="0" baseline="0">
              <a:solidFill>
                <a:srgbClr val="141719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606</TotalTime>
  <Words>667</Words>
  <Application>Microsoft Office PowerPoint</Application>
  <PresentationFormat>Широкоэкранный</PresentationFormat>
  <Paragraphs>23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Liberation Sans</vt:lpstr>
      <vt:lpstr>Times New Roman</vt:lpstr>
      <vt:lpstr>Wingdings 3</vt:lpstr>
      <vt:lpstr>Сектор</vt:lpstr>
      <vt:lpstr>Знакомство с профессиями обучающихся с ОВЗ через игру и творчество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Blueprint Plans</dc:title>
  <dc:creator>Екатерина Чимутова</dc:creator>
  <cp:lastModifiedBy>Екатерина Чимутова</cp:lastModifiedBy>
  <cp:revision>21</cp:revision>
  <dcterms:created xsi:type="dcterms:W3CDTF">2024-03-22T12:10:40Z</dcterms:created>
  <dcterms:modified xsi:type="dcterms:W3CDTF">2026-07-11T13:27:39Z</dcterms:modified>
</cp:coreProperties>
</file>