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6" r:id="rId9"/>
    <p:sldId id="268" r:id="rId10"/>
    <p:sldId id="270" r:id="rId11"/>
    <p:sldId id="271" r:id="rId12"/>
    <p:sldId id="273" r:id="rId13"/>
    <p:sldId id="274" r:id="rId14"/>
    <p:sldId id="27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delSld modSld">
      <pc:chgData name="Екатерина Чимутова" userId="4e1c11216741eefa" providerId="LiveId" clId="{E01BB03D-4D9F-4CF2-BCCB-B77BB2E13832}" dt="2026-07-10T07:42:03.478" v="6" actId="2696"/>
      <pc:docMkLst>
        <pc:docMk/>
      </pc:docMkLst>
      <pc:sldChg chg="addSp delSp modSp del">
        <pc:chgData name="Екатерина Чимутова" userId="4e1c11216741eefa" providerId="LiveId" clId="{E01BB03D-4D9F-4CF2-BCCB-B77BB2E13832}" dt="2026-07-10T07:41:45.119" v="1" actId="2696"/>
        <pc:sldMkLst>
          <pc:docMk/>
          <pc:sldMk cId="1774293241" sldId="260"/>
        </pc:sldMkLst>
        <pc:spChg chg="add mod">
          <ac:chgData name="Екатерина Чимутова" userId="4e1c11216741eefa" providerId="LiveId" clId="{E01BB03D-4D9F-4CF2-BCCB-B77BB2E13832}" dt="2026-07-10T07:41:41.981" v="0" actId="478"/>
          <ac:spMkLst>
            <pc:docMk/>
            <pc:sldMk cId="1774293241" sldId="260"/>
            <ac:spMk id="4" creationId="{4E1564DB-4EE7-088F-E3A5-EC9D59C70232}"/>
          </ac:spMkLst>
        </pc:spChg>
        <pc:picChg chg="del">
          <ac:chgData name="Екатерина Чимутова" userId="4e1c11216741eefa" providerId="LiveId" clId="{E01BB03D-4D9F-4CF2-BCCB-B77BB2E13832}" dt="2026-07-10T07:41:41.981" v="0" actId="478"/>
          <ac:picMkLst>
            <pc:docMk/>
            <pc:sldMk cId="1774293241" sldId="260"/>
            <ac:picMk id="3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7-10T07:41:51.181" v="2" actId="2696"/>
        <pc:sldMkLst>
          <pc:docMk/>
          <pc:sldMk cId="1138899824" sldId="263"/>
        </pc:sldMkLst>
      </pc:sldChg>
      <pc:sldChg chg="del">
        <pc:chgData name="Екатерина Чимутова" userId="4e1c11216741eefa" providerId="LiveId" clId="{E01BB03D-4D9F-4CF2-BCCB-B77BB2E13832}" dt="2026-07-10T07:41:54.894" v="3" actId="2696"/>
        <pc:sldMkLst>
          <pc:docMk/>
          <pc:sldMk cId="3477866948" sldId="265"/>
        </pc:sldMkLst>
      </pc:sldChg>
      <pc:sldChg chg="del">
        <pc:chgData name="Екатерина Чимутова" userId="4e1c11216741eefa" providerId="LiveId" clId="{E01BB03D-4D9F-4CF2-BCCB-B77BB2E13832}" dt="2026-07-10T07:41:57.679" v="4" actId="2696"/>
        <pc:sldMkLst>
          <pc:docMk/>
          <pc:sldMk cId="2076053573" sldId="267"/>
        </pc:sldMkLst>
      </pc:sldChg>
      <pc:sldChg chg="del">
        <pc:chgData name="Екатерина Чимутова" userId="4e1c11216741eefa" providerId="LiveId" clId="{E01BB03D-4D9F-4CF2-BCCB-B77BB2E13832}" dt="2026-07-10T07:42:00.094" v="5" actId="2696"/>
        <pc:sldMkLst>
          <pc:docMk/>
          <pc:sldMk cId="2499007948" sldId="269"/>
        </pc:sldMkLst>
      </pc:sldChg>
      <pc:sldChg chg="del">
        <pc:chgData name="Екатерина Чимутова" userId="4e1c11216741eefa" providerId="LiveId" clId="{E01BB03D-4D9F-4CF2-BCCB-B77BB2E13832}" dt="2026-07-10T07:42:03.478" v="6" actId="2696"/>
        <pc:sldMkLst>
          <pc:docMk/>
          <pc:sldMk cId="2997973540" sldId="2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1673" y="953038"/>
            <a:ext cx="8615966" cy="2163650"/>
          </a:xfrm>
        </p:spPr>
        <p:txBody>
          <a:bodyPr/>
          <a:lstStyle/>
          <a:p>
            <a:r>
              <a:rPr lang="ru-RU" dirty="0"/>
              <a:t>«Общение без проблем»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2002237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3200" dirty="0">
                <a:solidFill>
                  <a:schemeClr val="accent2"/>
                </a:solidFill>
              </a:rPr>
              <a:t>Занятие с элементами тренинга</a:t>
            </a:r>
          </a:p>
          <a:p>
            <a:pPr algn="ctr"/>
            <a:r>
              <a:rPr lang="ru-RU" sz="3200" dirty="0">
                <a:solidFill>
                  <a:schemeClr val="accent2"/>
                </a:solidFill>
              </a:rPr>
              <a:t>8 класс</a:t>
            </a:r>
          </a:p>
          <a:p>
            <a:pPr algn="ctr"/>
            <a:endParaRPr lang="ru-RU" dirty="0"/>
          </a:p>
          <a:p>
            <a:pPr algn="ctr"/>
            <a:r>
              <a:rPr lang="ru-RU" sz="2900" dirty="0"/>
              <a:t>                                                                                   </a:t>
            </a:r>
            <a:r>
              <a:rPr lang="ru-RU" sz="2900" dirty="0">
                <a:solidFill>
                  <a:schemeClr val="tx1"/>
                </a:solidFill>
              </a:rPr>
              <a:t>Социальный педагог: Волошина З.А.</a:t>
            </a:r>
          </a:p>
        </p:txBody>
      </p:sp>
    </p:spTree>
    <p:extLst>
      <p:ext uri="{BB962C8B-B14F-4D97-AF65-F5344CB8AC3E}">
        <p14:creationId xmlns:p14="http://schemas.microsoft.com/office/powerpoint/2010/main" val="1799480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3228305"/>
          </a:xfrm>
        </p:spPr>
        <p:txBody>
          <a:bodyPr>
            <a:normAutofit fontScale="90000"/>
          </a:bodyPr>
          <a:lstStyle/>
          <a:p>
            <a:r>
              <a:rPr lang="ru-RU" i="1" dirty="0">
                <a:solidFill>
                  <a:schemeClr val="tx1"/>
                </a:solidFill>
              </a:rPr>
              <a:t>Цель:</a:t>
            </a: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/>
              <a:t>развитие навыков эффективного общения, умения слушать, обучение</a:t>
            </a:r>
            <a:br>
              <a:rPr lang="ru-RU" dirty="0"/>
            </a:br>
            <a:r>
              <a:rPr lang="ru-RU" dirty="0"/>
              <a:t>восприятию коммуникативных сигналов, понимание важности личностных качеств в построении межличностных отношений.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4005331"/>
            <a:ext cx="8596668" cy="2176528"/>
          </a:xfrm>
        </p:spPr>
        <p:txBody>
          <a:bodyPr/>
          <a:lstStyle/>
          <a:p>
            <a:endParaRPr lang="ru-RU" dirty="0"/>
          </a:p>
          <a:p>
            <a:r>
              <a:rPr lang="ru-RU" sz="2800" i="1" dirty="0"/>
              <a:t>Форма проведения:</a:t>
            </a:r>
            <a:r>
              <a:rPr lang="ru-RU" sz="2800" dirty="0"/>
              <a:t> </a:t>
            </a:r>
            <a:r>
              <a:rPr lang="ru-RU" sz="2800" dirty="0">
                <a:solidFill>
                  <a:schemeClr val="accent2"/>
                </a:solidFill>
              </a:rPr>
              <a:t>занятие с элементами тренинга.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1456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1425" y="502276"/>
            <a:ext cx="5633313" cy="2820472"/>
          </a:xfrm>
        </p:spPr>
        <p:txBody>
          <a:bodyPr>
            <a:normAutofit fontScale="90000"/>
          </a:bodyPr>
          <a:lstStyle/>
          <a:p>
            <a:br>
              <a:rPr lang="ru-RU" sz="4900" b="1"/>
            </a:br>
            <a:br>
              <a:rPr lang="ru-RU" sz="4900"/>
            </a:br>
            <a:br>
              <a:rPr lang="ru-RU" sz="4900"/>
            </a:br>
            <a:br>
              <a:rPr lang="ru-RU"/>
            </a:br>
            <a:br>
              <a:rPr lang="ru-RU"/>
            </a:br>
            <a:br>
              <a:rPr lang="ru-RU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424" y="3322748"/>
            <a:ext cx="8596668" cy="3039415"/>
          </a:xfrm>
        </p:spPr>
        <p:txBody>
          <a:bodyPr>
            <a:normAutofit fontScale="77500" lnSpcReduction="20000"/>
          </a:bodyPr>
          <a:lstStyle/>
          <a:p>
            <a:pPr marL="0" lvl="0" indent="0">
              <a:buNone/>
            </a:pPr>
            <a:endParaRPr lang="ru-RU" dirty="0"/>
          </a:p>
          <a:p>
            <a:pPr lvl="0"/>
            <a:r>
              <a:rPr lang="ru-RU" sz="3200" b="1" dirty="0">
                <a:solidFill>
                  <a:schemeClr val="tx2"/>
                </a:solidFill>
              </a:rPr>
              <a:t>Зачем нужно уметь общаться?</a:t>
            </a:r>
            <a:br>
              <a:rPr lang="ru-RU" sz="3200" dirty="0"/>
            </a:br>
            <a:endParaRPr lang="ru-RU" sz="3200" dirty="0"/>
          </a:p>
          <a:p>
            <a:pPr lvl="0"/>
            <a:r>
              <a:rPr lang="ru-RU" sz="3200" dirty="0"/>
              <a:t>Помогает находить друзей.</a:t>
            </a:r>
          </a:p>
          <a:p>
            <a:pPr lvl="0"/>
            <a:r>
              <a:rPr lang="ru-RU" sz="3200" dirty="0"/>
              <a:t>Позволяет решать проблемы вместе.</a:t>
            </a:r>
          </a:p>
          <a:p>
            <a:pPr lvl="0"/>
            <a:r>
              <a:rPr lang="ru-RU" sz="3200" dirty="0"/>
              <a:t>Делает жизнь ярче и интереснее.         </a:t>
            </a:r>
          </a:p>
          <a:p>
            <a:r>
              <a:rPr lang="ru-RU" sz="3200" dirty="0"/>
              <a:t>Помогает добиваться целей.</a:t>
            </a:r>
            <a:br>
              <a:rPr lang="ru-RU" sz="3200" dirty="0"/>
            </a:br>
            <a:endParaRPr lang="ru-RU" sz="3200" dirty="0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67425"/>
            <a:ext cx="7647897" cy="315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965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Что такое общение?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648497"/>
            <a:ext cx="8596668" cy="439286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2"/>
                </a:solidFill>
              </a:rPr>
              <a:t>Общение - </a:t>
            </a:r>
            <a:r>
              <a:rPr lang="ru-RU" sz="2400" dirty="0"/>
              <a:t>это процесс обмена информацией, эмоциями и опытом между людьми.</a:t>
            </a:r>
            <a:br>
              <a:rPr lang="ru-RU" sz="2400" dirty="0"/>
            </a:br>
            <a:endParaRPr lang="ru-RU" sz="2400" dirty="0"/>
          </a:p>
          <a:p>
            <a:r>
              <a:rPr lang="ru-RU" sz="2400" b="1" dirty="0">
                <a:solidFill>
                  <a:schemeClr val="accent2"/>
                </a:solidFill>
              </a:rPr>
              <a:t>Формы общения:</a:t>
            </a:r>
            <a:endParaRPr lang="ru-RU" sz="2400" dirty="0">
              <a:solidFill>
                <a:schemeClr val="accent2"/>
              </a:solidFill>
            </a:endParaRPr>
          </a:p>
          <a:p>
            <a:pPr lvl="0"/>
            <a:r>
              <a:rPr lang="ru-RU" sz="2400" dirty="0"/>
              <a:t>вербальное (слова);</a:t>
            </a:r>
          </a:p>
          <a:p>
            <a:pPr lvl="0"/>
            <a:r>
              <a:rPr lang="ru-RU" sz="2400" dirty="0"/>
              <a:t>невербальное (жесты, мимика, интонация).</a:t>
            </a:r>
          </a:p>
          <a:p>
            <a:pPr lvl="0"/>
            <a:br>
              <a:rPr lang="ru-RU" sz="2400" dirty="0"/>
            </a:br>
            <a:r>
              <a:rPr lang="ru-RU" sz="2400" b="1" dirty="0"/>
              <a:t>Изображение:</a:t>
            </a:r>
            <a:r>
              <a:rPr lang="ru-RU" sz="2400" dirty="0"/>
              <a:t> рот (речь), руки (жесты), лицо с разными эмоциями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72525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         Барьеры в общении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dirty="0">
                <a:solidFill>
                  <a:schemeClr val="accent2"/>
                </a:solidFill>
              </a:rPr>
              <a:t>Что мешает нам понимать друг друга:</a:t>
            </a:r>
            <a:endParaRPr lang="ru-RU" sz="3200" dirty="0">
              <a:solidFill>
                <a:schemeClr val="accent2"/>
              </a:solidFill>
            </a:endParaRPr>
          </a:p>
          <a:p>
            <a:pPr lvl="0"/>
            <a:r>
              <a:rPr lang="ru-RU" sz="2800" dirty="0"/>
              <a:t>предубеждения;</a:t>
            </a:r>
          </a:p>
          <a:p>
            <a:pPr lvl="0"/>
            <a:r>
              <a:rPr lang="ru-RU" sz="2800" dirty="0"/>
              <a:t>нежелание слушать;</a:t>
            </a:r>
          </a:p>
          <a:p>
            <a:pPr lvl="0"/>
            <a:r>
              <a:rPr lang="ru-RU" sz="2800" dirty="0"/>
              <a:t>эмоции (гнев, обида);</a:t>
            </a:r>
          </a:p>
          <a:p>
            <a:pPr lvl="0"/>
            <a:r>
              <a:rPr lang="ru-RU" sz="2800" dirty="0"/>
              <a:t>разные взгляды на ситуацию;</a:t>
            </a:r>
          </a:p>
          <a:p>
            <a:r>
              <a:rPr lang="ru-RU" sz="2800" dirty="0"/>
              <a:t>использование обидных слов.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570255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Правила эффективного общения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9355308" cy="3880773"/>
          </a:xfrm>
        </p:spPr>
        <p:txBody>
          <a:bodyPr/>
          <a:lstStyle/>
          <a:p>
            <a:r>
              <a:rPr lang="ru-RU" sz="4400" b="1" dirty="0">
                <a:solidFill>
                  <a:schemeClr val="accent2"/>
                </a:solidFill>
              </a:rPr>
              <a:t>Запомни эти правила:</a:t>
            </a:r>
            <a:endParaRPr lang="ru-RU" sz="4400" dirty="0">
              <a:solidFill>
                <a:schemeClr val="accent2"/>
              </a:solidFill>
            </a:endParaRPr>
          </a:p>
          <a:p>
            <a:pPr lvl="0"/>
            <a:r>
              <a:rPr lang="ru-RU" sz="2400" dirty="0"/>
              <a:t>Слушай внимательно, не перебивай.</a:t>
            </a:r>
          </a:p>
          <a:p>
            <a:pPr lvl="0"/>
            <a:r>
              <a:rPr lang="ru-RU" sz="2400" dirty="0"/>
              <a:t>Говори ясно и спокойно.</a:t>
            </a:r>
          </a:p>
          <a:p>
            <a:pPr lvl="0"/>
            <a:r>
              <a:rPr lang="ru-RU" sz="2400" dirty="0"/>
              <a:t>Смотри собеседнику в глаза.</a:t>
            </a:r>
          </a:p>
          <a:p>
            <a:pPr lvl="0"/>
            <a:r>
              <a:rPr lang="ru-RU" sz="2400" dirty="0"/>
              <a:t>Уважай чужое мнение.</a:t>
            </a:r>
          </a:p>
          <a:p>
            <a:r>
              <a:rPr lang="ru-RU" sz="2400" dirty="0"/>
              <a:t>Используй «Я‑сообщения»: «Я чувствую…», «Мне важно…».</a:t>
            </a:r>
          </a:p>
        </p:txBody>
      </p:sp>
    </p:spTree>
    <p:extLst>
      <p:ext uri="{BB962C8B-B14F-4D97-AF65-F5344CB8AC3E}">
        <p14:creationId xmlns:p14="http://schemas.microsoft.com/office/powerpoint/2010/main" val="466153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       Активное слушание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10089404" cy="3880773"/>
          </a:xfrm>
        </p:spPr>
        <p:txBody>
          <a:bodyPr/>
          <a:lstStyle/>
          <a:p>
            <a:r>
              <a:rPr lang="ru-RU" sz="3200" b="1" dirty="0">
                <a:solidFill>
                  <a:schemeClr val="accent2"/>
                </a:solidFill>
              </a:rPr>
              <a:t>Как слушать по‑настоящему:</a:t>
            </a:r>
            <a:endParaRPr lang="ru-RU" sz="3200" dirty="0">
              <a:solidFill>
                <a:schemeClr val="accent2"/>
              </a:solidFill>
            </a:endParaRPr>
          </a:p>
          <a:p>
            <a:pPr lvl="0"/>
            <a:r>
              <a:rPr lang="ru-RU" sz="2800" dirty="0"/>
              <a:t>кивай головой в знак понимания;</a:t>
            </a:r>
          </a:p>
          <a:p>
            <a:pPr lvl="0"/>
            <a:r>
              <a:rPr lang="ru-RU" sz="2800" dirty="0"/>
              <a:t>задавай уточняющие вопросы;</a:t>
            </a:r>
          </a:p>
          <a:p>
            <a:pPr lvl="0"/>
            <a:r>
              <a:rPr lang="ru-RU" sz="2800" dirty="0"/>
              <a:t>пересказывай услышанное своими словами («Ты имеешь в виду, что…»);</a:t>
            </a:r>
          </a:p>
          <a:p>
            <a:r>
              <a:rPr lang="ru-RU" sz="2800" dirty="0"/>
              <a:t>не оценивай сразу, сначала пойми.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49046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      Невербальное общение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>
                <a:solidFill>
                  <a:schemeClr val="accent2"/>
                </a:solidFill>
              </a:rPr>
              <a:t>Что говорят наши тело и лицо:</a:t>
            </a:r>
            <a:endParaRPr lang="ru-RU" sz="4000" dirty="0">
              <a:solidFill>
                <a:schemeClr val="accent2"/>
              </a:solidFill>
            </a:endParaRPr>
          </a:p>
          <a:p>
            <a:pPr lvl="0"/>
            <a:r>
              <a:rPr lang="ru-RU" sz="2800" dirty="0"/>
              <a:t>открытая поза — доверие;</a:t>
            </a:r>
          </a:p>
          <a:p>
            <a:pPr lvl="0"/>
            <a:r>
              <a:rPr lang="ru-RU" sz="2800" dirty="0"/>
              <a:t>скрещённые руки — защита;</a:t>
            </a:r>
          </a:p>
          <a:p>
            <a:pPr lvl="0"/>
            <a:r>
              <a:rPr lang="ru-RU" sz="2800" dirty="0"/>
              <a:t>улыбка — доброжелательность;</a:t>
            </a:r>
          </a:p>
          <a:p>
            <a:r>
              <a:rPr lang="ru-RU" sz="2800" dirty="0"/>
              <a:t>взгляд в сторону — неуверенность или ложь.</a:t>
            </a:r>
          </a:p>
        </p:txBody>
      </p:sp>
    </p:spTree>
    <p:extLst>
      <p:ext uri="{BB962C8B-B14F-4D97-AF65-F5344CB8AC3E}">
        <p14:creationId xmlns:p14="http://schemas.microsoft.com/office/powerpoint/2010/main" val="1207680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    Как избежать конфликтов?</a:t>
            </a:r>
            <a:br>
              <a:rPr lang="ru-RU" dirty="0"/>
            </a:br>
            <a:r>
              <a:rPr lang="ru-RU" dirty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60589"/>
            <a:ext cx="9368187" cy="3880773"/>
          </a:xfrm>
        </p:spPr>
        <p:txBody>
          <a:bodyPr/>
          <a:lstStyle/>
          <a:p>
            <a:r>
              <a:rPr lang="ru-RU" sz="4000" b="1" dirty="0">
                <a:solidFill>
                  <a:schemeClr val="accent2"/>
                </a:solidFill>
              </a:rPr>
              <a:t>Советы:</a:t>
            </a:r>
            <a:endParaRPr lang="ru-RU" sz="4000" dirty="0">
              <a:solidFill>
                <a:schemeClr val="accent2"/>
              </a:solidFill>
            </a:endParaRPr>
          </a:p>
          <a:p>
            <a:pPr lvl="0"/>
            <a:r>
              <a:rPr lang="ru-RU" sz="2800" dirty="0"/>
              <a:t>делай паузу, прежде чем отвечать.</a:t>
            </a:r>
          </a:p>
          <a:p>
            <a:pPr lvl="0"/>
            <a:r>
              <a:rPr lang="ru-RU" sz="2800" dirty="0"/>
              <a:t>считай до 10, если злишься.</a:t>
            </a:r>
          </a:p>
          <a:p>
            <a:pPr lvl="0"/>
            <a:r>
              <a:rPr lang="ru-RU" sz="2800" dirty="0"/>
              <a:t>говори о своих чувствах, а не обвиняй.</a:t>
            </a:r>
          </a:p>
          <a:p>
            <a:r>
              <a:rPr lang="ru-RU" sz="2800" dirty="0"/>
              <a:t>ищи компромисс: «Давай найдём решение, которое устроит нас обоих».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93628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232080"/>
          </a:xfrm>
        </p:spPr>
        <p:txBody>
          <a:bodyPr/>
          <a:lstStyle/>
          <a:p>
            <a:r>
              <a:rPr lang="ru-RU" b="1" dirty="0"/>
              <a:t>Упражнение «Комплимент»</a:t>
            </a:r>
            <a:br>
              <a:rPr lang="ru-RU" b="1" dirty="0"/>
            </a:br>
            <a:r>
              <a:rPr lang="ru-RU" sz="2800" b="1" dirty="0"/>
              <a:t>Цель:</a:t>
            </a:r>
            <a:r>
              <a:rPr lang="ru-RU" sz="2800" dirty="0"/>
              <a:t> научиться замечать хорошее в других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2112135"/>
            <a:ext cx="9136367" cy="3929227"/>
          </a:xfrm>
        </p:spPr>
        <p:txBody>
          <a:bodyPr/>
          <a:lstStyle/>
          <a:p>
            <a:endParaRPr lang="ru-RU" dirty="0"/>
          </a:p>
          <a:p>
            <a:r>
              <a:rPr lang="ru-RU" sz="4000" b="1" dirty="0">
                <a:solidFill>
                  <a:schemeClr val="accent2"/>
                </a:solidFill>
              </a:rPr>
              <a:t>Правила:</a:t>
            </a:r>
            <a:endParaRPr lang="ru-RU" sz="4000" dirty="0">
              <a:solidFill>
                <a:schemeClr val="accent2"/>
              </a:solidFill>
            </a:endParaRPr>
          </a:p>
          <a:p>
            <a:pPr lvl="0"/>
            <a:r>
              <a:rPr lang="ru-RU" sz="3600" dirty="0"/>
              <a:t>каждый говорит соседу слева один</a:t>
            </a:r>
          </a:p>
          <a:p>
            <a:pPr lvl="0"/>
            <a:r>
              <a:rPr lang="ru-RU" sz="3600" dirty="0"/>
              <a:t> искренний комплимент;</a:t>
            </a:r>
          </a:p>
          <a:p>
            <a:pPr lvl="0"/>
            <a:r>
              <a:rPr lang="ru-RU" sz="3600" dirty="0"/>
              <a:t>принимающий благодарит и улыбается;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30845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          Работа в команде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9677280" cy="3880773"/>
          </a:xfrm>
        </p:spPr>
        <p:txBody>
          <a:bodyPr>
            <a:normAutofit fontScale="92500" lnSpcReduction="10000"/>
          </a:bodyPr>
          <a:lstStyle/>
          <a:p>
            <a:r>
              <a:rPr lang="ru-RU" sz="4000" b="1" dirty="0">
                <a:solidFill>
                  <a:schemeClr val="accent2"/>
                </a:solidFill>
              </a:rPr>
              <a:t>Как добиться успеха вместе:</a:t>
            </a:r>
            <a:endParaRPr lang="ru-RU" sz="4000" dirty="0">
              <a:solidFill>
                <a:schemeClr val="accent2"/>
              </a:solidFill>
            </a:endParaRPr>
          </a:p>
          <a:p>
            <a:pPr lvl="0"/>
            <a:r>
              <a:rPr lang="ru-RU" sz="2400" dirty="0"/>
              <a:t>распределяйте роли по способностям;</a:t>
            </a:r>
          </a:p>
          <a:p>
            <a:pPr lvl="0"/>
            <a:r>
              <a:rPr lang="ru-RU" sz="2400" dirty="0"/>
              <a:t>слушайте идеи каждого;</a:t>
            </a:r>
          </a:p>
          <a:p>
            <a:pPr lvl="0"/>
            <a:r>
              <a:rPr lang="ru-RU" sz="2400" dirty="0"/>
              <a:t>поддерживайте тех, кто стесняется;</a:t>
            </a:r>
          </a:p>
          <a:p>
            <a:r>
              <a:rPr lang="ru-RU" sz="2400" dirty="0"/>
              <a:t>празднуйте общие победы.</a:t>
            </a:r>
          </a:p>
          <a:p>
            <a:br>
              <a:rPr lang="ru-RU" sz="2400" dirty="0"/>
            </a:br>
            <a:r>
              <a:rPr lang="ru-RU" sz="2400" b="1" dirty="0"/>
              <a:t>Игра:</a:t>
            </a:r>
            <a:r>
              <a:rPr lang="ru-RU" sz="2400" dirty="0"/>
              <a:t> «Строим башню» — за 3 минуты из бумаги и скотча создать самую высокую конструкцию.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25705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Подведём итоги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9587128" cy="3880773"/>
          </a:xfrm>
        </p:spPr>
        <p:txBody>
          <a:bodyPr>
            <a:normAutofit fontScale="92500" lnSpcReduction="20000"/>
          </a:bodyPr>
          <a:lstStyle/>
          <a:p>
            <a:r>
              <a:rPr lang="ru-RU" sz="4000" b="1" dirty="0">
                <a:solidFill>
                  <a:schemeClr val="accent2"/>
                </a:solidFill>
              </a:rPr>
              <a:t>Мы узнали:</a:t>
            </a:r>
            <a:endParaRPr lang="ru-RU" sz="4000" dirty="0">
              <a:solidFill>
                <a:schemeClr val="accent2"/>
              </a:solidFill>
            </a:endParaRPr>
          </a:p>
          <a:p>
            <a:pPr lvl="0"/>
            <a:r>
              <a:rPr lang="ru-RU" sz="2800" dirty="0"/>
              <a:t>как слушать и быть услышанным;</a:t>
            </a:r>
          </a:p>
          <a:p>
            <a:pPr lvl="0"/>
            <a:r>
              <a:rPr lang="ru-RU" sz="2800" dirty="0"/>
              <a:t>какие сигналы подаёт наше тело;</a:t>
            </a:r>
          </a:p>
          <a:p>
            <a:pPr lvl="0"/>
            <a:r>
              <a:rPr lang="ru-RU" sz="2800" dirty="0"/>
              <a:t>как избегать и решать конфликты;</a:t>
            </a:r>
          </a:p>
          <a:p>
            <a:r>
              <a:rPr lang="ru-RU" sz="2800" dirty="0"/>
              <a:t>почему командная работа приносит успех.</a:t>
            </a:r>
          </a:p>
          <a:p>
            <a:br>
              <a:rPr lang="ru-RU" sz="2800" dirty="0"/>
            </a:br>
            <a:r>
              <a:rPr lang="ru-RU" sz="2800" b="1" dirty="0"/>
              <a:t>Вопрос классу:</a:t>
            </a:r>
            <a:r>
              <a:rPr lang="ru-RU" sz="2800" dirty="0"/>
              <a:t> Что из сегодняшнего занятия ты</a:t>
            </a:r>
          </a:p>
          <a:p>
            <a:r>
              <a:rPr lang="ru-RU" sz="2800" dirty="0"/>
              <a:t> применишь в жизни?</a:t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350091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dirty="0"/>
              <a:t>«Самая большая роскошь на свете – это роскошь человеческого общения»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9226520" cy="3880773"/>
          </a:xfrm>
        </p:spPr>
        <p:txBody>
          <a:bodyPr>
            <a:normAutofit lnSpcReduction="10000"/>
          </a:bodyPr>
          <a:lstStyle/>
          <a:p>
            <a:r>
              <a:rPr lang="ru-RU" sz="4000" dirty="0"/>
              <a:t> «</a:t>
            </a:r>
            <a:r>
              <a:rPr lang="ru-RU" sz="4000" dirty="0">
                <a:solidFill>
                  <a:srgbClr val="7030A0"/>
                </a:solidFill>
              </a:rPr>
              <a:t>Общение - это искусство, которое </a:t>
            </a:r>
          </a:p>
          <a:p>
            <a:r>
              <a:rPr lang="ru-RU" sz="4000" dirty="0">
                <a:solidFill>
                  <a:srgbClr val="7030A0"/>
                </a:solidFill>
              </a:rPr>
              <a:t>можно освоить!»</a:t>
            </a:r>
          </a:p>
          <a:p>
            <a:br>
              <a:rPr lang="ru-RU" sz="4000" dirty="0"/>
            </a:br>
            <a:r>
              <a:rPr lang="ru-RU" sz="4000" dirty="0"/>
              <a:t> </a:t>
            </a:r>
            <a:r>
              <a:rPr lang="ru-RU" sz="4000" dirty="0">
                <a:solidFill>
                  <a:srgbClr val="002060"/>
                </a:solidFill>
              </a:rPr>
              <a:t>«Практикуйтесь каждый день — </a:t>
            </a:r>
          </a:p>
          <a:p>
            <a:r>
              <a:rPr lang="ru-RU" sz="4000" dirty="0">
                <a:solidFill>
                  <a:srgbClr val="002060"/>
                </a:solidFill>
              </a:rPr>
              <a:t>и у вас всё получится!»</a:t>
            </a:r>
            <a:br>
              <a:rPr lang="ru-RU" sz="4000" dirty="0">
                <a:solidFill>
                  <a:srgbClr val="002060"/>
                </a:solidFill>
              </a:rPr>
            </a:br>
            <a:endParaRPr lang="ru-RU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242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11005680" cy="4521693"/>
          </a:xfrm>
        </p:spPr>
        <p:txBody>
          <a:bodyPr>
            <a:normAutofit/>
          </a:bodyPr>
          <a:lstStyle/>
          <a:p>
            <a:br>
              <a:rPr lang="ru-RU" sz="5400" b="1" dirty="0"/>
            </a:br>
            <a:br>
              <a:rPr lang="ru-RU" sz="5400" b="1" dirty="0"/>
            </a:br>
            <a:r>
              <a:rPr lang="ru-RU" sz="5400" b="1" dirty="0"/>
              <a:t>    </a:t>
            </a:r>
            <a:r>
              <a:rPr lang="ru-RU" sz="6000" b="1" dirty="0"/>
              <a:t>Спасибо за внимание!</a:t>
            </a:r>
            <a:br>
              <a:rPr lang="ru-RU" sz="6000" dirty="0"/>
            </a:b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6885064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167</TotalTime>
  <Words>496</Words>
  <Application>Microsoft Office PowerPoint</Application>
  <PresentationFormat>Широкоэкранный</PresentationFormat>
  <Paragraphs>80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Trebuchet MS</vt:lpstr>
      <vt:lpstr>Wingdings 3</vt:lpstr>
      <vt:lpstr>Грань</vt:lpstr>
      <vt:lpstr>«Общение без проблем»</vt:lpstr>
      <vt:lpstr>Цель: развитие навыков эффективного общения, умения слушать, обучение восприятию коммуникативных сигналов, понимание важности личностных качеств в построении межличностных отношений. </vt:lpstr>
      <vt:lpstr>      </vt:lpstr>
      <vt:lpstr>Что такое общение? </vt:lpstr>
      <vt:lpstr>         Барьеры в общении </vt:lpstr>
      <vt:lpstr>Правила эффективного общения </vt:lpstr>
      <vt:lpstr>       Активное слушание </vt:lpstr>
      <vt:lpstr>      Невербальное общение </vt:lpstr>
      <vt:lpstr>    Как избежать конфликтов?  </vt:lpstr>
      <vt:lpstr>Упражнение «Комплимент» Цель: научиться замечать хорошее в других</vt:lpstr>
      <vt:lpstr>          Работа в команде</vt:lpstr>
      <vt:lpstr>Подведём итоги </vt:lpstr>
      <vt:lpstr>«Самая большая роскошь на свете – это роскошь человеческого общения»</vt:lpstr>
      <vt:lpstr>      Спасибо за внимание!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«Общение без проблем»</dc:title>
  <dc:creator>User</dc:creator>
  <cp:lastModifiedBy>Екатерина Чимутова</cp:lastModifiedBy>
  <cp:revision>18</cp:revision>
  <dcterms:created xsi:type="dcterms:W3CDTF">2026-05-03T11:10:50Z</dcterms:created>
  <dcterms:modified xsi:type="dcterms:W3CDTF">2026-07-10T07:42:08Z</dcterms:modified>
</cp:coreProperties>
</file>