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17" r:id="rId2"/>
    <p:sldId id="318" r:id="rId3"/>
    <p:sldId id="309" r:id="rId4"/>
    <p:sldId id="310" r:id="rId5"/>
    <p:sldId id="320" r:id="rId6"/>
    <p:sldId id="326" r:id="rId7"/>
    <p:sldId id="327" r:id="rId8"/>
    <p:sldId id="323" r:id="rId9"/>
    <p:sldId id="324" r:id="rId10"/>
    <p:sldId id="32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A58"/>
    <a:srgbClr val="505A47"/>
    <a:srgbClr val="D1D8B7"/>
    <a:srgbClr val="A09D79"/>
    <a:srgbClr val="AD5C4D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5405" autoAdjust="0"/>
  </p:normalViewPr>
  <p:slideViewPr>
    <p:cSldViewPr snapToGrid="0">
      <p:cViewPr varScale="1">
        <p:scale>
          <a:sx n="76" d="100"/>
          <a:sy n="76" d="100"/>
        </p:scale>
        <p:origin x="854" y="67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550772139750153E-2"/>
          <c:y val="4.9380756221104417E-2"/>
          <c:w val="0.81850989921379769"/>
          <c:h val="0.799079570509920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начало учебного года 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Фонематические процессы</c:v>
                </c:pt>
                <c:pt idx="1">
                  <c:v>Звукопроизношение</c:v>
                </c:pt>
                <c:pt idx="2">
                  <c:v>Лексическая сторона речи</c:v>
                </c:pt>
                <c:pt idx="3">
                  <c:v>Грамматический строй речи</c:v>
                </c:pt>
                <c:pt idx="4">
                  <c:v>Связная речь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0.23</c:v>
                </c:pt>
                <c:pt idx="1">
                  <c:v>0.34</c:v>
                </c:pt>
                <c:pt idx="2">
                  <c:v>0.2</c:v>
                </c:pt>
                <c:pt idx="3">
                  <c:v>0.2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E4-4AD1-A0F0-5C6CEA5EB35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середина учебного года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Фонематические процессы</c:v>
                </c:pt>
                <c:pt idx="1">
                  <c:v>Звукопроизношение</c:v>
                </c:pt>
                <c:pt idx="2">
                  <c:v>Лексическая сторона речи</c:v>
                </c:pt>
                <c:pt idx="3">
                  <c:v>Грамматический строй речи</c:v>
                </c:pt>
                <c:pt idx="4">
                  <c:v>Связная речь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0.36</c:v>
                </c:pt>
                <c:pt idx="1">
                  <c:v>0.48</c:v>
                </c:pt>
                <c:pt idx="2">
                  <c:v>0.27</c:v>
                </c:pt>
                <c:pt idx="3">
                  <c:v>0.25</c:v>
                </c:pt>
                <c:pt idx="4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E4-4AD1-A0F0-5C6CEA5EB35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конец учебного года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Фонематические процессы</c:v>
                </c:pt>
                <c:pt idx="1">
                  <c:v>Звукопроизношение</c:v>
                </c:pt>
                <c:pt idx="2">
                  <c:v>Лексическая сторона речи</c:v>
                </c:pt>
                <c:pt idx="3">
                  <c:v>Грамматический строй речи</c:v>
                </c:pt>
                <c:pt idx="4">
                  <c:v>Связная речь</c:v>
                </c:pt>
              </c:strCache>
            </c:strRef>
          </c:cat>
          <c:val>
            <c:numRef>
              <c:f>Лист1!$D$2:$D$6</c:f>
              <c:numCache>
                <c:formatCode>0%</c:formatCode>
                <c:ptCount val="5"/>
                <c:pt idx="0">
                  <c:v>0.43</c:v>
                </c:pt>
                <c:pt idx="1">
                  <c:v>0.54</c:v>
                </c:pt>
                <c:pt idx="2">
                  <c:v>0.34</c:v>
                </c:pt>
                <c:pt idx="3">
                  <c:v>0.32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E4-4AD1-A0F0-5C6CEA5EB3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5903232"/>
        <c:axId val="45917312"/>
        <c:axId val="0"/>
      </c:bar3DChart>
      <c:catAx>
        <c:axId val="45903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500" baseline="0">
                <a:latin typeface="Bahnschrift Light Condensed" pitchFamily="34" charset="0"/>
              </a:defRPr>
            </a:pPr>
            <a:endParaRPr lang="ru-RU"/>
          </a:p>
        </c:txPr>
        <c:crossAx val="45917312"/>
        <c:crosses val="autoZero"/>
        <c:auto val="1"/>
        <c:lblAlgn val="ctr"/>
        <c:lblOffset val="100"/>
        <c:noMultiLvlLbl val="0"/>
      </c:catAx>
      <c:valAx>
        <c:axId val="4591731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5903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178663655299824"/>
          <c:y val="0.33030415214844816"/>
          <c:w val="0.15821336344700176"/>
          <c:h val="0.669695847851551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7/10/2026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7/10/2026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7F337-120C-A0E5-D143-170C0B6F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72EDCC-A667-170D-737E-5CC4FB9893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A75824-140E-B319-019E-8FA1EB5E5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303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66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281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99511-603D-080E-9AF7-2D3FF8B7B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39A841-F7D0-61C8-B5A1-DBBC4CE3AF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C54B8D-8022-E8FC-12C6-F85DE6C2B0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798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0D27C-BD2A-0F5B-14C7-70B22140D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8E533C-665D-C8FC-B3C0-4364D80B2D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70295-280D-5443-65E3-EF6BE5BAF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633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400" b="1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941984E2-3225-05D3-3A3D-9D5F5840E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anchor="ctr" anchorCtr="0"/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05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706582"/>
            <a:ext cx="5449824" cy="2636322"/>
          </a:xfrm>
        </p:spPr>
        <p:txBody>
          <a:bodyPr anchor="b"/>
          <a:lstStyle>
            <a:lvl1pPr>
              <a:lnSpc>
                <a:spcPct val="75000"/>
              </a:lnSpc>
              <a:defRPr sz="3600" b="1"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3734790"/>
            <a:ext cx="5449824" cy="2227098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000" b="0" cap="none" baseline="0">
                <a:latin typeface="Garamond" panose="02020404030301010803" pitchFamily="18" charset="0"/>
              </a:defRPr>
            </a:lvl1pPr>
            <a:lvl2pPr>
              <a:defRPr sz="2000" cap="none">
                <a:latin typeface="Garamond" panose="02020404030301010803" pitchFamily="18" charset="0"/>
              </a:defRPr>
            </a:lvl2pPr>
            <a:lvl3pPr>
              <a:defRPr sz="2000" cap="none">
                <a:latin typeface="Garamond" panose="02020404030301010803" pitchFamily="18" charset="0"/>
              </a:defRPr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19B941-BE40-502D-E080-DAA711F43CF2}"/>
              </a:ext>
            </a:extLst>
          </p:cNvPr>
          <p:cNvSpPr/>
          <p:nvPr userDrawn="1"/>
        </p:nvSpPr>
        <p:spPr>
          <a:xfrm>
            <a:off x="10712437" y="6095583"/>
            <a:ext cx="855024" cy="4215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33449"/>
            <a:ext cx="7534656" cy="1395351"/>
          </a:xfrm>
        </p:spPr>
        <p:txBody>
          <a:bodyPr anchor="b" anchorCtr="0"/>
          <a:lstStyle>
            <a:lvl1pPr>
              <a:defRPr sz="3200" b="1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8379662" cy="3356576"/>
          </a:xfrm>
        </p:spPr>
        <p:txBody>
          <a:bodyPr>
            <a:normAutofit/>
          </a:bodyPr>
          <a:lstStyle>
            <a:lvl1pPr>
              <a:defRPr sz="2000">
                <a:latin typeface="Garamond" panose="02020404030301010803" pitchFamily="18" charset="0"/>
              </a:defRPr>
            </a:lvl1pPr>
            <a:lvl2pPr>
              <a:defRPr sz="1800">
                <a:latin typeface="Garamond" panose="02020404030301010803" pitchFamily="18" charset="0"/>
              </a:defRPr>
            </a:lvl2pPr>
            <a:lvl3pPr>
              <a:defRPr sz="1600">
                <a:latin typeface="Garamond" panose="02020404030301010803" pitchFamily="18" charset="0"/>
              </a:defRPr>
            </a:lvl3pPr>
            <a:lvl4pPr>
              <a:defRPr sz="1400">
                <a:latin typeface="Garamond" panose="02020404030301010803" pitchFamily="18" charset="0"/>
              </a:defRPr>
            </a:lvl4pPr>
            <a:lvl5pPr>
              <a:defRPr sz="1400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862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356260"/>
            <a:ext cx="8223662" cy="1472540"/>
          </a:xfrm>
        </p:spPr>
        <p:txBody>
          <a:bodyPr anchor="b" anchorCtr="0"/>
          <a:lstStyle>
            <a:lvl1pPr>
              <a:defRPr sz="3200" b="1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D83968FA-E5B2-FBB1-8E8D-3EA47A9BE0A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66800" y="2191512"/>
            <a:ext cx="4576953" cy="3877055"/>
          </a:xfrm>
        </p:spPr>
        <p:txBody>
          <a:bodyPr>
            <a:normAutofit/>
          </a:bodyPr>
          <a:lstStyle>
            <a:lvl1pPr marL="342900" indent="-342900">
              <a:buFont typeface="Courier New" panose="02070309020205020404" pitchFamily="49" charset="0"/>
              <a:buChar char="o"/>
              <a:defRPr sz="2000">
                <a:latin typeface="Garamond" panose="02020404030301010803" pitchFamily="18" charset="0"/>
              </a:defRPr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>
                <a:latin typeface="Garamond" panose="02020404030301010803" pitchFamily="18" charset="0"/>
              </a:defRPr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>
                <a:latin typeface="Garamond" panose="02020404030301010803" pitchFamily="18" charset="0"/>
              </a:defRPr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>
                <a:latin typeface="Garamond" panose="02020404030301010803" pitchFamily="18" charset="0"/>
              </a:defRPr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9A7987-6CF1-094E-F675-2087D7A9AF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21388" y="2190750"/>
            <a:ext cx="5103812" cy="3878263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Garamond" panose="02020404030301010803" pitchFamily="18" charset="0"/>
              </a:defRPr>
            </a:lvl1pPr>
            <a:lvl2pPr marL="457200" indent="0">
              <a:buNone/>
              <a:defRPr sz="2000" b="1">
                <a:latin typeface="Garamond" panose="02020404030301010803" pitchFamily="18" charset="0"/>
              </a:defRPr>
            </a:lvl2pPr>
            <a:lvl3pPr marL="914400" indent="0">
              <a:buNone/>
              <a:defRPr sz="2000" b="1">
                <a:latin typeface="Garamond" panose="02020404030301010803" pitchFamily="18" charset="0"/>
              </a:defRPr>
            </a:lvl3pPr>
            <a:lvl4pPr marL="1371600" indent="0">
              <a:buNone/>
              <a:defRPr sz="2000" b="1">
                <a:latin typeface="Garamond" panose="02020404030301010803" pitchFamily="18" charset="0"/>
              </a:defRPr>
            </a:lvl4pPr>
            <a:lvl5pPr marL="1828800" indent="0">
              <a:buNone/>
              <a:defRPr sz="2000" b="1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2433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323731"/>
            <a:ext cx="7214260" cy="1505069"/>
          </a:xfrm>
        </p:spPr>
        <p:txBody>
          <a:bodyPr anchor="b" anchorCtr="0"/>
          <a:lstStyle>
            <a:lvl1pPr>
              <a:defRPr sz="3200" b="1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Garamond" panose="02020404030301010803" pitchFamily="18" charset="0"/>
              </a:defRPr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>
                <a:latin typeface="Garamond" panose="02020404030301010803" pitchFamily="18" charset="0"/>
              </a:defRPr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>
                <a:latin typeface="Garamond" panose="02020404030301010803" pitchFamily="18" charset="0"/>
              </a:defRPr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>
                <a:latin typeface="Garamond" panose="02020404030301010803" pitchFamily="18" charset="0"/>
              </a:defRPr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2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: Shape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 b="1">
                <a:latin typeface="Garamond" panose="020204040303010108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8" y="2039111"/>
            <a:ext cx="4387934" cy="384048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>
                <a:latin typeface="Garamond" panose="02020404030301010803" pitchFamily="18" charset="0"/>
              </a:defRPr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>
                <a:latin typeface="Garamond" panose="02020404030301010803" pitchFamily="18" charset="0"/>
              </a:defRPr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>
                <a:latin typeface="Garamond" panose="02020404030301010803" pitchFamily="18" charset="0"/>
              </a:defRPr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>
                <a:latin typeface="Garamond" panose="02020404030301010803" pitchFamily="18" charset="0"/>
              </a:defRPr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10941" y="2039111"/>
            <a:ext cx="5236298" cy="3840480"/>
          </a:xfrm>
        </p:spPr>
        <p:txBody>
          <a:bodyPr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b="1">
                <a:latin typeface="Garamond" panose="02020404030301010803" pitchFamily="18" charset="0"/>
              </a:defRPr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 b="1">
                <a:latin typeface="Garamond" panose="02020404030301010803" pitchFamily="18" charset="0"/>
              </a:defRPr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 b="1">
                <a:latin typeface="Garamond" panose="02020404030301010803" pitchFamily="18" charset="0"/>
              </a:defRPr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 b="1">
                <a:latin typeface="Garamond" panose="02020404030301010803" pitchFamily="18" charset="0"/>
              </a:defRPr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 b="1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0121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51" r:id="rId4"/>
    <p:sldLayoutId id="2147483676" r:id="rId5"/>
    <p:sldLayoutId id="2147483661" r:id="rId6"/>
    <p:sldLayoutId id="2147483670" r:id="rId7"/>
    <p:sldLayoutId id="2147483678" r:id="rId8"/>
    <p:sldLayoutId id="2147483664" r:id="rId9"/>
    <p:sldLayoutId id="2147483680" r:id="rId10"/>
    <p:sldLayoutId id="2147483681" r:id="rId11"/>
    <p:sldLayoutId id="2147483682" r:id="rId12"/>
    <p:sldLayoutId id="2147483666" r:id="rId13"/>
    <p:sldLayoutId id="2147483654" r:id="rId14"/>
    <p:sldLayoutId id="2147483683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"/>
            <a:ext cx="10836322" cy="6673754"/>
          </a:xfrm>
        </p:spPr>
        <p:txBody>
          <a:bodyPr anchor="ctr"/>
          <a:lstStyle/>
          <a:p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современных игровых интернет‑технологий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коррекции речевого развития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b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тяжелыми нарушениями речи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 flipH="1">
            <a:off x="5554634" y="4599295"/>
            <a:ext cx="6223381" cy="2088107"/>
          </a:xfrm>
        </p:spPr>
        <p:txBody>
          <a:bodyPr>
            <a:normAutofit/>
          </a:bodyPr>
          <a:lstStyle/>
          <a:p>
            <a:pPr algn="r"/>
            <a:r>
              <a:rPr lang="ru-RU" sz="1800" cap="none" dirty="0">
                <a:solidFill>
                  <a:srgbClr val="543E3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Верютина Юлия Эдуардовна,</a:t>
            </a:r>
            <a:br>
              <a:rPr lang="ru-RU" sz="1800" cap="none" dirty="0">
                <a:solidFill>
                  <a:srgbClr val="543E3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800" cap="none" dirty="0">
                <a:solidFill>
                  <a:srgbClr val="543E3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учитель-логопед </a:t>
            </a:r>
            <a:br>
              <a:rPr lang="en-US" sz="1800" cap="none" dirty="0">
                <a:solidFill>
                  <a:srgbClr val="543E3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800" cap="none" dirty="0">
                <a:solidFill>
                  <a:srgbClr val="543E3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ОБОУ «</a:t>
            </a:r>
            <a:r>
              <a:rPr lang="ru-RU" sz="1800" cap="none">
                <a:solidFill>
                  <a:srgbClr val="543E3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Школа-интернат № 2</a:t>
            </a:r>
            <a:r>
              <a:rPr lang="ru-RU" sz="1800" cap="none" dirty="0">
                <a:solidFill>
                  <a:srgbClr val="543E3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» г. Курска</a:t>
            </a:r>
            <a:br>
              <a:rPr lang="ru-RU" sz="1800" cap="none" dirty="0">
                <a:solidFill>
                  <a:srgbClr val="543E3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en-US" sz="1800" cap="none" dirty="0">
                <a:solidFill>
                  <a:srgbClr val="543E3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likhonina83@mail.ru</a:t>
            </a:r>
            <a:br>
              <a:rPr lang="ru-RU" sz="4800" cap="none" dirty="0">
                <a:solidFill>
                  <a:srgbClr val="543E34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9EC92-E974-7D13-AAEB-9682759AC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035820B-CDE0-6793-D185-A5B883A4D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BF8EE-544D-7673-D76D-CDCF067E74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45659" y="491319"/>
            <a:ext cx="11661638" cy="6216555"/>
          </a:xfrm>
        </p:spPr>
        <p:txBody>
          <a:bodyPr>
            <a:normAutofit/>
          </a:bodyPr>
          <a:lstStyle/>
          <a:p>
            <a:pPr algn="ctr"/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интернет-технологии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существенно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улучшают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речевого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тяжёлыми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нарушениями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мотивацию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индивидуализировать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исследования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оценить влияние игровых интернет‑технологий на коррекцию речевых нарушений </a:t>
            </a:r>
          </a:p>
          <a:p>
            <a:pPr algn="ctr"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с ТНР.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исследования: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изучение психологической, педагогической, логопедической литературы, освещающей проблему исследования;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повышение эффективности коррекционно-развивающего процесса за счёт интеграции цифровых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инструментов и онлайн-ресурсов.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исследования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дети дошкольного и</a:t>
            </a:r>
          </a:p>
          <a:p>
            <a:pPr algn="ctr"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младшего школьного возраста</a:t>
            </a:r>
          </a:p>
          <a:p>
            <a:pPr algn="ctr"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тяжёлыми  нарушениями речи.</a:t>
            </a:r>
          </a:p>
          <a:p>
            <a:pPr algn="ctr"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исследования: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использование игровых интернет‑технологий в коррекционной работе логопеда.</a:t>
            </a:r>
          </a:p>
          <a:p>
            <a:pPr algn="ctr">
              <a:spcBef>
                <a:spcPts val="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мотивации: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влияния технологии на вовлеченность и интерес к занятиям.</a:t>
            </a:r>
          </a:p>
          <a:p>
            <a:pPr algn="ctr">
              <a:spcBef>
                <a:spcPts val="0"/>
              </a:spcBef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876203" y="5500048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Рисунок 1">
            <a:extLst>
              <a:ext uri="{FF2B5EF4-FFF2-40B4-BE49-F238E27FC236}">
                <a16:creationId xmlns:a16="http://schemas.microsoft.com/office/drawing/2014/main" id="{C103AAA0-F432-60E8-C9CD-1BE695B896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34250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A7BE12AD-D808-BDE0-3EB8-5BC50B1D8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433449"/>
            <a:ext cx="9736853" cy="1395351"/>
          </a:xfrm>
        </p:spPr>
        <p:txBody>
          <a:bodyPr/>
          <a:lstStyle/>
          <a:p>
            <a:pPr algn="ctr"/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игровых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интернет-технологий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FDA37B-399A-B9F0-7A7D-2A891EB7FFA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3900" y="2361063"/>
            <a:ext cx="11502962" cy="3684895"/>
          </a:xfrm>
        </p:spPr>
        <p:txBody>
          <a:bodyPr>
            <a:normAutofit/>
          </a:bodyPr>
          <a:lstStyle/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гровой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привлекает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делая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увлекательными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эффективными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Индивидуализация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даптация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заданий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более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быстрый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мультикомпетенций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очетание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речевыми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навыками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когнитивными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функциями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память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одной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Многократное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повторение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утомления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нтерактивные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игры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позволяют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многократно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повторять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снижая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6913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49404F1-8E94-7D3D-71E2-A1A4B7CBC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752" y="150126"/>
            <a:ext cx="10360152" cy="941696"/>
          </a:xfrm>
        </p:spPr>
        <p:txBody>
          <a:bodyPr/>
          <a:lstStyle/>
          <a:p>
            <a:pPr algn="ctr"/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технологических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решений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F3CEF66-C6D7-C765-24E7-1DCFB38FE51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95785" y="1392072"/>
            <a:ext cx="4531057" cy="405338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</a:t>
            </a:r>
            <a:r>
              <a:rPr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Цифровой</a:t>
            </a:r>
            <a:r>
              <a:rPr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помощник</a:t>
            </a:r>
            <a:r>
              <a:rPr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логопеда</a:t>
            </a:r>
            <a:r>
              <a:rPr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игры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всеми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аспектами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</a:pPr>
            <a:r>
              <a:rPr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</a:t>
            </a:r>
            <a:r>
              <a:rPr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доски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такие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Screen Media,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улучшают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</a:pPr>
            <a:r>
              <a:rPr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Онлайн-игры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сайтах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типа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logozavr.ru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ежедневного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домашних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</a:t>
            </a:r>
            <a:r>
              <a:rPr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«МЭО»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объединяет интерактивные игры для комплексной коррекции речевого развития детей с ТНР, включая звукобуквенный анализ, грамматику и связную речь.</a:t>
            </a:r>
          </a:p>
          <a:p>
            <a:endParaRPr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4A3718F-D67C-255A-4B64-BA379609FC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77218" y="1214650"/>
            <a:ext cx="6032310" cy="3871657"/>
          </a:xfrm>
        </p:spPr>
        <p:txBody>
          <a:bodyPr>
            <a:normAutofit fontScale="92500" lnSpcReduction="10000"/>
          </a:bodyPr>
          <a:lstStyle/>
          <a:p>
            <a:pPr algn="ctr"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Мобильные приложения и игры для планшетов</a:t>
            </a:r>
          </a:p>
          <a:p>
            <a:pPr algn="ctr">
              <a:spcBef>
                <a:spcPts val="0"/>
              </a:spcBef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«Общение» (от центра «Наш солнечный мир») — помогает в общении, включает галерею слов и понятий, раздел для построения фраз.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«Привет, Логопед! Запуск речи» — основано на естественных этапах развития речи, помогает преодолеть речевой негативизм.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Серия приложений «Говорим правильно» — для коррекции произношения звуков [р], [р’], [л], [л’], [ш], [ж].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из коллекции «</a:t>
            </a:r>
            <a:r>
              <a:rPr lang="ru-RU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Мерсибо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— многофункциональные и соответствующие требованиям ФГОС ДО.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Онлайн-игры на логопедических сайтах (например, logozavr.ru, solnet.ee, detiseti.ru и др.)</a:t>
            </a:r>
          </a:p>
          <a:p>
            <a:pPr algn="ctr">
              <a:spcBef>
                <a:spcPts val="0"/>
              </a:spcBef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053" y="4889027"/>
            <a:ext cx="2619409" cy="2019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399" y="5035375"/>
            <a:ext cx="2403268" cy="1822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6249" y="4776716"/>
            <a:ext cx="2767947" cy="21878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393" y="4889026"/>
            <a:ext cx="2910903" cy="2137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0106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39F86-B0C5-CECB-3EE7-9CC6F13CD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EB0A5E7E-163C-AE84-7B88-D311EA3BA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604" y="218365"/>
            <a:ext cx="7096836" cy="1733266"/>
          </a:xfrm>
        </p:spPr>
        <p:txBody>
          <a:bodyPr/>
          <a:lstStyle/>
          <a:p>
            <a:pPr algn="ctr"/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мультимедийные презентации и мобильные приложения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логопедической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6224E8-FB0F-5C0D-BCEB-C757A542E23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86603" y="2060812"/>
            <a:ext cx="6196084" cy="4572000"/>
          </a:xfrm>
        </p:spPr>
        <p:txBody>
          <a:bodyPr>
            <a:normAutofit fontScale="92500" lnSpcReduction="10000"/>
          </a:bodyPr>
          <a:lstStyle/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Улучш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ают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навыков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тактильными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интерфейсами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Повыш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ают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обучению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игровую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вают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прогнозирование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ируют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мультимедийны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учебного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Мультимедийные презентации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PowerPoint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мобильные приложения играют ключевую роль в коррекции речевого развития у детей с трудностью нормализации речи (ТНР). Они включают интерактивные игры и тесты, например, «Лягушка прыгает по кочкам» для звука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«Сны пчёлки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Жужи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для звука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специализированные приложения, включая «Привет, Логопед!» и серию «Говорим правильно».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8170" y="1838848"/>
            <a:ext cx="5660387" cy="4231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8417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55342" y="0"/>
            <a:ext cx="10585781" cy="1430421"/>
          </a:xfrm>
          <a:prstGeom prst="rect">
            <a:avLst/>
          </a:prstGeom>
          <a:noFill/>
          <a:ln/>
        </p:spPr>
        <p:txBody>
          <a:bodyPr wrap="square" lIns="45720" tIns="22860" rIns="45720" bIns="22860" rtlCol="0" anchor="ctr"/>
          <a:lstStyle/>
          <a:p>
            <a:pPr algn="ctr">
              <a:lnSpc>
                <a:spcPts val="3600"/>
              </a:lnSpc>
            </a:pPr>
            <a:r>
              <a:rPr lang="en-US" sz="3200" b="1" dirty="0">
                <a:solidFill>
                  <a:srgbClr val="233853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Сравнительная таблица технологических решений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740124"/>
              </p:ext>
            </p:extLst>
          </p:nvPr>
        </p:nvGraphicFramePr>
        <p:xfrm>
          <a:off x="552377" y="1297071"/>
          <a:ext cx="11391710" cy="5256129"/>
        </p:xfrm>
        <a:graphic>
          <a:graphicData uri="http://schemas.openxmlformats.org/drawingml/2006/table">
            <a:tbl>
              <a:tblPr/>
              <a:tblGrid>
                <a:gridCol w="1843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5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1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7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3067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Технология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8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Пример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8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Целевой навык(и)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8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Преимущества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8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Ограничения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492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Цифровой помощник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8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Платформа для логопеда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Автоматизация звукопроизношения, мониторинг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Персонализация упражнений, учёт динамики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Требует настройки; стоимость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492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Интерактивная доска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8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Классное ПО для доски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Связанная речь, артикуляция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Групповая работа, визуализация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Нужен оборудованный кабинет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492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Мобильное приложение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8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Игровые </a:t>
                      </a:r>
                      <a:r>
                        <a:rPr lang="en-US" sz="1800" dirty="0" err="1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упражнения</a:t>
                      </a: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планшет</a:t>
                      </a:r>
                      <a:r>
                        <a:rPr lang="ru-RU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а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Фонематическое восприятие, лексика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Доступно, удобно для домашней работы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Качество контента варьируется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067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Онлайн‑игра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8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Обучающая игра в браузере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Мотивация, речевая практика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Высокая вовлечённость детей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233853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Риск чрезмерного времени у экрана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22860" marB="2286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0" y="6553200"/>
            <a:ext cx="12192000" cy="0"/>
          </a:xfrm>
          <a:prstGeom prst="roundRect">
            <a:avLst/>
          </a:prstGeom>
          <a:solidFill>
            <a:srgbClr val="CCCCCC"/>
          </a:solidFill>
          <a:ln/>
        </p:spPr>
      </p:sp>
    </p:spTree>
    <p:extLst>
      <p:ext uri="{BB962C8B-B14F-4D97-AF65-F5344CB8AC3E}">
        <p14:creationId xmlns:p14="http://schemas.microsoft.com/office/powerpoint/2010/main" val="2291980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5628" y="615636"/>
            <a:ext cx="6283105" cy="814812"/>
          </a:xfrm>
        </p:spPr>
        <p:txBody>
          <a:bodyPr/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Влияние игровых интернет-технологий на различные компоненты речевой системы в процессе обучения детей с ТНР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697136269"/>
              </p:ext>
            </p:extLst>
          </p:nvPr>
        </p:nvGraphicFramePr>
        <p:xfrm>
          <a:off x="1774480" y="1747319"/>
          <a:ext cx="8618899" cy="4101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2736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0756A-3FBB-7573-645D-DA53C929B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D29B1757-4F2A-8440-A6BA-1EA20C515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78" y="1"/>
            <a:ext cx="4264182" cy="2281472"/>
          </a:xfrm>
        </p:spPr>
        <p:txBody>
          <a:bodyPr/>
          <a:lstStyle/>
          <a:p>
            <a:pPr algn="ctr"/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безопасному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эффективному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применению</a:t>
            </a:r>
            <a:r>
              <a:rPr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должны дополнять традиционные методы, соблюдая временные рамки и качество контента;</a:t>
            </a:r>
            <a:endParaRPr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35A0F87-443F-6082-0EFB-876CABA5E88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89711" y="2388358"/>
            <a:ext cx="5187636" cy="3548418"/>
          </a:xfrm>
        </p:spPr>
        <p:txBody>
          <a:bodyPr>
            <a:normAutofit/>
          </a:bodyPr>
          <a:lstStyle/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Учёт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возрастных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особенностей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избегание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насилия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Сочетание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традиционными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коррекции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временных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ограничений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контента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F6349D-7FBF-6691-9197-073E3A6A0B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49774" y="280657"/>
            <a:ext cx="5803272" cy="5395866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Онлайн-игры и ресурсы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логопедической работы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Онлайн-игры способствуют интерактивному обучению и вовлечению детей в процесс коррекции речи.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специализированных сайтов, таких как logozavr.ru и solnet.ee, обеспечивает доступ к разнообразным материалам и методам обучения.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Интернет-технологии позволяют индивидуализировать занятия в зависимости от потребностей ребенка.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Ресурсы, такие как detiseti.ru, предоставляют мультимедийные инструменты для улучшения артикуляции и дикции.</a:t>
            </a:r>
          </a:p>
          <a:p>
            <a:pPr algn="ctr"/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950" y="4354717"/>
            <a:ext cx="3458424" cy="2390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3908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0F964-8C95-80E5-9C5D-8A14112C5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31BB3-7488-21BE-9059-052401695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340" y="108643"/>
            <a:ext cx="8699974" cy="433660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Интернет-технологии позволяют создать многоканальную, гибкую и технологически оснащённую среду для коррекции речевых нарушений, сочетая традиционные логопедические методики с инновационными цифровыми решениями.</a:t>
            </a:r>
            <a:b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Это особенно актуально для работы с современным поколением детей, органично включённым в цифровую культуру.</a:t>
            </a:r>
            <a:br>
              <a:rPr lang="ru-RU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При дозированном использовании информационно-коммуникативных технологий на логопедических занятиях у детей с ТНР  наблюдается повышение интереса и мотивации к занятию, более полное усвоение материала с опорой на зрительный и слуховой анализаторы, развитие логических операций (анализа, синтеза, обобщения, классификации, сравнения), возможность индивидуализации коррекционного процесса за счёт выбора уровня сложности заданий, соответствующего актуальному состоянию речевых и языковых средств ребёнка, а также зоне его ближайшего развития. Формирование самоконтроля способствует синхронному развитию речи, высших психических функций личности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вцелом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в современном мире.</a:t>
            </a:r>
          </a:p>
        </p:txBody>
      </p:sp>
      <p:pic>
        <p:nvPicPr>
          <p:cNvPr id="5" name="Picture Placeholder 4" descr="image.png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783533"/>
            <a:ext cx="3331676" cy="5074466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DD0EEB-D93E-6D0A-171F-1215A1A926E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10685" y="4418092"/>
            <a:ext cx="7804087" cy="180164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 развития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скорости коррекции речевых нарушений на 30% благодаря интерактивным играм.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с виртуальной реальностью открывает новые возможности для погружения в языковую практику.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удаленных занятий расширяет охват и облегчает доступ к качественной коррекции для детей в отдаленных регионах.</a:t>
            </a:r>
          </a:p>
          <a:p>
            <a:pPr algn="ctr"/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512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647666" y="341194"/>
            <a:ext cx="7178722" cy="928048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Библиографический список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10"/>
          </p:nvPr>
        </p:nvSpPr>
        <p:spPr>
          <a:xfrm>
            <a:off x="504967" y="1132764"/>
            <a:ext cx="10222173" cy="5725236"/>
          </a:xfrm>
        </p:spPr>
        <p:txBody>
          <a:bodyPr>
            <a:noAutofit/>
          </a:bodyPr>
          <a:lstStyle/>
          <a:p>
            <a:pPr lvl="0"/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Волковская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Т.Н., Юсупова Г.Х.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Психологическая помощь дошкольникам с общим недоразвитием речи. - М.: Книголюб, 2004. -104 с.</a:t>
            </a:r>
          </a:p>
          <a:p>
            <a:pPr lvl="0"/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Вренева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Е.П.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Использование компьютерных технологий в работе коррекционного педагога ДОУ/Организация и содержание образования детей с нарушениями развития. Тезисы Международной научно-практической конференции. 25-27 июня 2008 года. Часть II. - М., 627 с.</a:t>
            </a:r>
          </a:p>
          <a:p>
            <a:pPr lvl="0"/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Кузьмина Н. И.,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Рождественская В.И. Воспитание речи у детей с моторной алалией. -М., 1977.</a:t>
            </a:r>
          </a:p>
          <a:p>
            <a:pPr lvl="0"/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Лынская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М.И. Формирование речевой деятельности у неговорящих детей с использованием инновационных технологий: [пособие для учителя-дефектолога] /М.И.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Лынская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под ред. С.Н. Шаховской. - М. : ПАРАДИГМА, 2015. - 128 с. -(Специальная коррекционная педагогика).</a:t>
            </a:r>
          </a:p>
          <a:p>
            <a:pPr lvl="0"/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Могилева В.Н.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Психофизиологические особенности дошкольника и их учет в работе с компьютером. - М.: Академия, 2007. - 240 с.</a:t>
            </a:r>
          </a:p>
          <a:p>
            <a:pPr lvl="0"/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Попова Е.Ф.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Использование компьютерных технологий в коррекционно-развивающем обучении детей с общим недоразвитием речи /Организация и содержание образования детей с нарушениями развития. Тезисы Международной научно-практической конференции. 25-27 июня 2008 года. Часть II. - М.-С. 418-421.</a:t>
            </a:r>
          </a:p>
          <a:p>
            <a:pPr lvl="0"/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Соботович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Е.Ф.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Речевое недоразвитие у детей и пути его коррекции : (дети с нарушением интеллекта и </a:t>
            </a:r>
            <a:r>
              <a:rPr lang="ru-RU" sz="180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мотор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. алалией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/ Е.Ф.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Соботович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М.: Классик стиль, 2003. -160 с.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93670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64407_win32_SD_v20" id="{3EA9D323-E7D5-42E3-83AA-4E89B21FB6B6}" vid="{BDF16A16-3A0E-4332-958C-C5797045A0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{9F7E0E26-9E29-4419-A89B-C1F6D4EDC949}tf11964407_win32</Template>
  <TotalTime>0</TotalTime>
  <Words>1229</Words>
  <Application>Microsoft Office PowerPoint</Application>
  <PresentationFormat>Широкоэкранный</PresentationFormat>
  <Paragraphs>89</Paragraphs>
  <Slides>10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Courier New</vt:lpstr>
      <vt:lpstr>Garamond</vt:lpstr>
      <vt:lpstr>Gill Sans Nova Light</vt:lpstr>
      <vt:lpstr>Sagona Book</vt:lpstr>
      <vt:lpstr>Times New Roman</vt:lpstr>
      <vt:lpstr>Custom</vt:lpstr>
      <vt:lpstr> Использование современных игровых интернет‑технологий  в коррекции речевого развития детей  с тяжелыми нарушениями речи   </vt:lpstr>
      <vt:lpstr>Презентация PowerPoint</vt:lpstr>
      <vt:lpstr>Преимущества использования игровых  интернет-технологий</vt:lpstr>
      <vt:lpstr>Примеры технологических решений и игр  для коррекции речи</vt:lpstr>
      <vt:lpstr>Интерактивные доски, столы, мультимедийные презентации и мобильные приложения в логопедической практике</vt:lpstr>
      <vt:lpstr>Презентация PowerPoint</vt:lpstr>
      <vt:lpstr>Влияние игровых интернет-технологий на различные компоненты речевой системы в процессе обучения детей с ТНР </vt:lpstr>
      <vt:lpstr>Рекомендации по безопасному и эффективному применению технологий: технологии должны дополнять традиционные методы, соблюдая временные рамки и качество контента;</vt:lpstr>
      <vt:lpstr>   Вывод  Интернет-технологии позволяют создать многоканальную, гибкую и технологически оснащённую среду для коррекции речевых нарушений, сочетая традиционные логопедические методики с инновационными цифровыми решениями.  Это особенно актуально для работы с современным поколением детей, органично включённым в цифровую культуру. При дозированном использовании информационно-коммуникативных технологий на логопедических занятиях у детей с ТНР  наблюдается повышение интереса и мотивации к занятию, более полное усвоение материала с опорой на зрительный и слуховой анализаторы, развитие логических операций (анализа, синтеза, обобщения, классификации, сравнения), возможность индивидуализации коррекционного процесса за счёт выбора уровня сложности заданий, соответствующего актуальному состоянию речевых и языковых средств ребёнка, а также зоне его ближайшего развития. Формирование самоконтроля способствует синхронному развитию речи, высших психических функций личности вцелом в современном мире.</vt:lpstr>
      <vt:lpstr>Библиографический список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2025-04-02T09:42:28Z</dcterms:created>
  <dcterms:modified xsi:type="dcterms:W3CDTF">2026-07-10T06:55:17Z</dcterms:modified>
</cp:coreProperties>
</file>