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0" r:id="rId4"/>
    <p:sldId id="258" r:id="rId5"/>
    <p:sldId id="262" r:id="rId6"/>
    <p:sldId id="282" r:id="rId7"/>
    <p:sldId id="278" r:id="rId8"/>
    <p:sldId id="271" r:id="rId9"/>
    <p:sldId id="273" r:id="rId10"/>
    <p:sldId id="274" r:id="rId11"/>
    <p:sldId id="275" r:id="rId12"/>
    <p:sldId id="276" r:id="rId13"/>
    <p:sldId id="281" r:id="rId14"/>
    <p:sldId id="280" r:id="rId15"/>
    <p:sldId id="277" r:id="rId16"/>
    <p:sldId id="272" r:id="rId17"/>
    <p:sldId id="269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7-08T14:17:13.016" v="3" actId="2696"/>
      <pc:docMkLst>
        <pc:docMk/>
      </pc:docMkLst>
      <pc:sldChg chg="delSp modSp mod">
        <pc:chgData name="Екатерина Чимутова" userId="4e1c11216741eefa" providerId="LiveId" clId="{E01BB03D-4D9F-4CF2-BCCB-B77BB2E13832}" dt="2026-07-08T14:16:52.081" v="1" actId="14100"/>
        <pc:sldMkLst>
          <pc:docMk/>
          <pc:sldMk cId="0" sldId="256"/>
        </pc:sldMkLst>
        <pc:spChg chg="mod">
          <ac:chgData name="Екатерина Чимутова" userId="4e1c11216741eefa" providerId="LiveId" clId="{E01BB03D-4D9F-4CF2-BCCB-B77BB2E13832}" dt="2026-07-08T14:16:52.081" v="1" actId="14100"/>
          <ac:spMkLst>
            <pc:docMk/>
            <pc:sldMk cId="0" sldId="256"/>
            <ac:spMk id="9" creationId="{4B762F23-004D-44B4-A0C1-6EB25E6A4E12}"/>
          </ac:spMkLst>
        </pc:spChg>
        <pc:picChg chg="del">
          <ac:chgData name="Екатерина Чимутова" userId="4e1c11216741eefa" providerId="LiveId" clId="{E01BB03D-4D9F-4CF2-BCCB-B77BB2E13832}" dt="2026-07-08T14:16:48.413" v="0" actId="478"/>
          <ac:picMkLst>
            <pc:docMk/>
            <pc:sldMk cId="0" sldId="256"/>
            <ac:picMk id="5" creationId="{D8654659-8B25-4FB5-85A3-1B9542E119D5}"/>
          </ac:picMkLst>
        </pc:picChg>
      </pc:sldChg>
      <pc:sldChg chg="modSp del mod">
        <pc:chgData name="Екатерина Чимутова" userId="4e1c11216741eefa" providerId="LiveId" clId="{E01BB03D-4D9F-4CF2-BCCB-B77BB2E13832}" dt="2026-07-08T14:17:13.016" v="3" actId="2696"/>
        <pc:sldMkLst>
          <pc:docMk/>
          <pc:sldMk cId="0" sldId="279"/>
        </pc:sldMkLst>
        <pc:picChg chg="mod">
          <ac:chgData name="Екатерина Чимутова" userId="4e1c11216741eefa" providerId="LiveId" clId="{E01BB03D-4D9F-4CF2-BCCB-B77BB2E13832}" dt="2026-07-08T14:17:06.774" v="2" actId="14100"/>
          <ac:picMkLst>
            <pc:docMk/>
            <pc:sldMk cId="0" sldId="279"/>
            <ac:picMk id="10" creationId="{294E28FA-7A0A-4C2B-8C6D-A99979C5B2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Скругленный прямоугольник 17"/>
          <p:cNvSpPr/>
          <p:nvPr/>
        </p:nvSpPr>
        <p:spPr>
          <a:xfrm>
            <a:off x="4857752" y="5072074"/>
            <a:ext cx="3857652" cy="144016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ru-RU" sz="1600" b="1" dirty="0">
                <a:solidFill>
                  <a:schemeClr val="tx1"/>
                </a:solidFill>
                <a:latin typeface="+mj-lt"/>
              </a:rPr>
              <a:t>Автор игры:</a:t>
            </a:r>
          </a:p>
          <a:p>
            <a:pPr algn="ctr"/>
            <a:r>
              <a:rPr lang="ru-RU" sz="2000" b="1" u="sng" dirty="0" err="1">
                <a:solidFill>
                  <a:schemeClr val="tx1"/>
                </a:solidFill>
                <a:latin typeface="+mj-lt"/>
              </a:rPr>
              <a:t>Ванаева</a:t>
            </a:r>
            <a:r>
              <a:rPr lang="ru-RU" sz="2000" b="1" u="sng" dirty="0">
                <a:solidFill>
                  <a:schemeClr val="tx1"/>
                </a:solidFill>
                <a:latin typeface="+mj-lt"/>
              </a:rPr>
              <a:t> Надежда Викторовна, </a:t>
            </a:r>
          </a:p>
          <a:p>
            <a:pPr lvl="0" algn="ctr"/>
            <a:r>
              <a:rPr lang="ru-RU" sz="1600" b="1" dirty="0">
                <a:solidFill>
                  <a:schemeClr val="tx1"/>
                </a:solidFill>
                <a:latin typeface="+mj-lt"/>
              </a:rPr>
              <a:t>учитель-логопед </a:t>
            </a:r>
          </a:p>
          <a:p>
            <a:pPr lvl="0" algn="ctr"/>
            <a:r>
              <a:rPr lang="ru-RU" sz="1600" b="1">
                <a:solidFill>
                  <a:schemeClr val="tx1"/>
                </a:solidFill>
                <a:latin typeface="+mj-lt"/>
              </a:rPr>
              <a:t>Высшей квалификационной </a:t>
            </a:r>
            <a:r>
              <a:rPr lang="ru-RU" sz="1600" b="1" dirty="0">
                <a:solidFill>
                  <a:schemeClr val="tx1"/>
                </a:solidFill>
                <a:latin typeface="+mj-lt"/>
              </a:rPr>
              <a:t>категории</a:t>
            </a:r>
          </a:p>
          <a:p>
            <a:pPr algn="ctr"/>
            <a:r>
              <a:rPr lang="ru-RU" sz="1600" b="1" dirty="0">
                <a:solidFill>
                  <a:schemeClr val="tx1"/>
                </a:solidFill>
                <a:latin typeface="+mj-lt"/>
              </a:rPr>
              <a:t>МОАУ «Гимназия №7» (полного дня)</a:t>
            </a:r>
            <a:endParaRPr lang="ru-RU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9" name="Скругленный прямоугольник 1">
            <a:extLst>
              <a:ext uri="{FF2B5EF4-FFF2-40B4-BE49-F238E27FC236}">
                <a16:creationId xmlns:a16="http://schemas.microsoft.com/office/drawing/2014/main" id="{4B762F23-004D-44B4-A0C1-6EB25E6A4E12}"/>
              </a:ext>
            </a:extLst>
          </p:cNvPr>
          <p:cNvSpPr/>
          <p:nvPr/>
        </p:nvSpPr>
        <p:spPr>
          <a:xfrm>
            <a:off x="251520" y="2708920"/>
            <a:ext cx="8712968" cy="186308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3200" b="1" dirty="0">
              <a:solidFill>
                <a:schemeClr val="tx1"/>
              </a:solidFill>
              <a:latin typeface="Georgia" pitchFamily="18" charset="0"/>
            </a:endParaRP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+mj-lt"/>
              </a:rPr>
              <a:t>ЛОГОПЕДИЧЕСКИЕ </a:t>
            </a:r>
          </a:p>
          <a:p>
            <a:pPr algn="ctr"/>
            <a:r>
              <a:rPr lang="ru-RU" sz="3200" b="1" dirty="0">
                <a:solidFill>
                  <a:srgbClr val="C00000"/>
                </a:solidFill>
                <a:latin typeface="+mj-lt"/>
              </a:rPr>
              <a:t>ПРЯТКИ</a:t>
            </a:r>
          </a:p>
          <a:p>
            <a:pPr algn="ctr"/>
            <a:endParaRPr lang="ru-RU" sz="3200" b="1" dirty="0">
              <a:solidFill>
                <a:schemeClr val="tx1"/>
              </a:solidFill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827584" y="548680"/>
            <a:ext cx="7272808" cy="597666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88640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+mj-lt"/>
            </a:endParaRPr>
          </a:p>
          <a:p>
            <a:endParaRPr lang="ru-RU" sz="1200" b="1" dirty="0">
              <a:solidFill>
                <a:schemeClr val="tx1"/>
              </a:solidFill>
              <a:latin typeface="+mj-lt"/>
            </a:endParaRPr>
          </a:p>
          <a:p>
            <a:endParaRPr lang="ru-RU" sz="1200" b="1" dirty="0">
              <a:solidFill>
                <a:schemeClr val="tx1"/>
              </a:solidFill>
              <a:latin typeface="+mj-lt"/>
            </a:endParaRPr>
          </a:p>
          <a:p>
            <a:endParaRPr lang="ru-RU" b="1" dirty="0">
              <a:solidFill>
                <a:srgbClr val="0070C0"/>
              </a:solidFill>
              <a:latin typeface="+mj-lt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79712" y="188640"/>
            <a:ext cx="792088" cy="792088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691680" y="1340768"/>
            <a:ext cx="6120680" cy="223224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ea typeface="Arial Unicode MS" pitchFamily="34" charset="-128"/>
                <a:cs typeface="Arial Unicode MS" pitchFamily="34" charset="-128"/>
              </a:rPr>
              <a:t>В работе логопеда автоматизация звука является важным этапом в процессе коррекции звукопроизношения, но  порой долгим и трудным. Чтобы процесс автоматизации не показался для ребенка скучным и монотонным повторением слов, для правильного закрепления нарушенных звуков, мною создан  комплекс игр «Логопедические прятки»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404664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АКТУАЛЬНОСТЬ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195736" y="3789040"/>
            <a:ext cx="5184576" cy="782968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267744" y="3861048"/>
            <a:ext cx="792088" cy="792088"/>
          </a:xfrm>
          <a:prstGeom prst="rect">
            <a:avLst/>
          </a:prstGeom>
          <a:noFill/>
        </p:spPr>
      </p:pic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5013176"/>
            <a:ext cx="720080" cy="720080"/>
          </a:xfrm>
          <a:prstGeom prst="rect">
            <a:avLst/>
          </a:prstGeom>
          <a:noFill/>
        </p:spPr>
      </p:pic>
      <p:sp>
        <p:nvSpPr>
          <p:cNvPr id="16" name="Скругленный прямоугольник 15"/>
          <p:cNvSpPr/>
          <p:nvPr/>
        </p:nvSpPr>
        <p:spPr>
          <a:xfrm>
            <a:off x="1691680" y="4941168"/>
            <a:ext cx="6120680" cy="122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 algn="just"/>
            <a:r>
              <a:rPr lang="ru-RU" dirty="0">
                <a:ea typeface="Arial Unicode MS" pitchFamily="34" charset="-128"/>
                <a:cs typeface="Arial Unicode MS" pitchFamily="34" charset="-128"/>
              </a:rPr>
              <a:t>Для детей школьного возраста, имеющих нарушения звуков разных групп: свистящих, шипящих и сонорных.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71800" y="3861048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+mj-lt"/>
              </a:rPr>
              <a:t>            АДРЕСАТ</a:t>
            </a:r>
          </a:p>
        </p:txBody>
      </p:sp>
      <p:pic>
        <p:nvPicPr>
          <p:cNvPr id="18" name="Picture 30" descr="http://www.clipartbest.com/cliparts/niB/MGo/niBMGo8d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592" y="1844825"/>
            <a:ext cx="720080" cy="720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611560" y="188640"/>
            <a:ext cx="8136904" cy="65527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267744" y="161256"/>
            <a:ext cx="5184576" cy="64807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2123728" y="-99392"/>
            <a:ext cx="792088" cy="792088"/>
          </a:xfrm>
          <a:prstGeom prst="rect">
            <a:avLst/>
          </a:prstGeom>
          <a:noFill/>
        </p:spPr>
      </p:pic>
      <p:pic>
        <p:nvPicPr>
          <p:cNvPr id="14366" name="Picture 30" descr="http://www.clipartbest.com/cliparts/niB/MGo/niBMGo8d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1124744"/>
            <a:ext cx="720080" cy="720079"/>
          </a:xfrm>
          <a:prstGeom prst="rect">
            <a:avLst/>
          </a:prstGeom>
          <a:noFill/>
        </p:spPr>
      </p:pic>
      <p:pic>
        <p:nvPicPr>
          <p:cNvPr id="29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27584" y="3960440"/>
            <a:ext cx="720080" cy="7200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619672" y="980728"/>
            <a:ext cx="6696744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indent="457200" algn="just"/>
            <a:r>
              <a:rPr lang="ru-RU" dirty="0"/>
              <a:t>Автоматизация звуков в словах, в словосочетаниях и в предложениях, развитие внимания и памяти.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843808" y="1612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ЦЕЛЬ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979712" y="2016224"/>
            <a:ext cx="5544616" cy="64807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619672" y="2780928"/>
            <a:ext cx="6696744" cy="381642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ru-RU" dirty="0"/>
              <a:t>развитие речи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обогащение словаря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согласование числительных с существительными, прилагательных с существительными, местоимений с существительными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ориентировка в пространстве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развитие внимания, памяти, мышления, воображения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образование существительных множественного и единственного числа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автоматизация и дифференциация звуков 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образование форм винительного и родительного падежей</a:t>
            </a:r>
          </a:p>
          <a:p>
            <a:pPr>
              <a:buFont typeface="Wingdings" pitchFamily="2" charset="2"/>
              <a:buChar char="v"/>
            </a:pPr>
            <a:r>
              <a:rPr lang="ru-RU" dirty="0"/>
              <a:t>образование слов с уменьшительно-ласкательным суффиксом</a:t>
            </a:r>
          </a:p>
        </p:txBody>
      </p:sp>
      <p:pic>
        <p:nvPicPr>
          <p:cNvPr id="15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1916832"/>
            <a:ext cx="792088" cy="79208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2843808" y="198884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ЗАДАЧИ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115616" y="548680"/>
            <a:ext cx="7272808" cy="604867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222954" y="3812000"/>
            <a:ext cx="6840760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ПРЕДПОЛАГАЕМЫЙ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РЕЗУЛЬТАТ</a:t>
            </a:r>
          </a:p>
        </p:txBody>
      </p:sp>
      <p:pic>
        <p:nvPicPr>
          <p:cNvPr id="5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294962" y="3884008"/>
            <a:ext cx="792088" cy="792088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3687954" y="1326226"/>
            <a:ext cx="7272808" cy="28083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1C4853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8898" y="2353584"/>
            <a:ext cx="7416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	</a:t>
            </a: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1366970" y="2425592"/>
            <a:ext cx="6408712" cy="93610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</p:txBody>
      </p:sp>
      <p:pic>
        <p:nvPicPr>
          <p:cNvPr id="9" name="Picture 30" descr="http://www.clipartbest.com/cliparts/niB/MGo/niBMGo8d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842" y="5108144"/>
            <a:ext cx="720080" cy="720079"/>
          </a:xfrm>
          <a:prstGeom prst="rect">
            <a:avLst/>
          </a:prstGeom>
          <a:noFill/>
        </p:spPr>
      </p:pic>
      <p:sp>
        <p:nvSpPr>
          <p:cNvPr id="10" name="Скругленный прямоугольник 9"/>
          <p:cNvSpPr/>
          <p:nvPr/>
        </p:nvSpPr>
        <p:spPr>
          <a:xfrm>
            <a:off x="1582994" y="5036136"/>
            <a:ext cx="6408712" cy="13681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Данная игра  будет способствовать формированию правильного звукопроизношения, развитию фонематического восприятия, выработке хорошей дикции, автоматизации в речи поставленных звуков.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22954" y="193344"/>
            <a:ext cx="6840760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НОВИЗНА</a:t>
            </a:r>
          </a:p>
        </p:txBody>
      </p:sp>
      <p:pic>
        <p:nvPicPr>
          <p:cNvPr id="12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862914" y="265352"/>
            <a:ext cx="792088" cy="792088"/>
          </a:xfrm>
          <a:prstGeom prst="rect">
            <a:avLst/>
          </a:prstGeom>
          <a:noFill/>
        </p:spPr>
      </p:pic>
      <p:pic>
        <p:nvPicPr>
          <p:cNvPr id="14" name="Picture 30" descr="http://www.clipartbest.com/cliparts/niB/MGo/niBMGo8d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2834" y="1489488"/>
            <a:ext cx="720080" cy="720079"/>
          </a:xfrm>
          <a:prstGeom prst="rect">
            <a:avLst/>
          </a:prstGeom>
          <a:noFill/>
        </p:spPr>
      </p:pic>
      <p:sp>
        <p:nvSpPr>
          <p:cNvPr id="15" name="Скругленный прямоугольник 14"/>
          <p:cNvSpPr/>
          <p:nvPr/>
        </p:nvSpPr>
        <p:spPr>
          <a:xfrm>
            <a:off x="1510986" y="1489488"/>
            <a:ext cx="6408712" cy="194421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lvl="0" indent="457200" algn="just">
              <a:defRPr/>
            </a:pP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Разработанное </a:t>
            </a:r>
            <a:r>
              <a:rPr lang="ru-RU" b="1" u="sng" dirty="0">
                <a:solidFill>
                  <a:prstClr val="black"/>
                </a:solidFill>
                <a:cs typeface="Arial" pitchFamily="34" charset="0"/>
              </a:rPr>
              <a:t>пособие МНОГОФУНКЦИОНАЛЬНО и направлено </a:t>
            </a:r>
            <a:r>
              <a:rPr kumimoji="0" lang="ru-RU" sz="18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на: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1. автоматизацию звука в словах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2. автоматизацию звука в словосочетаниях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3. автоматизацию звука в предложении </a:t>
            </a:r>
          </a:p>
          <a:p>
            <a:pPr marL="0" marR="0" lvl="0" indent="45720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Arial" pitchFamily="34" charset="0"/>
              </a:rPr>
              <a:t>3. дифференциацию звуков </a:t>
            </a:r>
          </a:p>
        </p:txBody>
      </p:sp>
    </p:spTree>
    <p:extLst>
      <p:ext uri="{BB962C8B-B14F-4D97-AF65-F5344CB8AC3E}">
        <p14:creationId xmlns:p14="http://schemas.microsoft.com/office/powerpoint/2010/main" val="3249547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11560" y="764704"/>
            <a:ext cx="7776864" cy="59046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Rectangle 6"/>
          <p:cNvSpPr txBox="1">
            <a:spLocks noChangeArrowheads="1"/>
          </p:cNvSpPr>
          <p:nvPr/>
        </p:nvSpPr>
        <p:spPr>
          <a:xfrm>
            <a:off x="1187624" y="1628800"/>
            <a:ext cx="6408712" cy="4530725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endParaRPr kumimoji="0" lang="ru-RU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681336" y="260648"/>
            <a:ext cx="5688632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9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609328" y="404664"/>
            <a:ext cx="792088" cy="792088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2257400" y="476672"/>
            <a:ext cx="49685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ХАРАКТЕРИСТИКА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187624" y="1484784"/>
            <a:ext cx="6408712" cy="12961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b="1" u="sng" dirty="0"/>
              <a:t>Игровой набор состоит из: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 деревянного игрового поля и фишек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 карточек с заданиями по автоматизации звуков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/>
              <a:t> песочных часов </a:t>
            </a:r>
          </a:p>
        </p:txBody>
      </p:sp>
      <p:pic>
        <p:nvPicPr>
          <p:cNvPr id="14" name="Рисунок 13" descr="изображение_viber_2022-04-10_16-14-22-955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4797152"/>
            <a:ext cx="2021054" cy="151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5" name="Рисунок 14" descr="изображение_viber_2022-04-10_16-14-23-348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5696" y="3140968"/>
            <a:ext cx="2021053" cy="151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 descr="изображение_viber_2022-04-10_16-14-23-610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9592" y="4797152"/>
            <a:ext cx="2021054" cy="1512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8" name="Рисунок 17" descr="9-10 карточка  звук Л и Ш (мемо)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516216" y="3068961"/>
            <a:ext cx="1584176" cy="164963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9" name="Рисунок 18" descr="ЛАБИРИНТ 1-2.jp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96136" y="4797151"/>
            <a:ext cx="1584176" cy="1728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 descr="3-4 карточка на звук С.jpg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60032" y="3068961"/>
            <a:ext cx="1667554" cy="164963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кругленный прямоугольник 11"/>
          <p:cNvSpPr/>
          <p:nvPr/>
        </p:nvSpPr>
        <p:spPr>
          <a:xfrm>
            <a:off x="611560" y="764704"/>
            <a:ext cx="7776864" cy="5904656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" name="Picture 2" descr="F:\игра на кокурс\изображение_viber_2022-04-22_16-07-27-29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2495" y="188640"/>
            <a:ext cx="8753963" cy="6480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115616" y="548680"/>
            <a:ext cx="7272808" cy="60486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1052736"/>
            <a:ext cx="6840760" cy="172819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ИГРЫ НА АВТОМАТИЗАЦИЮ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ЗВУКОВ В СЛОВАХ</a:t>
            </a:r>
          </a:p>
        </p:txBody>
      </p:sp>
      <p:pic>
        <p:nvPicPr>
          <p:cNvPr id="5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03648" y="1124744"/>
            <a:ext cx="792088" cy="792088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99592" y="764704"/>
            <a:ext cx="7272808" cy="28083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1C485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" name="Рисунок 8" descr="изображение_viber_2022-04-19_16-14-19-468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23704" y="3068960"/>
            <a:ext cx="3320304" cy="24119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 descr="изображение_viber_2022-04-19_16-14-19-614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5349542" y="2579852"/>
            <a:ext cx="2477765" cy="33119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Скругленный прямоугольник 10"/>
          <p:cNvSpPr/>
          <p:nvPr/>
        </p:nvSpPr>
        <p:spPr>
          <a:xfrm>
            <a:off x="1691680" y="5589240"/>
            <a:ext cx="2736304" cy="36004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cs typeface="Arial" pitchFamily="34" charset="0"/>
              </a:rPr>
              <a:t>ИГРА «ЛАБИРИНТ»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220072" y="5589240"/>
            <a:ext cx="2736304" cy="36004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cs typeface="Arial" pitchFamily="34" charset="0"/>
              </a:rPr>
              <a:t>ИГРА «МЕМО»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pic>
        <p:nvPicPr>
          <p:cNvPr id="29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720080" cy="7200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584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«Отгадай задуманное слово» </a:t>
            </a:r>
            <a:endParaRPr lang="en-US" b="1" dirty="0">
              <a:cs typeface="Arial" pitchFamily="34" charset="0"/>
            </a:endParaRPr>
          </a:p>
          <a:p>
            <a:pPr algn="just"/>
            <a:r>
              <a:rPr lang="ru-RU" dirty="0">
                <a:cs typeface="Arial" pitchFamily="34" charset="0"/>
              </a:rPr>
              <a:t>Перед ребёнком карточки с изображением предметов.  Взрослый   называет   первый   и   последний   звук   в слове,   а   ребенок отгадывает,   какое   слово   задумано. И закрывает отгаданное слово фишкой.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852936"/>
            <a:ext cx="6984776" cy="158417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«Мемо»</a:t>
            </a:r>
            <a:r>
              <a:rPr lang="ru-RU" dirty="0">
                <a:cs typeface="Arial" pitchFamily="34" charset="0"/>
              </a:rPr>
              <a:t> </a:t>
            </a:r>
            <a:endParaRPr lang="en-US" dirty="0">
              <a:cs typeface="Arial" pitchFamily="34" charset="0"/>
            </a:endParaRPr>
          </a:p>
          <a:p>
            <a:pPr algn="just"/>
            <a:r>
              <a:rPr lang="ru-RU" dirty="0">
                <a:cs typeface="Arial" pitchFamily="34" charset="0"/>
              </a:rPr>
              <a:t>Ребенок открывает по 2 фишки. Если открыты одинаковые картинки, то игрок называет и забирает их себе. Затем открывает следующую пару фишек. Если картинки не совпадают - игрок кладёт их на прежнее место.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4581128"/>
            <a:ext cx="7056784" cy="172819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«Угадай картинку»</a:t>
            </a:r>
            <a:endParaRPr lang="en-US" b="1" dirty="0">
              <a:cs typeface="Arial" pitchFamily="34" charset="0"/>
            </a:endParaRPr>
          </a:p>
          <a:p>
            <a:pPr algn="just"/>
            <a:r>
              <a:rPr lang="ru-RU" dirty="0">
                <a:cs typeface="Arial" pitchFamily="34" charset="0"/>
              </a:rPr>
              <a:t> Перед ребёнком всё картинки открыты, он загадывает картинку, а взрослый наводящими вопросами пытается ее  разгадать. </a:t>
            </a:r>
          </a:p>
          <a:p>
            <a:pPr algn="just"/>
            <a:r>
              <a:rPr lang="ru-RU" u="sng" dirty="0">
                <a:cs typeface="Arial" pitchFamily="34" charset="0"/>
              </a:rPr>
              <a:t>Вариант:</a:t>
            </a:r>
            <a:r>
              <a:rPr lang="ru-RU" dirty="0">
                <a:cs typeface="Arial" pitchFamily="34" charset="0"/>
              </a:rPr>
              <a:t> перед ребёнком картинки,  взрослый описывает предмет, ребенок угадывает слово.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65313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pic>
        <p:nvPicPr>
          <p:cNvPr id="29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720080" cy="7200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79208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«Назови ласково»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открывает фишку и  называет слово, которое видит, ласково.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132856"/>
            <a:ext cx="6984776" cy="93610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«Найди звук в слове»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закрывает фишками те картинки, в которых он услышит  данный звук.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3284984"/>
            <a:ext cx="705678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«Эхо»</a:t>
            </a:r>
          </a:p>
          <a:p>
            <a:r>
              <a:rPr lang="ru-RU" dirty="0">
                <a:cs typeface="Arial" pitchFamily="34" charset="0"/>
              </a:rPr>
              <a:t> Называем любые от 2 до 5 слов названий картинок. Ребенок их запоминает и повторяет в том же порядке.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356992"/>
            <a:ext cx="720080" cy="72008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1259632" y="4293096"/>
            <a:ext cx="705678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«Живое – неживое»</a:t>
            </a:r>
            <a:r>
              <a:rPr lang="ru-RU" dirty="0">
                <a:cs typeface="Arial" pitchFamily="34" charset="0"/>
              </a:rPr>
              <a:t> </a:t>
            </a:r>
          </a:p>
          <a:p>
            <a:r>
              <a:rPr lang="ru-RU" dirty="0">
                <a:cs typeface="Arial" pitchFamily="34" charset="0"/>
              </a:rPr>
              <a:t>Ребёнок называет сначала слова, обозначающие живые предметы, а затем - неживые предметы.</a:t>
            </a:r>
          </a:p>
        </p:txBody>
      </p:sp>
      <p:pic>
        <p:nvPicPr>
          <p:cNvPr id="18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365104"/>
            <a:ext cx="720080" cy="72008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259632" y="5301208"/>
            <a:ext cx="7056784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«Что пропало»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Показать ребёнку всё картинки из первого ряда, затем он закрывает глаза, и взрослый прячет за фишкой картинку. Затем ребёнок открывает глаза и угадывает, что пропало.</a:t>
            </a:r>
          </a:p>
        </p:txBody>
      </p:sp>
      <p:pic>
        <p:nvPicPr>
          <p:cNvPr id="20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37321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36815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«Фотограф»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С помощью волшебного фотоаппарата  ребенок "фотографирует" – запоминает, как можно больше картинок. Затем называет  «сфотографированные» картинки и угаданные картинки закрывает фишками 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2708920"/>
            <a:ext cx="705678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«В гостях у гномов»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Взрослый называет большой предмет, а ребенок называет маленький.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780928"/>
            <a:ext cx="720080" cy="72008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1259632" y="3717032"/>
            <a:ext cx="7056784" cy="108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«Половинки»</a:t>
            </a:r>
            <a:r>
              <a:rPr lang="ru-RU" dirty="0">
                <a:cs typeface="Arial" pitchFamily="34" charset="0"/>
              </a:rPr>
              <a:t> </a:t>
            </a:r>
          </a:p>
          <a:p>
            <a:r>
              <a:rPr lang="ru-RU" dirty="0">
                <a:cs typeface="Arial" pitchFamily="34" charset="0"/>
              </a:rPr>
              <a:t>Взрослый произносит   слог — начало (конец) слова. А ребенок  находит соответствующую картинку и называет недостающий слог , затем произносит все слово целиком.</a:t>
            </a:r>
          </a:p>
        </p:txBody>
      </p:sp>
      <p:pic>
        <p:nvPicPr>
          <p:cNvPr id="18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720080" cy="72008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259632" y="5013176"/>
            <a:ext cx="7056784" cy="14401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</a:t>
            </a:r>
            <a:r>
              <a:rPr lang="ru-RU" b="1" dirty="0" err="1">
                <a:cs typeface="Arial" pitchFamily="34" charset="0"/>
              </a:rPr>
              <a:t>Логобой</a:t>
            </a:r>
            <a:r>
              <a:rPr lang="ru-RU" b="1" dirty="0">
                <a:cs typeface="Arial" pitchFamily="34" charset="0"/>
              </a:rPr>
              <a:t>»</a:t>
            </a:r>
          </a:p>
          <a:p>
            <a:r>
              <a:rPr lang="ru-RU" dirty="0">
                <a:cs typeface="Arial" pitchFamily="34" charset="0"/>
              </a:rPr>
              <a:t>Играем как в морской бой. Ребенок называет адрес картинки. Затем открывает фишку и называет слово. Если ребенок чётко и правильно назвал слово, то забирает фишку себе. Выигрывает тот, у кого больше фишек.</a:t>
            </a:r>
          </a:p>
        </p:txBody>
      </p:sp>
      <p:pic>
        <p:nvPicPr>
          <p:cNvPr id="20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37321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pic>
        <p:nvPicPr>
          <p:cNvPr id="29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564904"/>
            <a:ext cx="720080" cy="7200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«Лабиринт»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Ребенок, следуя по лабиринту и двигаясь по заданному маршруту, называет картинки.</a:t>
            </a:r>
          </a:p>
          <a:p>
            <a:pPr algn="ctr"/>
            <a:endParaRPr lang="ru-RU" dirty="0"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420888"/>
            <a:ext cx="6984776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«Один и много»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называет предметы сначала в единственном числе, а затем во множественном числе.                                                                                               </a:t>
            </a:r>
          </a:p>
          <a:p>
            <a:pPr algn="ctr"/>
            <a:endParaRPr lang="ru-RU" dirty="0"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3645024"/>
            <a:ext cx="7056784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«Нет кого – чего»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называет картинки. Потом одна картинка закрывается и спрашиваем: НЕТ КОГО (ЧЕГО)? Количество картинок увеличивается.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717032"/>
            <a:ext cx="720080" cy="72008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1259632" y="4869160"/>
            <a:ext cx="7056784" cy="165618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«Посчитай до 5»</a:t>
            </a:r>
            <a:endParaRPr lang="en-US" b="1" dirty="0">
              <a:cs typeface="Arial" pitchFamily="34" charset="0"/>
            </a:endParaRPr>
          </a:p>
          <a:p>
            <a:pPr algn="just"/>
            <a:r>
              <a:rPr lang="ru-RU" dirty="0">
                <a:cs typeface="Arial" pitchFamily="34" charset="0"/>
              </a:rPr>
              <a:t> Ребёнок открывает фишку и называет слово, изображённое на карточке. Затем начинает считать будто количество этих предметов увеличивается от одного до пяти. </a:t>
            </a:r>
          </a:p>
          <a:p>
            <a:pPr algn="just"/>
            <a:r>
              <a:rPr lang="ru-RU" u="sng" dirty="0">
                <a:cs typeface="Arial" pitchFamily="34" charset="0"/>
              </a:rPr>
              <a:t>Например:</a:t>
            </a:r>
            <a:r>
              <a:rPr lang="ru-RU" dirty="0">
                <a:cs typeface="Arial" pitchFamily="34" charset="0"/>
              </a:rPr>
              <a:t> «Одна свечка, две свечки, три свечки, четыре свечки, пять свечек».</a:t>
            </a:r>
          </a:p>
        </p:txBody>
      </p:sp>
      <p:pic>
        <p:nvPicPr>
          <p:cNvPr id="18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4941168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22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«Придумай сам»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открывает по 1 фишке, называет слово и  придумывает с ним словосочетание.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2636912"/>
            <a:ext cx="705678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«Мой, моя, моё»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называет только те картинки, про которые можно сказать </a:t>
            </a:r>
            <a:r>
              <a:rPr lang="ru-RU" i="1" dirty="0">
                <a:cs typeface="Arial" pitchFamily="34" charset="0"/>
              </a:rPr>
              <a:t>мой, моя, моё</a:t>
            </a:r>
            <a:r>
              <a:rPr lang="ru-RU" dirty="0">
                <a:cs typeface="Arial" pitchFamily="34" charset="0"/>
              </a:rPr>
              <a:t>. 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720080" cy="72008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1259632" y="3717032"/>
            <a:ext cx="7056784" cy="108012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«Угадай»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Взрослый называет слово-действие, а ребёнок подбирает к нему соответствующее слово-предмет и проговаривает словосочетание целиком.</a:t>
            </a:r>
          </a:p>
        </p:txBody>
      </p:sp>
      <p:pic>
        <p:nvPicPr>
          <p:cNvPr id="18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789040"/>
            <a:ext cx="720080" cy="72008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259632" y="5013176"/>
            <a:ext cx="7056784" cy="144016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«Придумай сам»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Взрослый задаёт вопросы. Ребенок подбирает  как можно больше ответов. </a:t>
            </a:r>
          </a:p>
          <a:p>
            <a:pPr algn="just"/>
            <a:r>
              <a:rPr lang="ru-RU" u="sng" dirty="0">
                <a:cs typeface="Arial" pitchFamily="34" charset="0"/>
              </a:rPr>
              <a:t>Образец:</a:t>
            </a:r>
            <a:r>
              <a:rPr lang="ru-RU" dirty="0">
                <a:cs typeface="Arial" pitchFamily="34" charset="0"/>
              </a:rPr>
              <a:t> </a:t>
            </a:r>
            <a:r>
              <a:rPr lang="ru-RU" i="1" dirty="0">
                <a:cs typeface="Arial" pitchFamily="34" charset="0"/>
              </a:rPr>
              <a:t>Сумка Какая? — Сумка Маленькая, Красивая, Голубая…</a:t>
            </a:r>
          </a:p>
        </p:txBody>
      </p:sp>
      <p:pic>
        <p:nvPicPr>
          <p:cNvPr id="20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5373216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83264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22413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«Жадина»</a:t>
            </a:r>
          </a:p>
          <a:p>
            <a:r>
              <a:rPr lang="ru-RU" dirty="0">
                <a:cs typeface="Arial" pitchFamily="34" charset="0"/>
              </a:rPr>
              <a:t>Предложите ребёнку поиграть в игру: «Давай представим, что всё на этих карточках — твоё. Скажи, чей это жираф?» Ребёнок должен ответить: «Мой жираф».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2636912"/>
            <a:ext cx="7056784" cy="86409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«Я вижу много...» </a:t>
            </a:r>
          </a:p>
          <a:p>
            <a:r>
              <a:rPr lang="ru-RU" dirty="0">
                <a:cs typeface="Arial" pitchFamily="34" charset="0"/>
              </a:rPr>
              <a:t>Ребенок поднимает фишку, видит слово и произносит фразу: «Я вижу много ракет».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1268760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2708920"/>
            <a:ext cx="720080" cy="720080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259632" y="3717032"/>
            <a:ext cx="7056784" cy="244827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«Реши и назови»</a:t>
            </a:r>
          </a:p>
          <a:p>
            <a:r>
              <a:rPr lang="ru-RU" dirty="0">
                <a:cs typeface="Arial" pitchFamily="34" charset="0"/>
              </a:rPr>
              <a:t>Перед ребенок закрытое поле из фишек. Ребёнку предлагается взять любую фишку из верхних 2-ух рядов, там пример, который надо решить. Далее ребёнку предлагается выбрать любую фишку из нижних 2 рядов: там находятся картинки. Затем ребенок согласует  получившееся числительное с существительным. </a:t>
            </a:r>
          </a:p>
          <a:p>
            <a:r>
              <a:rPr lang="ru-RU" u="sng" dirty="0">
                <a:cs typeface="Arial" pitchFamily="34" charset="0"/>
              </a:rPr>
              <a:t>Варианты ответов</a:t>
            </a:r>
            <a:r>
              <a:rPr lang="ru-RU" i="1" u="sng" dirty="0">
                <a:cs typeface="Arial" pitchFamily="34" charset="0"/>
              </a:rPr>
              <a:t>: </a:t>
            </a:r>
            <a:r>
              <a:rPr lang="ru-RU" i="1" dirty="0">
                <a:cs typeface="Arial" pitchFamily="34" charset="0"/>
              </a:rPr>
              <a:t>3 розы или 7 медуз...</a:t>
            </a:r>
          </a:p>
          <a:p>
            <a:endParaRPr lang="ru-RU" dirty="0">
              <a:cs typeface="Arial" pitchFamily="34" charset="0"/>
            </a:endParaRPr>
          </a:p>
        </p:txBody>
      </p:sp>
      <p:pic>
        <p:nvPicPr>
          <p:cNvPr id="20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4149080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115616" y="548680"/>
            <a:ext cx="7272808" cy="6048672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331640" y="980728"/>
            <a:ext cx="6840760" cy="1656184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ИГРЫ НА АВТОМАТИЗАЦИЮ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ЗВУКОВ В ПРЕДЛОЖЕНИЯХ</a:t>
            </a:r>
          </a:p>
        </p:txBody>
      </p:sp>
      <p:pic>
        <p:nvPicPr>
          <p:cNvPr id="5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403648" y="1052736"/>
            <a:ext cx="792088" cy="792088"/>
          </a:xfrm>
          <a:prstGeom prst="rect">
            <a:avLst/>
          </a:prstGeom>
          <a:noFill/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99592" y="1340768"/>
            <a:ext cx="7272808" cy="28083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1C485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User\Downloads\изображение_viber_2022-04-19_16-23-56-681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2780928"/>
            <a:ext cx="3795468" cy="316835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Скругленный прямоугольник 9"/>
          <p:cNvSpPr/>
          <p:nvPr/>
        </p:nvSpPr>
        <p:spPr>
          <a:xfrm>
            <a:off x="3445398" y="6093295"/>
            <a:ext cx="2736304" cy="36004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rgbClr val="002060"/>
                </a:solidFill>
                <a:cs typeface="Arial" pitchFamily="34" charset="0"/>
              </a:rPr>
              <a:t>ИГРА «ПРИДУМАЙ»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251520" y="764704"/>
            <a:ext cx="8640960" cy="568863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79712" y="116632"/>
            <a:ext cx="5184576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sz="1200" b="1" dirty="0">
              <a:solidFill>
                <a:schemeClr val="tx1"/>
              </a:solidFill>
              <a:latin typeface="Georgia" pitchFamily="18" charset="0"/>
            </a:endParaRPr>
          </a:p>
          <a:p>
            <a:endParaRPr lang="ru-RU" b="1" dirty="0">
              <a:solidFill>
                <a:srgbClr val="0070C0"/>
              </a:solidFill>
              <a:latin typeface="Georgia" pitchFamily="18" charset="0"/>
            </a:endParaRPr>
          </a:p>
        </p:txBody>
      </p:sp>
      <p:pic>
        <p:nvPicPr>
          <p:cNvPr id="14344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07704" y="260648"/>
            <a:ext cx="792088" cy="792088"/>
          </a:xfrm>
          <a:prstGeom prst="rect">
            <a:avLst/>
          </a:prstGeom>
          <a:noFill/>
        </p:spPr>
      </p:pic>
      <p:pic>
        <p:nvPicPr>
          <p:cNvPr id="29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720080" cy="720080"/>
          </a:xfrm>
          <a:prstGeom prst="rect">
            <a:avLst/>
          </a:prstGeom>
          <a:noFill/>
        </p:spPr>
      </p:pic>
      <p:sp>
        <p:nvSpPr>
          <p:cNvPr id="11" name="Скругленный прямоугольник 10"/>
          <p:cNvSpPr/>
          <p:nvPr/>
        </p:nvSpPr>
        <p:spPr>
          <a:xfrm>
            <a:off x="1259632" y="1196752"/>
            <a:ext cx="6984776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«Фантазия»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открывает 3 любые фишки и придумывает рассказ, в котором будут использованы все слова.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55776" y="332656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ОПИСАНИЕ ИГР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259632" y="2420888"/>
            <a:ext cx="6984776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Упражнение «Доскажи словечко»</a:t>
            </a:r>
            <a:r>
              <a:rPr lang="ru-RU" dirty="0">
                <a:cs typeface="Arial" pitchFamily="34" charset="0"/>
              </a:rPr>
              <a:t> </a:t>
            </a:r>
          </a:p>
          <a:p>
            <a:pPr algn="just"/>
            <a:r>
              <a:rPr lang="ru-RU" dirty="0">
                <a:cs typeface="Arial" pitchFamily="34" charset="0"/>
              </a:rPr>
              <a:t>Все фишки открыты. Взрослый произносит начало предложения, а ребенок выбирает подходящее слово-картинку и заканчивает его.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59632" y="3717032"/>
            <a:ext cx="7056784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«Читай»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открывает фишки по рядам. Во время чтения он должен заменить картинки на слова, сохранив при этом смысл предложения.</a:t>
            </a:r>
          </a:p>
        </p:txBody>
      </p:sp>
      <p:pic>
        <p:nvPicPr>
          <p:cNvPr id="15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1412776"/>
            <a:ext cx="720080" cy="720080"/>
          </a:xfrm>
          <a:prstGeom prst="rect">
            <a:avLst/>
          </a:prstGeom>
          <a:noFill/>
        </p:spPr>
      </p:pic>
      <p:pic>
        <p:nvPicPr>
          <p:cNvPr id="16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789040"/>
            <a:ext cx="720080" cy="720080"/>
          </a:xfrm>
          <a:prstGeom prst="rect">
            <a:avLst/>
          </a:prstGeom>
          <a:noFill/>
        </p:spPr>
      </p:pic>
      <p:sp>
        <p:nvSpPr>
          <p:cNvPr id="17" name="Скругленный прямоугольник 16"/>
          <p:cNvSpPr/>
          <p:nvPr/>
        </p:nvSpPr>
        <p:spPr>
          <a:xfrm>
            <a:off x="1187624" y="5013176"/>
            <a:ext cx="7056784" cy="1152128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cs typeface="Arial" pitchFamily="34" charset="0"/>
              </a:rPr>
              <a:t>Игра «Придумай»</a:t>
            </a:r>
          </a:p>
          <a:p>
            <a:pPr algn="just"/>
            <a:r>
              <a:rPr lang="ru-RU" dirty="0">
                <a:cs typeface="Arial" pitchFamily="34" charset="0"/>
              </a:rPr>
              <a:t>Ребенок открывает 1 любую фишку и придумывает предложение  со словом, пока идут песочные часы (1 минута). </a:t>
            </a:r>
          </a:p>
        </p:txBody>
      </p:sp>
      <p:pic>
        <p:nvPicPr>
          <p:cNvPr id="18" name="Picture 26" descr="http://clipartbarn.com/wp-content/uploads/2017/02/Exclamation-point-exclamation-mark-free-images-on-pixabay-clip-art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5085184"/>
            <a:ext cx="720080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285720" y="305272"/>
            <a:ext cx="8568952" cy="65527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843170" y="476672"/>
            <a:ext cx="4514648" cy="1303080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b="1" i="1" dirty="0">
                <a:solidFill>
                  <a:schemeClr val="tx2"/>
                </a:solidFill>
                <a:latin typeface="+mj-lt"/>
              </a:rPr>
              <a:t>ЛОПЕДИЧЕСКИЕ ПРЯТКИ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899592" y="1340768"/>
            <a:ext cx="7272808" cy="2808312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1" i="0" u="none" strike="noStrike" kern="1200" cap="none" spc="0" normalizeH="0" baseline="0" noProof="0" dirty="0">
              <a:ln>
                <a:noFill/>
              </a:ln>
              <a:solidFill>
                <a:srgbClr val="1C4853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rgbClr val="0099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alt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5229200"/>
            <a:ext cx="74168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  <p:sp>
        <p:nvSpPr>
          <p:cNvPr id="8" name="Rectangle 2"/>
          <p:cNvSpPr txBox="1">
            <a:spLocks/>
          </p:cNvSpPr>
          <p:nvPr/>
        </p:nvSpPr>
        <p:spPr bwMode="auto">
          <a:xfrm>
            <a:off x="1475656" y="5301208"/>
            <a:ext cx="6408712" cy="936104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Times New Roman" pitchFamily="18" charset="0"/>
              <a:ea typeface="+mj-ea"/>
              <a:cs typeface="+mj-cs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214942" y="2285992"/>
            <a:ext cx="3357586" cy="250033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Мелкая моторика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Память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Внимание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Воображение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Обогащение словаря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Анализ и синтез</a:t>
            </a:r>
          </a:p>
        </p:txBody>
      </p:sp>
      <p:sp>
        <p:nvSpPr>
          <p:cNvPr id="11" name="Скругленный прямоугольник 3">
            <a:extLst>
              <a:ext uri="{FF2B5EF4-FFF2-40B4-BE49-F238E27FC236}">
                <a16:creationId xmlns:a16="http://schemas.microsoft.com/office/drawing/2014/main" id="{71B2BC98-E179-4CCF-8FF7-227E20347EA1}"/>
              </a:ext>
            </a:extLst>
          </p:cNvPr>
          <p:cNvSpPr/>
          <p:nvPr/>
        </p:nvSpPr>
        <p:spPr>
          <a:xfrm>
            <a:off x="1643042" y="3143248"/>
            <a:ext cx="2720718" cy="1231642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002060"/>
                </a:solidFill>
                <a:latin typeface="+mj-lt"/>
              </a:rPr>
              <a:t>СЛОВА</a:t>
            </a:r>
          </a:p>
        </p:txBody>
      </p:sp>
      <p:sp>
        <p:nvSpPr>
          <p:cNvPr id="12" name="Скругленный прямоугольник 3">
            <a:extLst>
              <a:ext uri="{FF2B5EF4-FFF2-40B4-BE49-F238E27FC236}">
                <a16:creationId xmlns:a16="http://schemas.microsoft.com/office/drawing/2014/main" id="{2A74D4E9-F586-4ED2-8151-98D8FA3DA8F0}"/>
              </a:ext>
            </a:extLst>
          </p:cNvPr>
          <p:cNvSpPr/>
          <p:nvPr/>
        </p:nvSpPr>
        <p:spPr>
          <a:xfrm>
            <a:off x="1643042" y="5214950"/>
            <a:ext cx="2720718" cy="1214446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b="1" i="1" dirty="0">
                <a:solidFill>
                  <a:srgbClr val="002060"/>
                </a:solidFill>
                <a:latin typeface="+mj-lt"/>
              </a:rPr>
              <a:t>ЗВУКИ</a:t>
            </a:r>
          </a:p>
        </p:txBody>
      </p:sp>
      <p:sp>
        <p:nvSpPr>
          <p:cNvPr id="13" name="Скругленный прямоугольник 3">
            <a:extLst>
              <a:ext uri="{FF2B5EF4-FFF2-40B4-BE49-F238E27FC236}">
                <a16:creationId xmlns:a16="http://schemas.microsoft.com/office/drawing/2014/main" id="{AC84C5B5-C2DF-4287-A48C-DB75653C0341}"/>
              </a:ext>
            </a:extLst>
          </p:cNvPr>
          <p:cNvSpPr/>
          <p:nvPr/>
        </p:nvSpPr>
        <p:spPr>
          <a:xfrm>
            <a:off x="1643042" y="1857364"/>
            <a:ext cx="2720718" cy="430600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+mj-lt"/>
              </a:rPr>
              <a:t>ПРЯЧУТСЯ</a:t>
            </a:r>
          </a:p>
        </p:txBody>
      </p:sp>
      <p:sp>
        <p:nvSpPr>
          <p:cNvPr id="14" name="Скругленный прямоугольник 9">
            <a:extLst>
              <a:ext uri="{FF2B5EF4-FFF2-40B4-BE49-F238E27FC236}">
                <a16:creationId xmlns:a16="http://schemas.microsoft.com/office/drawing/2014/main" id="{0A4801B1-E654-4B47-B0A9-F5D3B64D76AA}"/>
              </a:ext>
            </a:extLst>
          </p:cNvPr>
          <p:cNvSpPr/>
          <p:nvPr/>
        </p:nvSpPr>
        <p:spPr>
          <a:xfrm>
            <a:off x="5286380" y="4929198"/>
            <a:ext cx="3286148" cy="15713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Фонематический слух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Фонематическое                                 восприятие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b="1" dirty="0"/>
              <a:t>Артикуляция</a:t>
            </a:r>
          </a:p>
        </p:txBody>
      </p:sp>
      <p:sp>
        <p:nvSpPr>
          <p:cNvPr id="15" name="Равно 14">
            <a:extLst>
              <a:ext uri="{FF2B5EF4-FFF2-40B4-BE49-F238E27FC236}">
                <a16:creationId xmlns:a16="http://schemas.microsoft.com/office/drawing/2014/main" id="{C5F6989C-DF91-4CF1-B8BA-3D2C986EFF19}"/>
              </a:ext>
            </a:extLst>
          </p:cNvPr>
          <p:cNvSpPr/>
          <p:nvPr/>
        </p:nvSpPr>
        <p:spPr>
          <a:xfrm rot="5400000">
            <a:off x="2572330" y="2428274"/>
            <a:ext cx="795556" cy="51099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06DC375D-7D2C-4C67-B9E0-F0E223529E6C}"/>
              </a:ext>
            </a:extLst>
          </p:cNvPr>
          <p:cNvSpPr/>
          <p:nvPr/>
        </p:nvSpPr>
        <p:spPr>
          <a:xfrm rot="10800000">
            <a:off x="2857488" y="4429132"/>
            <a:ext cx="241736" cy="655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: вправо 16">
            <a:extLst>
              <a:ext uri="{FF2B5EF4-FFF2-40B4-BE49-F238E27FC236}">
                <a16:creationId xmlns:a16="http://schemas.microsoft.com/office/drawing/2014/main" id="{BE8B1900-2AAD-47B2-B330-A79A83D63B93}"/>
              </a:ext>
            </a:extLst>
          </p:cNvPr>
          <p:cNvSpPr/>
          <p:nvPr/>
        </p:nvSpPr>
        <p:spPr>
          <a:xfrm>
            <a:off x="4429124" y="3500438"/>
            <a:ext cx="775992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8DC23B2D-DE6F-4116-9B2B-F5F8E0E1B952}"/>
              </a:ext>
            </a:extLst>
          </p:cNvPr>
          <p:cNvSpPr/>
          <p:nvPr/>
        </p:nvSpPr>
        <p:spPr>
          <a:xfrm>
            <a:off x="4429124" y="5715016"/>
            <a:ext cx="775992" cy="214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434677"/>
            <a:ext cx="6984776" cy="616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2195736" y="274067"/>
            <a:ext cx="5112568" cy="1008112"/>
          </a:xfrm>
          <a:prstGeom prst="roundRect">
            <a:avLst/>
          </a:prstGeom>
          <a:solidFill>
            <a:schemeClr val="accent6"/>
          </a:solidFill>
          <a:ln w="3175"/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ИСПОЛЬЗОВАННЫЕ</a:t>
            </a:r>
          </a:p>
          <a:p>
            <a:pPr algn="ctr"/>
            <a:r>
              <a:rPr lang="ru-RU" sz="3200" b="1" dirty="0">
                <a:solidFill>
                  <a:srgbClr val="002060"/>
                </a:solidFill>
                <a:latin typeface="+mj-lt"/>
              </a:rPr>
              <a:t>ИСТОЧНИКИ:</a:t>
            </a:r>
          </a:p>
        </p:txBody>
      </p:sp>
      <p:pic>
        <p:nvPicPr>
          <p:cNvPr id="8" name="Picture 8" descr="http://s49novouralsk.edusite.ru/images/knopka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1979712" y="562099"/>
            <a:ext cx="864096" cy="792088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571604" y="1570211"/>
            <a:ext cx="6500858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buFont typeface="+mj-lt"/>
              <a:buAutoNum type="arabicPeriod"/>
            </a:pPr>
            <a:r>
              <a:rPr lang="ru-RU" sz="2400" dirty="0">
                <a:cs typeface="Arial" pitchFamily="34" charset="0"/>
              </a:rPr>
              <a:t>Комарова Л.А. Альбомы по автоматизации звуков</a:t>
            </a:r>
          </a:p>
          <a:p>
            <a:pPr marL="342900" indent="-342900">
              <a:buFont typeface="+mj-lt"/>
              <a:buAutoNum type="arabicPeriod"/>
            </a:pPr>
            <a:r>
              <a:rPr lang="ru-RU" sz="2400" dirty="0" err="1"/>
              <a:t>Батяева</a:t>
            </a:r>
            <a:r>
              <a:rPr lang="ru-RU" sz="2400" dirty="0"/>
              <a:t> С. В. Логопедические карточки</a:t>
            </a:r>
            <a:endParaRPr lang="ru-RU" sz="2400" dirty="0">
              <a:cs typeface="Arial" pitchFamily="34" charset="0"/>
            </a:endParaRPr>
          </a:p>
        </p:txBody>
      </p:sp>
      <p:pic>
        <p:nvPicPr>
          <p:cNvPr id="10" name="Рисунок 9" descr="1620823980_20-phonoteka_org-p-fon-dlya-prezentatsii-s-umnoi-sovoi-26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5656" y="2944853"/>
            <a:ext cx="4386077" cy="354541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876</TotalTime>
  <Words>1084</Words>
  <Application>Microsoft Office PowerPoint</Application>
  <PresentationFormat>Экран (4:3)</PresentationFormat>
  <Paragraphs>206</Paragraphs>
  <Slides>17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4" baseType="lpstr">
      <vt:lpstr>Arial</vt:lpstr>
      <vt:lpstr>Arial Unicode MS</vt:lpstr>
      <vt:lpstr>Calibri</vt:lpstr>
      <vt:lpstr>Georgia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132</dc:creator>
  <cp:lastModifiedBy>Екатерина Чимутова</cp:lastModifiedBy>
  <cp:revision>140</cp:revision>
  <dcterms:created xsi:type="dcterms:W3CDTF">2017-04-09T12:21:35Z</dcterms:created>
  <dcterms:modified xsi:type="dcterms:W3CDTF">2026-07-08T14:17:24Z</dcterms:modified>
</cp:coreProperties>
</file>