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64" r:id="rId11"/>
    <p:sldId id="271" r:id="rId12"/>
    <p:sldId id="263" r:id="rId13"/>
    <p:sldId id="259" r:id="rId14"/>
    <p:sldId id="262" r:id="rId15"/>
    <p:sldId id="261" r:id="rId16"/>
    <p:sldId id="260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7/8/2026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Что родитель может делать каждый день, чтобы поддержать ребенка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0" y="4419600"/>
            <a:ext cx="7854696" cy="175260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Подготовила:</a:t>
            </a:r>
          </a:p>
          <a:p>
            <a:r>
              <a:rPr lang="ru-RU" dirty="0"/>
              <a:t> Учитель-логопед </a:t>
            </a:r>
          </a:p>
          <a:p>
            <a:r>
              <a:rPr lang="ru-RU" dirty="0"/>
              <a:t>ГБОУ «Центр «Рука в руке»</a:t>
            </a:r>
          </a:p>
          <a:p>
            <a:r>
              <a:rPr lang="ru-RU" dirty="0"/>
              <a:t>Бурда Татьяна Витальевна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/>
              <a:t>Почему этот возраст так важен?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Мостик в школу:</a:t>
            </a:r>
            <a:r>
              <a:rPr lang="ru-RU" dirty="0"/>
              <a:t> Переход от дошкольного детства к обучению.</a:t>
            </a:r>
          </a:p>
          <a:p>
            <a:r>
              <a:rPr lang="ru-RU" b="1" dirty="0"/>
              <a:t>Закрепление навыков:</a:t>
            </a:r>
            <a:r>
              <a:rPr lang="ru-RU" dirty="0"/>
              <a:t> Период активного совершенствования всей речевой системы.</a:t>
            </a:r>
          </a:p>
          <a:p>
            <a:r>
              <a:rPr lang="ru-RU" b="1" dirty="0"/>
              <a:t>Подготовка к грамоте:</a:t>
            </a:r>
            <a:r>
              <a:rPr lang="ru-RU" dirty="0"/>
              <a:t> Формирование фундамента для чтения и письма.</a:t>
            </a:r>
          </a:p>
          <a:p>
            <a:r>
              <a:rPr lang="ru-RU" b="1" dirty="0"/>
              <a:t>Ваша роль:</a:t>
            </a:r>
            <a:r>
              <a:rPr lang="ru-RU" dirty="0"/>
              <a:t> Вы – главный и самый эффективный "логопед" для своего ребенка!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Особенности развития детей 5-7 лет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Интенсивное речевое развитие:</a:t>
            </a:r>
            <a:endParaRPr lang="ru-RU" dirty="0"/>
          </a:p>
          <a:p>
            <a:pPr lvl="1"/>
            <a:r>
              <a:rPr lang="ru-RU" dirty="0"/>
              <a:t>Активное использование развернутых предложений.</a:t>
            </a:r>
          </a:p>
          <a:p>
            <a:pPr lvl="1"/>
            <a:r>
              <a:rPr lang="ru-RU" dirty="0"/>
              <a:t>Закрепление звуков, совершенствование грамматики.</a:t>
            </a:r>
          </a:p>
          <a:p>
            <a:pPr lvl="1"/>
            <a:r>
              <a:rPr lang="ru-RU" dirty="0"/>
              <a:t>Рост словарного запаса.</a:t>
            </a:r>
          </a:p>
          <a:p>
            <a:r>
              <a:rPr lang="ru-RU" b="1" dirty="0"/>
              <a:t>Развитие мышления и логики:</a:t>
            </a:r>
            <a:endParaRPr lang="ru-RU" dirty="0"/>
          </a:p>
          <a:p>
            <a:pPr lvl="1"/>
            <a:r>
              <a:rPr lang="ru-RU" dirty="0"/>
              <a:t>Понимание причинно-следственных связей, активные "почему?".</a:t>
            </a:r>
          </a:p>
          <a:p>
            <a:pPr lvl="1"/>
            <a:r>
              <a:rPr lang="ru-RU" dirty="0"/>
              <a:t>Речь как инструмент осмысления мира.</a:t>
            </a:r>
          </a:p>
          <a:p>
            <a:r>
              <a:rPr lang="ru-RU" b="1" dirty="0"/>
              <a:t>Школьная готовность:</a:t>
            </a:r>
            <a:endParaRPr lang="ru-RU" dirty="0"/>
          </a:p>
          <a:p>
            <a:pPr lvl="1"/>
            <a:r>
              <a:rPr lang="ru-RU" dirty="0"/>
              <a:t>Развитие фонематического слуха.</a:t>
            </a:r>
          </a:p>
          <a:p>
            <a:pPr lvl="1"/>
            <a:r>
              <a:rPr lang="ru-RU" dirty="0"/>
              <a:t>Правильное звукопроизношение.</a:t>
            </a:r>
          </a:p>
          <a:p>
            <a:r>
              <a:rPr lang="ru-RU" b="1" dirty="0"/>
              <a:t>Эмоционально-волевая сфера:</a:t>
            </a:r>
            <a:endParaRPr lang="ru-RU" dirty="0"/>
          </a:p>
          <a:p>
            <a:pPr lvl="1"/>
            <a:r>
              <a:rPr lang="ru-RU" dirty="0"/>
              <a:t>Самостоятельность, управление эмоциями.</a:t>
            </a:r>
          </a:p>
          <a:p>
            <a:pPr lvl="1"/>
            <a:r>
              <a:rPr lang="ru-RU" dirty="0"/>
              <a:t>Усидчивость, произвольное внимание.</a:t>
            </a:r>
          </a:p>
          <a:p>
            <a:r>
              <a:rPr lang="ru-RU" b="1" dirty="0"/>
              <a:t>Социализация:</a:t>
            </a:r>
            <a:endParaRPr lang="ru-RU" dirty="0"/>
          </a:p>
          <a:p>
            <a:pPr lvl="1"/>
            <a:r>
              <a:rPr lang="ru-RU" dirty="0"/>
              <a:t>Активное общение со сверстниками и взрослыми.</a:t>
            </a:r>
          </a:p>
          <a:p>
            <a:pPr lvl="1"/>
            <a:r>
              <a:rPr lang="ru-RU" dirty="0"/>
              <a:t>Развитие коммуникативных навыков.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/>
              <a:t>На что обратить внимание: Возможные нарушения речи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Звукопроизношение:</a:t>
            </a:r>
            <a:endParaRPr lang="ru-RU" dirty="0"/>
          </a:p>
          <a:p>
            <a:r>
              <a:rPr lang="ru-RU" b="1" dirty="0"/>
              <a:t>"Каша во рту":</a:t>
            </a:r>
            <a:r>
              <a:rPr lang="ru-RU" dirty="0"/>
              <a:t> нечеткое, смазанное произношение.</a:t>
            </a:r>
          </a:p>
          <a:p>
            <a:r>
              <a:rPr lang="ru-RU" b="1" dirty="0"/>
              <a:t>Отсутствие/искажение сложных звуков:</a:t>
            </a:r>
            <a:r>
              <a:rPr lang="ru-RU" dirty="0"/>
              <a:t> "Р", "Л", шипящие ("Ш", "Ж", "Ч", "Щ"), свистящие ("С", "З", "Ц").</a:t>
            </a:r>
          </a:p>
          <a:p>
            <a:pPr lvl="1"/>
            <a:r>
              <a:rPr lang="ru-RU" i="1" dirty="0"/>
              <a:t>Пример:</a:t>
            </a:r>
            <a:r>
              <a:rPr lang="ru-RU" dirty="0"/>
              <a:t> "</a:t>
            </a:r>
            <a:r>
              <a:rPr lang="ru-RU" dirty="0" err="1"/>
              <a:t>ука</a:t>
            </a:r>
            <a:r>
              <a:rPr lang="ru-RU" dirty="0"/>
              <a:t>" вместо "рука", "</a:t>
            </a:r>
            <a:r>
              <a:rPr lang="ru-RU" dirty="0" err="1"/>
              <a:t>ябака</a:t>
            </a:r>
            <a:r>
              <a:rPr lang="ru-RU" dirty="0"/>
              <a:t>" вместо "собака".</a:t>
            </a:r>
          </a:p>
          <a:p>
            <a:r>
              <a:rPr lang="ru-RU" b="1" dirty="0"/>
              <a:t>Замена звуков:</a:t>
            </a:r>
            <a:r>
              <a:rPr lang="ru-RU" dirty="0"/>
              <a:t> "т" вместо "к" ("</a:t>
            </a:r>
            <a:r>
              <a:rPr lang="ru-RU" dirty="0" err="1"/>
              <a:t>тарандаш</a:t>
            </a:r>
            <a:r>
              <a:rPr lang="ru-RU" dirty="0"/>
              <a:t>").</a:t>
            </a:r>
          </a:p>
          <a:p>
            <a:r>
              <a:rPr lang="ru-RU" b="1" dirty="0"/>
              <a:t>Фонематический слух (умение слышать звуки):</a:t>
            </a:r>
            <a:endParaRPr lang="ru-RU" dirty="0"/>
          </a:p>
          <a:p>
            <a:r>
              <a:rPr lang="ru-RU" dirty="0"/>
              <a:t>Трудности в различении похожих звуков ("б"-"</a:t>
            </a:r>
            <a:r>
              <a:rPr lang="ru-RU" dirty="0" err="1"/>
              <a:t>п</a:t>
            </a:r>
            <a:r>
              <a:rPr lang="ru-RU" dirty="0"/>
              <a:t>", "с"-"</a:t>
            </a:r>
            <a:r>
              <a:rPr lang="ru-RU" dirty="0" err="1"/>
              <a:t>з</a:t>
            </a:r>
            <a:r>
              <a:rPr lang="ru-RU" dirty="0"/>
              <a:t>").</a:t>
            </a:r>
          </a:p>
          <a:p>
            <a:pPr lvl="1"/>
            <a:r>
              <a:rPr lang="ru-RU" i="1" dirty="0"/>
              <a:t>Пример:</a:t>
            </a:r>
            <a:r>
              <a:rPr lang="ru-RU" dirty="0"/>
              <a:t> не слышит разницы между "коса" и "коза".</a:t>
            </a:r>
          </a:p>
          <a:p>
            <a:r>
              <a:rPr lang="ru-RU" dirty="0"/>
              <a:t>Неспособность выделить звук из слова, определить первый/последний.</a:t>
            </a:r>
          </a:p>
          <a:p>
            <a:r>
              <a:rPr lang="ru-RU" dirty="0"/>
              <a:t>Трудности в звуковом анализе и синтезе слов.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/>
              <a:t>Грамматический строй речи:</a:t>
            </a:r>
            <a:endParaRPr lang="ru-RU" dirty="0"/>
          </a:p>
          <a:p>
            <a:r>
              <a:rPr lang="ru-RU" b="1" dirty="0"/>
              <a:t>Ошибки в согласовании слов:</a:t>
            </a:r>
            <a:r>
              <a:rPr lang="ru-RU" dirty="0"/>
              <a:t> "красивый машина", "много </a:t>
            </a:r>
            <a:r>
              <a:rPr lang="ru-RU" dirty="0" err="1"/>
              <a:t>карандашов</a:t>
            </a:r>
            <a:r>
              <a:rPr lang="ru-RU" dirty="0"/>
              <a:t>".</a:t>
            </a:r>
          </a:p>
          <a:p>
            <a:r>
              <a:rPr lang="ru-RU" b="1" dirty="0"/>
              <a:t>Неправильное употребление предлогов:</a:t>
            </a:r>
            <a:r>
              <a:rPr lang="ru-RU" dirty="0"/>
              <a:t> "сидит стуле".</a:t>
            </a:r>
          </a:p>
          <a:p>
            <a:r>
              <a:rPr lang="ru-RU" b="1" dirty="0"/>
              <a:t>Ошибки в словообразовании:</a:t>
            </a:r>
            <a:r>
              <a:rPr lang="ru-RU" dirty="0"/>
              <a:t> "посудник", "котятки".</a:t>
            </a:r>
          </a:p>
          <a:p>
            <a:r>
              <a:rPr lang="ru-RU" dirty="0"/>
              <a:t>Пропуск слов в предложении.</a:t>
            </a:r>
          </a:p>
          <a:p>
            <a:pPr>
              <a:buNone/>
            </a:pPr>
            <a:r>
              <a:rPr lang="ru-RU" b="1" dirty="0"/>
              <a:t>Бедный словарный запас:</a:t>
            </a:r>
            <a:endParaRPr lang="ru-RU" dirty="0"/>
          </a:p>
          <a:p>
            <a:r>
              <a:rPr lang="ru-RU" dirty="0"/>
              <a:t>Мало существительных, прилагательных, глаголов.</a:t>
            </a:r>
          </a:p>
          <a:p>
            <a:r>
              <a:rPr lang="ru-RU" dirty="0"/>
              <a:t>Не может назвать обобщающие понятия ("овощи", "транспорт").</a:t>
            </a:r>
          </a:p>
          <a:p>
            <a:r>
              <a:rPr lang="ru-RU" dirty="0"/>
              <a:t>Трудности с подбором синонимов, антонимов.</a:t>
            </a:r>
          </a:p>
          <a:p>
            <a:pPr>
              <a:buNone/>
            </a:pPr>
            <a:r>
              <a:rPr lang="ru-RU" b="1" dirty="0"/>
              <a:t>Связная речь:</a:t>
            </a:r>
            <a:endParaRPr lang="ru-RU" dirty="0"/>
          </a:p>
          <a:p>
            <a:r>
              <a:rPr lang="ru-RU" dirty="0"/>
              <a:t>Неспособность составить последовательный рассказ.</a:t>
            </a:r>
          </a:p>
          <a:p>
            <a:r>
              <a:rPr lang="ru-RU" dirty="0"/>
              <a:t>Трудности при пересказе.</a:t>
            </a:r>
          </a:p>
          <a:p>
            <a:r>
              <a:rPr lang="ru-RU" dirty="0"/>
              <a:t>Речь отрывочная, простые предложения, без логических связей.</a:t>
            </a:r>
          </a:p>
          <a:p>
            <a:pPr>
              <a:buNone/>
            </a:pPr>
            <a:r>
              <a:rPr lang="ru-RU" b="1" dirty="0" err="1"/>
              <a:t>Темпо-ритмические</a:t>
            </a:r>
            <a:r>
              <a:rPr lang="ru-RU" b="1" dirty="0"/>
              <a:t> нарушения:</a:t>
            </a:r>
            <a:endParaRPr lang="ru-RU" dirty="0"/>
          </a:p>
          <a:p>
            <a:r>
              <a:rPr lang="ru-RU" b="1" dirty="0"/>
              <a:t>Заикание:</a:t>
            </a:r>
            <a:r>
              <a:rPr lang="ru-RU" dirty="0"/>
              <a:t> повторение слогов/слов, удлинение звуков.</a:t>
            </a:r>
          </a:p>
          <a:p>
            <a:r>
              <a:rPr lang="ru-RU" b="1" dirty="0" err="1"/>
              <a:t>Тахилалия</a:t>
            </a:r>
            <a:r>
              <a:rPr lang="ru-RU" b="1" dirty="0"/>
              <a:t> (ускоренная речь):</a:t>
            </a:r>
            <a:r>
              <a:rPr lang="ru-RU" dirty="0"/>
              <a:t> "глотание" окончаний, неразборчивость.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/>
              <a:t>Влияние нарушений речи на успеваемость в школе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Чтение:</a:t>
            </a:r>
            <a:r>
              <a:rPr lang="ru-RU" dirty="0"/>
              <a:t> Сложности с соотнесением звуков и букв, медленное чтение, ошибки.</a:t>
            </a:r>
          </a:p>
          <a:p>
            <a:r>
              <a:rPr lang="ru-RU" b="1" dirty="0"/>
              <a:t>Письмо (</a:t>
            </a:r>
            <a:r>
              <a:rPr lang="ru-RU" b="1" dirty="0" err="1"/>
              <a:t>дисграфия</a:t>
            </a:r>
            <a:r>
              <a:rPr lang="ru-RU" b="1" dirty="0"/>
              <a:t>):</a:t>
            </a:r>
            <a:r>
              <a:rPr lang="ru-RU" dirty="0"/>
              <a:t> Пропуски, замены, перестановки букв/слогов.</a:t>
            </a:r>
          </a:p>
          <a:p>
            <a:pPr lvl="1"/>
            <a:r>
              <a:rPr lang="ru-RU" i="1" dirty="0"/>
              <a:t>Последствие:</a:t>
            </a:r>
            <a:r>
              <a:rPr lang="ru-RU" dirty="0"/>
              <a:t> Даже зная правила, ребенок не применяет их из-за проблем со слухом.</a:t>
            </a:r>
          </a:p>
          <a:p>
            <a:r>
              <a:rPr lang="ru-RU" b="1" dirty="0"/>
              <a:t>Математика:</a:t>
            </a:r>
            <a:r>
              <a:rPr lang="ru-RU" dirty="0"/>
              <a:t> Трудности с текстовыми задачами (понимание условия).</a:t>
            </a:r>
          </a:p>
          <a:p>
            <a:r>
              <a:rPr lang="ru-RU" b="1" dirty="0"/>
              <a:t>Общая успеваемость:</a:t>
            </a:r>
            <a:r>
              <a:rPr lang="ru-RU" dirty="0"/>
              <a:t> Сложно понимать учителя, отвечать у доски, формулировать мысли.</a:t>
            </a:r>
          </a:p>
          <a:p>
            <a:r>
              <a:rPr lang="ru-RU" b="1" dirty="0"/>
              <a:t>Психологические проблемы:</a:t>
            </a:r>
            <a:endParaRPr lang="ru-RU" dirty="0"/>
          </a:p>
          <a:p>
            <a:pPr lvl="1"/>
            <a:r>
              <a:rPr lang="ru-RU" dirty="0"/>
              <a:t>Страх говорить, замкнутость, неуверенность.</a:t>
            </a:r>
          </a:p>
          <a:p>
            <a:pPr lvl="1"/>
            <a:r>
              <a:rPr lang="ru-RU" dirty="0"/>
              <a:t>Школьная </a:t>
            </a:r>
            <a:r>
              <a:rPr lang="ru-RU" dirty="0" err="1"/>
              <a:t>дезадаптация</a:t>
            </a:r>
            <a:r>
              <a:rPr lang="ru-RU" dirty="0"/>
              <a:t>, низкая самооценка, нервные срывы.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/>
              <a:t>Основные направления помощи родителям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Как создавать идеальную речевую среду каждый день?</a:t>
            </a:r>
            <a:endParaRPr lang="ru-RU" dirty="0"/>
          </a:p>
          <a:p>
            <a:r>
              <a:rPr lang="ru-RU" b="1" dirty="0"/>
              <a:t>Активное слушание:</a:t>
            </a:r>
            <a:endParaRPr lang="ru-RU" dirty="0"/>
          </a:p>
          <a:p>
            <a:pPr lvl="1"/>
            <a:r>
              <a:rPr lang="ru-RU" dirty="0"/>
              <a:t>Присядьте, смотрите в глаза, показывайте заинтересованность.</a:t>
            </a:r>
          </a:p>
          <a:p>
            <a:pPr lvl="1"/>
            <a:r>
              <a:rPr lang="ru-RU" dirty="0"/>
              <a:t>Задавайте уточняющие вопросы ("Что было потом?", "Как ты себя чувствовал?").</a:t>
            </a:r>
          </a:p>
          <a:p>
            <a:pPr lvl="1"/>
            <a:r>
              <a:rPr lang="ru-RU" dirty="0"/>
              <a:t>Стимулируйте к развернутым высказываниям.</a:t>
            </a:r>
          </a:p>
          <a:p>
            <a:r>
              <a:rPr lang="ru-RU" b="1" dirty="0"/>
              <a:t>Разговоры "ни о чем" и обо всем:</a:t>
            </a:r>
            <a:endParaRPr lang="ru-RU" dirty="0"/>
          </a:p>
          <a:p>
            <a:pPr lvl="1"/>
            <a:r>
              <a:rPr lang="ru-RU" dirty="0"/>
              <a:t>Комментируйте свои действия и окружающий мир ("Я режу морковку").</a:t>
            </a:r>
          </a:p>
          <a:p>
            <a:pPr lvl="1"/>
            <a:r>
              <a:rPr lang="ru-RU" dirty="0"/>
              <a:t>Наполняйте пассивный и активный словарный запас.</a:t>
            </a:r>
          </a:p>
          <a:p>
            <a:r>
              <a:rPr lang="ru-RU" b="1" dirty="0"/>
              <a:t>Обогащайте словарный запас:</a:t>
            </a:r>
            <a:endParaRPr lang="ru-RU" dirty="0"/>
          </a:p>
          <a:p>
            <a:pPr lvl="1"/>
            <a:r>
              <a:rPr lang="ru-RU" dirty="0"/>
              <a:t>Используйте новые слова, объясняйте их значение.</a:t>
            </a:r>
          </a:p>
          <a:p>
            <a:pPr lvl="1"/>
            <a:r>
              <a:rPr lang="ru-RU" dirty="0"/>
              <a:t>Вводите синонимы, антонимы.</a:t>
            </a:r>
          </a:p>
          <a:p>
            <a:pPr lvl="1"/>
            <a:r>
              <a:rPr lang="ru-RU" dirty="0"/>
              <a:t>Пример: "синичка взлетела", "быстро порхает".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/>
              <a:t>Мягкая коррекция и моделирование речи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/>
              <a:t>Не исправляйте напрямую, а повторяйте правильно:</a:t>
            </a:r>
            <a:endParaRPr lang="ru-RU" dirty="0"/>
          </a:p>
          <a:p>
            <a:pPr lvl="1"/>
            <a:r>
              <a:rPr lang="ru-RU" dirty="0"/>
              <a:t>Избегайте фраз типа "Неправильно!".</a:t>
            </a:r>
          </a:p>
          <a:p>
            <a:pPr lvl="1"/>
            <a:r>
              <a:rPr lang="ru-RU" dirty="0"/>
              <a:t>Пример: вместо "Я </a:t>
            </a:r>
            <a:r>
              <a:rPr lang="ru-RU" dirty="0" err="1"/>
              <a:t>хачу</a:t>
            </a:r>
            <a:r>
              <a:rPr lang="ru-RU" dirty="0"/>
              <a:t> сок" – "Да, ты </a:t>
            </a:r>
            <a:r>
              <a:rPr lang="ru-RU" i="1" dirty="0"/>
              <a:t>хочешь</a:t>
            </a:r>
            <a:r>
              <a:rPr lang="ru-RU" dirty="0"/>
              <a:t> сок. Вот твой сок!".</a:t>
            </a:r>
          </a:p>
          <a:p>
            <a:pPr lvl="1"/>
            <a:r>
              <a:rPr lang="ru-RU" dirty="0"/>
              <a:t>Предоставляйте правильный речевой образец.</a:t>
            </a:r>
          </a:p>
          <a:p>
            <a:r>
              <a:rPr lang="ru-RU" b="1" dirty="0"/>
              <a:t>Развивайте грамматику:</a:t>
            </a:r>
            <a:endParaRPr lang="ru-RU" dirty="0"/>
          </a:p>
          <a:p>
            <a:pPr lvl="1"/>
            <a:r>
              <a:rPr lang="ru-RU" dirty="0"/>
              <a:t>Повторяйте фразы с правильными окончаниями и предлогами.</a:t>
            </a:r>
          </a:p>
          <a:p>
            <a:pPr lvl="1"/>
            <a:r>
              <a:rPr lang="ru-RU" dirty="0"/>
              <a:t>Пример: вместо "Много </a:t>
            </a:r>
            <a:r>
              <a:rPr lang="ru-RU" dirty="0" err="1"/>
              <a:t>стулов</a:t>
            </a:r>
            <a:r>
              <a:rPr lang="ru-RU" dirty="0"/>
              <a:t>" – "Да, это много </a:t>
            </a:r>
            <a:r>
              <a:rPr lang="ru-RU" i="1" dirty="0"/>
              <a:t>стульев</a:t>
            </a:r>
            <a:r>
              <a:rPr lang="ru-RU" dirty="0"/>
              <a:t>".</a:t>
            </a:r>
          </a:p>
          <a:p>
            <a:pPr lvl="1"/>
            <a:r>
              <a:rPr lang="ru-RU" dirty="0"/>
              <a:t>Пример: вместо "сидит стуле" – "сидит </a:t>
            </a:r>
            <a:r>
              <a:rPr lang="ru-RU" i="1" dirty="0"/>
              <a:t>на</a:t>
            </a:r>
            <a:r>
              <a:rPr lang="ru-RU" dirty="0"/>
              <a:t> стуле".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/>
              <a:t>Игры – лучший способ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Настольные игры:</a:t>
            </a:r>
            <a:endParaRPr lang="ru-RU" dirty="0"/>
          </a:p>
          <a:p>
            <a:pPr lvl="1"/>
            <a:r>
              <a:rPr lang="ru-RU" dirty="0"/>
              <a:t>Лото, домино, "</a:t>
            </a:r>
            <a:r>
              <a:rPr lang="ru-RU" dirty="0" err="1"/>
              <a:t>ходилки</a:t>
            </a:r>
            <a:r>
              <a:rPr lang="ru-RU" dirty="0"/>
              <a:t>": описывайте картинки, называйте предметы.</a:t>
            </a:r>
          </a:p>
          <a:p>
            <a:pPr lvl="1"/>
            <a:r>
              <a:rPr lang="ru-RU" dirty="0"/>
              <a:t>Развивают логику, внимание, и речь.</a:t>
            </a:r>
          </a:p>
          <a:p>
            <a:r>
              <a:rPr lang="ru-RU" b="1" dirty="0"/>
              <a:t>Ролевые игры:</a:t>
            </a:r>
            <a:endParaRPr lang="ru-RU" dirty="0"/>
          </a:p>
          <a:p>
            <a:pPr lvl="1"/>
            <a:r>
              <a:rPr lang="ru-RU" dirty="0"/>
              <a:t>"Магазин", "больница", "школа": развивают диалогическую речь, фантазию.</a:t>
            </a:r>
          </a:p>
          <a:p>
            <a:pPr lvl="1"/>
            <a:r>
              <a:rPr lang="ru-RU" dirty="0"/>
              <a:t>Позволяют примерить разные роли.</a:t>
            </a:r>
          </a:p>
          <a:p>
            <a:r>
              <a:rPr lang="ru-RU" b="1" dirty="0"/>
              <a:t>Пальчиковые игры и мелкая моторика:</a:t>
            </a:r>
            <a:endParaRPr lang="ru-RU" dirty="0"/>
          </a:p>
          <a:p>
            <a:pPr lvl="1"/>
            <a:r>
              <a:rPr lang="ru-RU" dirty="0"/>
              <a:t>"</a:t>
            </a:r>
            <a:r>
              <a:rPr lang="ru-RU" dirty="0" err="1"/>
              <a:t>Сорока-белобока</a:t>
            </a:r>
            <a:r>
              <a:rPr lang="ru-RU" dirty="0"/>
              <a:t>", лепка, рисование, перебирание круп.</a:t>
            </a:r>
          </a:p>
          <a:p>
            <a:pPr lvl="1"/>
            <a:r>
              <a:rPr lang="ru-RU" dirty="0"/>
              <a:t>Прямая связь с развитием речевых центров мозга.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/>
              <a:t>Книги – бесценный источник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Ежедневное чтение:</a:t>
            </a:r>
            <a:endParaRPr lang="ru-RU" dirty="0"/>
          </a:p>
          <a:p>
            <a:pPr lvl="1"/>
            <a:r>
              <a:rPr lang="ru-RU" dirty="0"/>
              <a:t>10-15 минут чтения в день – творит чудеса.</a:t>
            </a:r>
          </a:p>
          <a:p>
            <a:pPr lvl="1"/>
            <a:r>
              <a:rPr lang="ru-RU" dirty="0"/>
              <a:t>Выбирайте книги по интересам ребенка.</a:t>
            </a:r>
          </a:p>
          <a:p>
            <a:r>
              <a:rPr lang="ru-RU" b="1" dirty="0"/>
              <a:t>Обсуждайте прочитанное:</a:t>
            </a:r>
            <a:endParaRPr lang="ru-RU" dirty="0"/>
          </a:p>
          <a:p>
            <a:pPr lvl="1"/>
            <a:r>
              <a:rPr lang="ru-RU" dirty="0"/>
              <a:t>Задавайте вопросы по содержанию ("Кто герой?", "Что случилось?").</a:t>
            </a:r>
          </a:p>
          <a:p>
            <a:pPr lvl="1"/>
            <a:r>
              <a:rPr lang="ru-RU" dirty="0"/>
              <a:t>Просите пересказывать небольшие фрагменты.</a:t>
            </a:r>
          </a:p>
          <a:p>
            <a:r>
              <a:rPr lang="ru-RU" b="1" dirty="0"/>
              <a:t>Развивайте фонематический слух:</a:t>
            </a:r>
            <a:endParaRPr lang="ru-RU" dirty="0"/>
          </a:p>
          <a:p>
            <a:pPr lvl="1"/>
            <a:r>
              <a:rPr lang="ru-RU" dirty="0"/>
              <a:t>Игры "На что похоже?", "Найди слово на букву А", "Придумай рифму".</a:t>
            </a:r>
          </a:p>
          <a:p>
            <a:pPr lvl="1"/>
            <a:r>
              <a:rPr lang="ru-RU" dirty="0"/>
              <a:t>Критически важно для успешного обучения чтению и письму.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600" y="2514600"/>
            <a:ext cx="8153400" cy="1362456"/>
          </a:xfrm>
        </p:spPr>
        <p:txBody>
          <a:bodyPr/>
          <a:lstStyle/>
          <a:p>
            <a:pPr algn="ctr"/>
            <a:r>
              <a:rPr lang="ru-RU" sz="6000" dirty="0"/>
              <a:t>Практические примеры: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Артикуляционная гимнастика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35480"/>
            <a:ext cx="3810000" cy="4389120"/>
          </a:xfrm>
        </p:spPr>
        <p:txBody>
          <a:bodyPr/>
          <a:lstStyle/>
          <a:p>
            <a:r>
              <a:rPr lang="ru-RU" b="1" dirty="0"/>
              <a:t>(Выполняйте перед зеркалом, повторяя 3-5 раз каждое упражнение)</a:t>
            </a:r>
            <a:endParaRPr lang="ru-RU" dirty="0"/>
          </a:p>
          <a:p>
            <a:r>
              <a:rPr lang="ru-RU" b="1" dirty="0"/>
              <a:t>"Улыбка-Трубочка":</a:t>
            </a:r>
            <a:r>
              <a:rPr lang="ru-RU" dirty="0"/>
              <a:t> Губы – для звуков "У", "О", "С", "З", шипящих.</a:t>
            </a:r>
          </a:p>
        </p:txBody>
      </p:sp>
      <p:pic>
        <p:nvPicPr>
          <p:cNvPr id="5" name="Рисунок 4" descr="1527568_3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0" y="2057400"/>
            <a:ext cx="5334000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4389120"/>
          </a:xfrm>
        </p:spPr>
        <p:txBody>
          <a:bodyPr/>
          <a:lstStyle/>
          <a:p>
            <a:r>
              <a:rPr lang="ru-RU" b="1" dirty="0"/>
              <a:t>"Качели":</a:t>
            </a:r>
            <a:r>
              <a:rPr lang="ru-RU" dirty="0"/>
              <a:t> Язык вверх-вниз – для звуков "Л", "Р", "Т", "Д".</a:t>
            </a:r>
          </a:p>
        </p:txBody>
      </p:sp>
      <p:pic>
        <p:nvPicPr>
          <p:cNvPr id="7" name="Рисунок 6" descr="65594562-1a9d-4e48-9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295400"/>
            <a:ext cx="9144001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/>
          <a:lstStyle/>
          <a:p>
            <a:r>
              <a:rPr lang="ru-RU" b="1" dirty="0"/>
              <a:t>"Часики":</a:t>
            </a:r>
            <a:r>
              <a:rPr lang="ru-RU" dirty="0"/>
              <a:t> Язык в уголки рта – для многих звуков.</a:t>
            </a:r>
          </a:p>
        </p:txBody>
      </p:sp>
      <p:pic>
        <p:nvPicPr>
          <p:cNvPr id="4" name="Рисунок 3" descr="img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1000" y="1219200"/>
            <a:ext cx="85344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4389120"/>
          </a:xfrm>
        </p:spPr>
        <p:txBody>
          <a:bodyPr/>
          <a:lstStyle/>
          <a:p>
            <a:r>
              <a:rPr lang="ru-RU" b="1" dirty="0"/>
              <a:t>«Вкусный мед":</a:t>
            </a:r>
            <a:r>
              <a:rPr lang="ru-RU" dirty="0"/>
              <a:t> Язык облизывает верхнюю губу – для шипящих "Ш", "Ж", "Ч", "Щ".</a:t>
            </a:r>
          </a:p>
          <a:p>
            <a:endParaRPr lang="ru-RU" dirty="0"/>
          </a:p>
        </p:txBody>
      </p:sp>
      <p:pic>
        <p:nvPicPr>
          <p:cNvPr id="4" name="Рисунок 3" descr="img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" y="1600200"/>
            <a:ext cx="81534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/>
              <a:t>Игры для развития речи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r>
              <a:rPr lang="ru-RU" b="1" dirty="0"/>
              <a:t>Назови много":</a:t>
            </a:r>
            <a:r>
              <a:rPr lang="ru-RU" dirty="0"/>
              <a:t> (словарный запас, грамматика)</a:t>
            </a:r>
          </a:p>
          <a:p>
            <a:pPr lvl="1"/>
            <a:r>
              <a:rPr lang="ru-RU" dirty="0"/>
              <a:t>"Одна конфета, а много..." → "...конфет".</a:t>
            </a:r>
          </a:p>
          <a:p>
            <a:pPr lvl="1"/>
            <a:r>
              <a:rPr lang="ru-RU" dirty="0"/>
              <a:t>Следите за правильными окончаниями слов!</a:t>
            </a:r>
          </a:p>
        </p:txBody>
      </p:sp>
      <p:pic>
        <p:nvPicPr>
          <p:cNvPr id="4" name="Рисунок 3" descr="orig 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819400"/>
            <a:ext cx="868680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372600" cy="4572000"/>
          </a:xfrm>
        </p:spPr>
        <p:txBody>
          <a:bodyPr>
            <a:normAutofit/>
          </a:bodyPr>
          <a:lstStyle/>
          <a:p>
            <a:endParaRPr lang="ru-RU" b="1" dirty="0"/>
          </a:p>
          <a:p>
            <a:r>
              <a:rPr lang="ru-RU" b="1" dirty="0"/>
              <a:t>"Что было сначала, что потом?":</a:t>
            </a:r>
            <a:r>
              <a:rPr lang="ru-RU" dirty="0"/>
              <a:t> (связная речь)</a:t>
            </a:r>
          </a:p>
          <a:p>
            <a:pPr lvl="1"/>
            <a:r>
              <a:rPr lang="ru-RU" dirty="0"/>
              <a:t>По 3-4 картинкам составьте последовательный рассказ.</a:t>
            </a:r>
          </a:p>
          <a:p>
            <a:pPr lvl="1"/>
            <a:r>
              <a:rPr lang="ru-RU" dirty="0"/>
              <a:t>Помогайте вопросами, но дайте формулировать мысли самостоятельно.</a:t>
            </a:r>
          </a:p>
          <a:p>
            <a:endParaRPr lang="ru-RU" dirty="0"/>
          </a:p>
        </p:txBody>
      </p:sp>
      <p:pic>
        <p:nvPicPr>
          <p:cNvPr id="5" name="Рисунок 4" descr="9c17aaccb49c992e7e931073c4796f71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EBEBEB"/>
              </a:clrFrom>
              <a:clrTo>
                <a:srgbClr val="EBEB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166649"/>
            <a:ext cx="9144000" cy="46913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2362200"/>
          </a:xfrm>
        </p:spPr>
        <p:txBody>
          <a:bodyPr>
            <a:normAutofit/>
          </a:bodyPr>
          <a:lstStyle/>
          <a:p>
            <a:r>
              <a:rPr lang="ru-RU" b="1" dirty="0"/>
              <a:t>"Поймай звук":</a:t>
            </a:r>
            <a:r>
              <a:rPr lang="ru-RU" dirty="0"/>
              <a:t> (фонематический слух)</a:t>
            </a:r>
          </a:p>
          <a:p>
            <a:pPr lvl="1"/>
            <a:r>
              <a:rPr lang="ru-RU" dirty="0"/>
              <a:t>Загадайте звук (например, "С").</a:t>
            </a:r>
          </a:p>
          <a:p>
            <a:pPr lvl="1"/>
            <a:r>
              <a:rPr lang="ru-RU" dirty="0"/>
              <a:t>Ребенок подает сигнал, когда слышит слово с этим звуком ("ма</a:t>
            </a:r>
            <a:r>
              <a:rPr lang="ru-RU" b="1" dirty="0"/>
              <a:t>с</a:t>
            </a:r>
            <a:r>
              <a:rPr lang="ru-RU" dirty="0"/>
              <a:t>ло", "</a:t>
            </a:r>
            <a:r>
              <a:rPr lang="ru-RU" b="1" dirty="0"/>
              <a:t>с</a:t>
            </a:r>
            <a:r>
              <a:rPr lang="ru-RU" dirty="0"/>
              <a:t>олнце").</a:t>
            </a:r>
          </a:p>
          <a:p>
            <a:pPr lvl="1"/>
            <a:r>
              <a:rPr lang="ru-RU" dirty="0"/>
              <a:t>Начинайте с легко различимых звуков.</a:t>
            </a:r>
          </a:p>
          <a:p>
            <a:endParaRPr lang="ru-RU" dirty="0"/>
          </a:p>
        </p:txBody>
      </p:sp>
      <p:pic>
        <p:nvPicPr>
          <p:cNvPr id="4" name="Рисунок 3" descr="i (10)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574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533400"/>
            <a:ext cx="8534400" cy="4389120"/>
          </a:xfrm>
        </p:spPr>
        <p:txBody>
          <a:bodyPr/>
          <a:lstStyle/>
          <a:p>
            <a:r>
              <a:rPr lang="ru-RU" b="1" dirty="0"/>
              <a:t>"Придумай слово на...":</a:t>
            </a:r>
            <a:r>
              <a:rPr lang="ru-RU" dirty="0"/>
              <a:t> (фонематический слух, словарный запас)</a:t>
            </a:r>
          </a:p>
          <a:p>
            <a:pPr lvl="1"/>
            <a:r>
              <a:rPr lang="ru-RU" dirty="0"/>
              <a:t>Назовите букву (например, "А").</a:t>
            </a:r>
          </a:p>
          <a:p>
            <a:pPr lvl="1"/>
            <a:r>
              <a:rPr lang="ru-RU" dirty="0"/>
              <a:t>По очереди придумывайте слова на эту букву ("Арбуз", "Аист").</a:t>
            </a:r>
          </a:p>
          <a:p>
            <a:pPr lvl="1"/>
            <a:r>
              <a:rPr lang="ru-RU" dirty="0"/>
              <a:t>Можно усложнить: звук в середине/конце слова.</a:t>
            </a:r>
          </a:p>
          <a:p>
            <a:endParaRPr lang="ru-RU" dirty="0"/>
          </a:p>
        </p:txBody>
      </p:sp>
      <p:pic>
        <p:nvPicPr>
          <p:cNvPr id="4" name="Рисунок 3" descr="igra-dlya-detej-vseznajka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2590800"/>
            <a:ext cx="6248400" cy="474097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/>
              <a:t>Типичные ошибки родителей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Игнорирование проблемы ("перерастет"):</a:t>
            </a:r>
            <a:r>
              <a:rPr lang="ru-RU" dirty="0"/>
              <a:t> Самая опасная ошибка.</a:t>
            </a:r>
          </a:p>
          <a:p>
            <a:r>
              <a:rPr lang="ru-RU" b="1" dirty="0"/>
              <a:t>Чрезмерная критика и исправления:</a:t>
            </a:r>
            <a:r>
              <a:rPr lang="ru-RU" dirty="0"/>
              <a:t> Вызывают страх говорить.</a:t>
            </a:r>
          </a:p>
          <a:p>
            <a:r>
              <a:rPr lang="ru-RU" b="1" dirty="0"/>
              <a:t>Сюсюканье и подражание "детской" речи:</a:t>
            </a:r>
            <a:r>
              <a:rPr lang="ru-RU" dirty="0"/>
              <a:t> Лишают ребенка правильного образца.</a:t>
            </a:r>
          </a:p>
          <a:p>
            <a:r>
              <a:rPr lang="ru-RU" b="1" dirty="0"/>
              <a:t>Сравнение с другими детьми:</a:t>
            </a:r>
            <a:r>
              <a:rPr lang="ru-RU" dirty="0"/>
              <a:t> Формирует комплексы.</a:t>
            </a:r>
          </a:p>
          <a:p>
            <a:r>
              <a:rPr lang="ru-RU" b="1" dirty="0"/>
              <a:t>Недостаток живого общения / Избыток </a:t>
            </a:r>
            <a:r>
              <a:rPr lang="ru-RU" b="1" dirty="0" err="1"/>
              <a:t>гаджетов</a:t>
            </a:r>
            <a:r>
              <a:rPr lang="ru-RU" b="1" dirty="0"/>
              <a:t>:</a:t>
            </a:r>
            <a:r>
              <a:rPr lang="ru-RU" dirty="0"/>
              <a:t> Не развивают активную речь.</a:t>
            </a:r>
          </a:p>
          <a:p>
            <a:r>
              <a:rPr lang="ru-RU" b="1" dirty="0"/>
              <a:t>Отсутствие регулярных домашних занятий:</a:t>
            </a:r>
            <a:r>
              <a:rPr lang="ru-RU" dirty="0"/>
              <a:t> Снижает эффективность работы логопеда.</a:t>
            </a:r>
          </a:p>
          <a:p>
            <a:r>
              <a:rPr lang="ru-RU" b="1" dirty="0"/>
              <a:t>Несоблюдение рекомендаций специалиста:</a:t>
            </a:r>
            <a:r>
              <a:rPr lang="ru-RU" dirty="0"/>
              <a:t> Замедляет прогресс.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Заключение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Вы – ключ к успеху:</a:t>
            </a:r>
            <a:r>
              <a:rPr lang="ru-RU" dirty="0"/>
              <a:t> Ваша любовь, внимание, терпение и ежедневное общение – фундамент грамотной речи.</a:t>
            </a:r>
          </a:p>
          <a:p>
            <a:r>
              <a:rPr lang="ru-RU" b="1" dirty="0"/>
              <a:t>Не бойтесь:</a:t>
            </a:r>
            <a:r>
              <a:rPr lang="ru-RU" dirty="0"/>
              <a:t> Разговаривайте, читайте, играйте!</a:t>
            </a:r>
          </a:p>
          <a:p>
            <a:r>
              <a:rPr lang="ru-RU" b="1" dirty="0"/>
              <a:t>Действуйте своевременно:</a:t>
            </a:r>
            <a:r>
              <a:rPr lang="ru-RU" dirty="0"/>
              <a:t> Если заметили проблемы – не откладывайте визит к логопеду.</a:t>
            </a:r>
          </a:p>
          <a:p>
            <a:r>
              <a:rPr lang="ru-RU" b="1" dirty="0"/>
              <a:t>Ранняя диагностика и коррекция</a:t>
            </a:r>
            <a:r>
              <a:rPr lang="ru-RU" dirty="0"/>
              <a:t> = успешное обучение и полноценное развитие ребенка.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363</TotalTime>
  <Words>1190</Words>
  <Application>Microsoft Office PowerPoint</Application>
  <PresentationFormat>Экран (4:3)</PresentationFormat>
  <Paragraphs>141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Calibri</vt:lpstr>
      <vt:lpstr>Constantia</vt:lpstr>
      <vt:lpstr>Wingdings 2</vt:lpstr>
      <vt:lpstr>Поток</vt:lpstr>
      <vt:lpstr>Что родитель может делать каждый день, чтобы поддержать ребенка</vt:lpstr>
      <vt:lpstr>Почему этот возраст так важен?</vt:lpstr>
      <vt:lpstr>Особенности развития детей 5-7 лет</vt:lpstr>
      <vt:lpstr>На что обратить внимание: Возможные нарушения речи </vt:lpstr>
      <vt:lpstr>Презентация PowerPoint</vt:lpstr>
      <vt:lpstr>Влияние нарушений речи на успеваемость в школе</vt:lpstr>
      <vt:lpstr>Основные направления помощи родителям</vt:lpstr>
      <vt:lpstr>Мягкая коррекция и моделирование речи</vt:lpstr>
      <vt:lpstr>Игры – лучший способ развития</vt:lpstr>
      <vt:lpstr>Книги – бесценный источник</vt:lpstr>
      <vt:lpstr>Практические примеры:</vt:lpstr>
      <vt:lpstr>Артикуляционная гимнастика</vt:lpstr>
      <vt:lpstr>Презентация PowerPoint</vt:lpstr>
      <vt:lpstr>Презентация PowerPoint</vt:lpstr>
      <vt:lpstr>Презентация PowerPoint</vt:lpstr>
      <vt:lpstr>Игры для развития речи</vt:lpstr>
      <vt:lpstr>Презентация PowerPoint</vt:lpstr>
      <vt:lpstr>Презентация PowerPoint</vt:lpstr>
      <vt:lpstr>Презентация PowerPoint</vt:lpstr>
      <vt:lpstr>Типичные ошибки родителей</vt:lpstr>
      <vt:lpstr>Заключение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Ламер</dc:creator>
  <cp:lastModifiedBy>Екатерина Чимутова</cp:lastModifiedBy>
  <cp:revision>3</cp:revision>
  <dcterms:created xsi:type="dcterms:W3CDTF">2026-04-16T08:51:19Z</dcterms:created>
  <dcterms:modified xsi:type="dcterms:W3CDTF">2026-07-08T13:57:51Z</dcterms:modified>
</cp:coreProperties>
</file>