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95" r:id="rId3"/>
    <p:sldId id="304" r:id="rId4"/>
    <p:sldId id="296" r:id="rId5"/>
    <p:sldId id="297" r:id="rId6"/>
    <p:sldId id="298" r:id="rId7"/>
    <p:sldId id="305" r:id="rId8"/>
    <p:sldId id="299" r:id="rId9"/>
    <p:sldId id="300" r:id="rId10"/>
    <p:sldId id="301" r:id="rId11"/>
    <p:sldId id="302" r:id="rId12"/>
    <p:sldId id="267" r:id="rId13"/>
    <p:sldId id="268" r:id="rId14"/>
    <p:sldId id="258" r:id="rId15"/>
    <p:sldId id="30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7-08T11:30:56.288" v="0" actId="478"/>
      <pc:docMkLst>
        <pc:docMk/>
      </pc:docMkLst>
      <pc:sldChg chg="delSp">
        <pc:chgData name="Екатерина Чимутова" userId="4e1c11216741eefa" providerId="LiveId" clId="{E01BB03D-4D9F-4CF2-BCCB-B77BB2E13832}" dt="2026-07-08T11:30:56.288" v="0" actId="478"/>
        <pc:sldMkLst>
          <pc:docMk/>
          <pc:sldMk cId="2517666480" sldId="295"/>
        </pc:sldMkLst>
        <pc:picChg chg="del">
          <ac:chgData name="Екатерина Чимутова" userId="4e1c11216741eefa" providerId="LiveId" clId="{E01BB03D-4D9F-4CF2-BCCB-B77BB2E13832}" dt="2026-07-08T11:30:56.288" v="0" actId="478"/>
          <ac:picMkLst>
            <pc:docMk/>
            <pc:sldMk cId="2517666480" sldId="295"/>
            <ac:picMk id="205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3DB9B-BA85-4729-83E7-BD1847DAF956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762A2-71C1-4A37-93B1-31EBCC6A9B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698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130553A-E51C-497B-95F7-20300A959B24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75926B9-8DC3-49E2-A4D2-FAC5BF8358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8759" y="2762589"/>
            <a:ext cx="516967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36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36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ru-RU" sz="36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r"/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>Учитель- логопед</a:t>
            </a:r>
          </a:p>
          <a:p>
            <a:pPr algn="r"/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> МБУ «Центр ППМСП» г. </a:t>
            </a:r>
            <a:r>
              <a:rPr lang="ru-RU" sz="2000" b="1" i="1" dirty="0" err="1">
                <a:solidFill>
                  <a:schemeClr val="bg2">
                    <a:lumMod val="25000"/>
                  </a:schemeClr>
                </a:solidFill>
              </a:rPr>
              <a:t>Болхов</a:t>
            </a:r>
            <a:endParaRPr lang="ru-RU" sz="20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r"/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Светлана Николаевна  Бондарева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573016"/>
            <a:ext cx="962772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Коучинг 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«Тренировка для мозга»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19637"/>
            <a:ext cx="807851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376" y="1124743"/>
            <a:ext cx="5688632" cy="2366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416" y="1124744"/>
            <a:ext cx="7337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Дислексия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частичное специфическое нарушение процесса чтения, проявляющееся в повторяющихся ошибках стойкого характера. </a:t>
            </a:r>
          </a:p>
          <a:p>
            <a:pPr algn="ctr"/>
            <a:endParaRPr lang="ru-RU" sz="3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766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95536" y="286703"/>
            <a:ext cx="6264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Причины нарушения чтения: </a:t>
            </a:r>
            <a:br>
              <a:rPr lang="ru-RU" sz="3200" b="1" dirty="0">
                <a:solidFill>
                  <a:srgbClr val="C00000"/>
                </a:solidFill>
              </a:rPr>
            </a:b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27280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259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8416" y="1124744"/>
            <a:ext cx="78581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Упражнения </a:t>
            </a:r>
          </a:p>
          <a:p>
            <a:pPr algn="ctr"/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коррекции </a:t>
            </a:r>
            <a:r>
              <a:rPr lang="ru-RU" sz="72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дислексии</a:t>
            </a:r>
            <a:endParaRPr lang="ru-RU" sz="7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2271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Упражнения для работы над артикуляцией</a:t>
            </a:r>
          </a:p>
          <a:p>
            <a:r>
              <a:rPr lang="ru-RU" sz="2400" dirty="0">
                <a:solidFill>
                  <a:srgbClr val="002060"/>
                </a:solidFill>
              </a:rPr>
              <a:t>Смотрим внимательно, читаем быстро</a:t>
            </a:r>
          </a:p>
          <a:p>
            <a:pPr algn="ctr"/>
            <a:r>
              <a:rPr lang="ru-RU" sz="3200" dirty="0"/>
              <a:t>   </a:t>
            </a:r>
            <a:r>
              <a:rPr lang="ru-RU" sz="4000" b="1" dirty="0"/>
              <a:t>ЯОЮ  </a:t>
            </a:r>
            <a:r>
              <a:rPr lang="ru-RU" sz="3200" b="1" dirty="0"/>
              <a:t>        </a:t>
            </a:r>
            <a:r>
              <a:rPr lang="ru-RU" sz="4000" b="1" dirty="0"/>
              <a:t>АЮОЕ </a:t>
            </a:r>
            <a:r>
              <a:rPr lang="ru-RU" sz="3200" b="1" dirty="0"/>
              <a:t>       </a:t>
            </a:r>
            <a:r>
              <a:rPr lang="ru-RU" sz="4000" b="1" dirty="0"/>
              <a:t>ЭЁЮЯУ</a:t>
            </a:r>
          </a:p>
          <a:p>
            <a:pPr algn="ctr"/>
            <a:r>
              <a:rPr lang="ru-RU" sz="4000" b="1" dirty="0"/>
              <a:t>ЕАОЕУЫИЭ  </a:t>
            </a:r>
            <a:r>
              <a:rPr lang="ru-RU" sz="3200" b="1" dirty="0"/>
              <a:t>          </a:t>
            </a:r>
            <a:r>
              <a:rPr lang="ru-RU" sz="4000" b="1" dirty="0"/>
              <a:t>ЕОИЭАОЕЯ</a:t>
            </a:r>
            <a:endParaRPr lang="ru-RU" sz="3200" b="1" dirty="0"/>
          </a:p>
          <a:p>
            <a:endParaRPr lang="ru-RU" sz="2800" dirty="0">
              <a:solidFill>
                <a:srgbClr val="002060"/>
              </a:solidFill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Сделав глубокий вдох, на выдохе читаем 15 согласных одного ряда (звуками)</a:t>
            </a:r>
            <a:r>
              <a:rPr lang="ru-RU" sz="2800" b="1" dirty="0"/>
              <a:t> </a:t>
            </a:r>
          </a:p>
          <a:p>
            <a:pPr algn="ctr"/>
            <a:r>
              <a:rPr lang="ru-RU" sz="3200" b="1" dirty="0"/>
              <a:t>                    </a:t>
            </a:r>
            <a:r>
              <a:rPr lang="ru-RU" sz="4000" b="1" dirty="0"/>
              <a:t>БКЗСТРМНВЗРШЛНХ</a:t>
            </a:r>
          </a:p>
        </p:txBody>
      </p:sp>
    </p:spTree>
    <p:extLst>
      <p:ext uri="{BB962C8B-B14F-4D97-AF65-F5344CB8AC3E}">
        <p14:creationId xmlns:p14="http://schemas.microsoft.com/office/powerpoint/2010/main" val="2935734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259" y="889555"/>
            <a:ext cx="849566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Скороговорки</a:t>
            </a:r>
          </a:p>
          <a:p>
            <a:r>
              <a:rPr lang="ru-RU" sz="5400" b="1"/>
              <a:t>Шла Саша по шоссе и сосала сушку .</a:t>
            </a:r>
            <a:endParaRPr lang="ru-RU" sz="5400" b="1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Чтение глазами без артикуляции</a:t>
            </a:r>
          </a:p>
          <a:p>
            <a:r>
              <a:rPr lang="ru-RU" dirty="0"/>
              <a:t>Чтение глазами с артикуляцией</a:t>
            </a:r>
          </a:p>
          <a:p>
            <a:r>
              <a:rPr lang="ru-RU" dirty="0"/>
              <a:t>Чтение громко, но медленно</a:t>
            </a:r>
          </a:p>
          <a:p>
            <a:r>
              <a:rPr lang="ru-RU" dirty="0"/>
              <a:t>Чтение громко и быстро 3 раза, с каждым разом увеличивая темп чтения.</a:t>
            </a:r>
          </a:p>
        </p:txBody>
      </p:sp>
    </p:spTree>
    <p:extLst>
      <p:ext uri="{BB962C8B-B14F-4D97-AF65-F5344CB8AC3E}">
        <p14:creationId xmlns:p14="http://schemas.microsoft.com/office/powerpoint/2010/main" val="3363046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460" y="435474"/>
            <a:ext cx="8229600" cy="103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831" y="1268760"/>
            <a:ext cx="404039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8031" y="1314734"/>
            <a:ext cx="4461929" cy="2258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9124" y="3667676"/>
            <a:ext cx="6049453" cy="237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54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16" y="4005064"/>
            <a:ext cx="2801416" cy="25885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259" y="889555"/>
            <a:ext cx="849566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063750"/>
            <a:ext cx="8229600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75656" y="825312"/>
            <a:ext cx="4646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Слоговые таблицы</a:t>
            </a:r>
          </a:p>
        </p:txBody>
      </p:sp>
    </p:spTree>
    <p:extLst>
      <p:ext uri="{BB962C8B-B14F-4D97-AF65-F5344CB8AC3E}">
        <p14:creationId xmlns:p14="http://schemas.microsoft.com/office/powerpoint/2010/main" val="120190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259" y="889555"/>
            <a:ext cx="849566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0951" y="1203161"/>
            <a:ext cx="737737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«Пирамида»</a:t>
            </a:r>
          </a:p>
          <a:p>
            <a:pPr algn="ctr"/>
            <a:endParaRPr lang="ru-RU" sz="2000" dirty="0"/>
          </a:p>
          <a:p>
            <a:pPr algn="ctr"/>
            <a:r>
              <a:rPr lang="ru-RU" sz="3200" b="1" dirty="0"/>
              <a:t>КОС  * ТЕР</a:t>
            </a:r>
          </a:p>
          <a:p>
            <a:pPr algn="ctr"/>
            <a:r>
              <a:rPr lang="ru-RU" sz="3200" b="1" dirty="0"/>
              <a:t>ПАТ    *  РОН</a:t>
            </a:r>
          </a:p>
          <a:p>
            <a:pPr algn="ctr"/>
            <a:r>
              <a:rPr lang="ru-RU" sz="3200" b="1" dirty="0"/>
              <a:t>ПЛА     *     КАТ</a:t>
            </a:r>
          </a:p>
          <a:p>
            <a:pPr algn="ctr"/>
            <a:r>
              <a:rPr lang="ru-RU" sz="3200" b="1" dirty="0"/>
              <a:t>ГНЕЗ      *         ДО</a:t>
            </a:r>
          </a:p>
          <a:p>
            <a:pPr algn="ctr"/>
            <a:r>
              <a:rPr lang="ru-RU" sz="3200" b="1" dirty="0"/>
              <a:t>ПАШ       *         ТЕТ</a:t>
            </a:r>
          </a:p>
          <a:p>
            <a:pPr algn="ctr"/>
            <a:r>
              <a:rPr lang="ru-RU" sz="3200" b="1" dirty="0"/>
              <a:t>ЛИ                 *           ВЕНЬ</a:t>
            </a:r>
          </a:p>
          <a:p>
            <a:pPr algn="ctr"/>
            <a:r>
              <a:rPr lang="ru-RU" sz="3200" b="1" dirty="0"/>
              <a:t>ЛО                    *             ШАДЬ</a:t>
            </a:r>
          </a:p>
          <a:p>
            <a:pPr algn="ctr"/>
            <a:r>
              <a:rPr lang="ru-RU" sz="3200" b="1" dirty="0"/>
              <a:t>МОР                   *                 КОВЬ</a:t>
            </a:r>
          </a:p>
          <a:p>
            <a:pPr algn="ctr"/>
            <a:r>
              <a:rPr lang="ru-RU" sz="3200" b="1" dirty="0"/>
              <a:t>ТЕТ                       *                    РАДЬ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350803"/>
            <a:ext cx="5364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Упражнения для работы над на увеличением поля зрения</a:t>
            </a:r>
          </a:p>
        </p:txBody>
      </p:sp>
    </p:spTree>
    <p:extLst>
      <p:ext uri="{BB962C8B-B14F-4D97-AF65-F5344CB8AC3E}">
        <p14:creationId xmlns:p14="http://schemas.microsoft.com/office/powerpoint/2010/main" val="3980022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092280" y="188640"/>
            <a:ext cx="1869641" cy="127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259" y="889555"/>
            <a:ext cx="849566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0951" y="1203161"/>
            <a:ext cx="7377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350803"/>
            <a:ext cx="5364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81635"/>
            <a:ext cx="828092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Упражнения, направленные </a:t>
            </a:r>
          </a:p>
          <a:p>
            <a:pPr algn="ctr"/>
            <a:r>
              <a:rPr lang="ru-RU" sz="2800" dirty="0">
                <a:solidFill>
                  <a:srgbClr val="7030A0"/>
                </a:solidFill>
              </a:rPr>
              <a:t>на преодоление регрессии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</a:rPr>
              <a:t>«Строитель»</a:t>
            </a:r>
          </a:p>
          <a:p>
            <a:r>
              <a:rPr lang="ru-RU" sz="2800" dirty="0">
                <a:solidFill>
                  <a:srgbClr val="FF0000"/>
                </a:solidFill>
              </a:rPr>
              <a:t>Читай быстро, чётко</a:t>
            </a:r>
          </a:p>
          <a:p>
            <a:endParaRPr lang="ru-RU" sz="2800" dirty="0">
              <a:solidFill>
                <a:srgbClr val="FF0000"/>
              </a:solidFill>
            </a:endParaRPr>
          </a:p>
          <a:p>
            <a:r>
              <a:rPr lang="ru-RU" dirty="0"/>
              <a:t>  </a:t>
            </a:r>
            <a:r>
              <a:rPr lang="ru-RU" sz="3200" b="1" dirty="0"/>
              <a:t>А-ЗА-ОЗА –КОЗА- ЕКОЗА-РЕКОЗА-ТРЕКОЗА- СТРЕКОЗА</a:t>
            </a:r>
          </a:p>
          <a:p>
            <a:endParaRPr lang="ru-RU" sz="3200" b="1" dirty="0"/>
          </a:p>
          <a:p>
            <a:r>
              <a:rPr lang="ru-RU" sz="3200" b="1" dirty="0"/>
              <a:t> И-ЛИ-УЛИ-НУЛИ-ХНУЛИ-ОХНУЛИ-ДОХНУЛИ-ЗДОХНУЛИ-ВЗДОХНУЛИ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131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41277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6260" y="620688"/>
            <a:ext cx="75608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6259" y="889555"/>
            <a:ext cx="849566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00951" y="1203161"/>
            <a:ext cx="73773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19970"/>
            <a:ext cx="5364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81635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5162" y="980728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latin typeface="Calibri" pitchFamily="34" charset="0"/>
              </a:rPr>
              <a:t>Лев спал. Мышь пробежала ему по телу. Он проснулся и поймал её. Мышь стала просить, чтобы он пустил её; она сказала: "Если ты меня пустишь, и я тебе добро сделаю". Лев засмеялся, что мышь обещает ему добро сделать, и пустил её.</a:t>
            </a:r>
          </a:p>
          <a:p>
            <a:pPr>
              <a:buNone/>
            </a:pPr>
            <a:r>
              <a:rPr lang="ru-RU" sz="2800" b="1" dirty="0">
                <a:latin typeface="Calibri" pitchFamily="34" charset="0"/>
              </a:rPr>
              <a:t>   Потом охотники поймали льва и привязали верёвкой к дереву. Мышь услыхала львиный рёв, прибежала, перегрызла верёвку и сказала: "Помнишь, ты смеялся, не думал, чтобы я могла тебе добро сделать, а  теперь видишь - бывает и от мыши добро".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260" y="733805"/>
            <a:ext cx="8161789" cy="564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7504" y="159876"/>
            <a:ext cx="85205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Упражнения, направленные на развитие навыка </a:t>
            </a:r>
            <a:r>
              <a:rPr lang="ru-RU" sz="2000" b="1" dirty="0" err="1">
                <a:solidFill>
                  <a:srgbClr val="002060"/>
                </a:solidFill>
              </a:rPr>
              <a:t>антипации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95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15206" y="571480"/>
            <a:ext cx="1433513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786190"/>
            <a:ext cx="3324470" cy="3071810"/>
          </a:xfrm>
          <a:prstGeom prst="rect">
            <a:avLst/>
          </a:prstGeom>
          <a:noFill/>
        </p:spPr>
      </p:pic>
      <p:pic>
        <p:nvPicPr>
          <p:cNvPr id="16" name="Picture 3" descr="D:\Мои документы2\картинки\Смайлики2\21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4786322"/>
            <a:ext cx="1428760" cy="1428760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15874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C:\Rovermate\ФОТОГРАФИИ\фото\Школа\Аним\fa29ca72f0a11ac44d55a0e1c44b4de5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215206" y="571480"/>
            <a:ext cx="1433513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786190"/>
            <a:ext cx="3324470" cy="3071810"/>
          </a:xfrm>
          <a:prstGeom prst="rect">
            <a:avLst/>
          </a:prstGeom>
          <a:noFill/>
        </p:spPr>
      </p:pic>
      <p:pic>
        <p:nvPicPr>
          <p:cNvPr id="14" name="Picture 3" descr="D:\Мои документы2\картинки\Смайлики2\21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8082" y="5072074"/>
            <a:ext cx="1428760" cy="14287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48314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Развитие восприятия текста,</a:t>
            </a:r>
          </a:p>
          <a:p>
            <a:pPr algn="ctr"/>
            <a:r>
              <a:rPr lang="ru-RU" sz="2800" dirty="0">
                <a:solidFill>
                  <a:srgbClr val="C00000"/>
                </a:solidFill>
              </a:rPr>
              <a:t> оперативной памяти, скорости чтения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7543" y="1305342"/>
            <a:ext cx="8181175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« Всё наоборот». </a:t>
            </a:r>
          </a:p>
          <a:p>
            <a:endParaRPr lang="ru-RU" sz="2000" b="1" dirty="0"/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Ьтсуп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егород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еьнежаву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Йикясв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теувтсвуч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адгесв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Окьлот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едг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еьнешуран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Тидох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мокшыдяр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адеб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енизар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екавез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Ееньлетаминвоп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быть!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 дороге –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ьтедив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знаки,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 значенье –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забыть!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786190"/>
            <a:ext cx="3324470" cy="3071810"/>
          </a:xfrm>
          <a:prstGeom prst="rect">
            <a:avLst/>
          </a:prstGeom>
          <a:noFill/>
        </p:spPr>
      </p:pic>
      <p:pic>
        <p:nvPicPr>
          <p:cNvPr id="4" name="Рисунок 3" descr="book8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85728"/>
            <a:ext cx="1071562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картинки\Анимашки\Винни\animated_cartoon_004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429132"/>
            <a:ext cx="1607348" cy="192881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662236" y="284379"/>
            <a:ext cx="68702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Примеры наборов предложений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(диктанты Федоренко)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1554163"/>
          <a:ext cx="7620000" cy="4480560"/>
        </p:xfrm>
        <a:graphic>
          <a:graphicData uri="http://schemas.openxmlformats.org/drawingml/2006/table">
            <a:tbl>
              <a:tblPr/>
              <a:tblGrid>
                <a:gridCol w="2462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Предложения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число букв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Время экспозиции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набор №1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Тает снег.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Идет дождь.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Небо хмурое.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Коля заболел.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Запели птицы.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Поле опустело.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12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и документы2\Презентации. Шаблоны 2\Виньетки\svitolk22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3786190"/>
            <a:ext cx="3324470" cy="3071810"/>
          </a:xfrm>
          <a:prstGeom prst="rect">
            <a:avLst/>
          </a:prstGeom>
          <a:noFill/>
        </p:spPr>
      </p:pic>
      <p:pic>
        <p:nvPicPr>
          <p:cNvPr id="4" name="Рисунок 3" descr="book8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85728"/>
            <a:ext cx="1071562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Мои документы2\картинки\Анимашки\Винни\animated_cartoon_004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4429132"/>
            <a:ext cx="1607348" cy="192881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662236" y="284379"/>
            <a:ext cx="68702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Примеры наборов предложений 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(диктанты Федоренко)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04800" y="1554163"/>
          <a:ext cx="7712075" cy="4697413"/>
        </p:xfrm>
        <a:graphic>
          <a:graphicData uri="http://schemas.openxmlformats.org/drawingml/2006/table">
            <a:tbl>
              <a:tblPr/>
              <a:tblGrid>
                <a:gridCol w="560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8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1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73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набор №7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Небо покрылось серыми тучами.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Дети посадили во дворе акацию.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Бабушка купила внуку букварь.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Землю согрело теплое солнышко.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Моя сестра работает на фабрике.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Ласково грело весеннее солнце.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26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55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1097</TotalTime>
  <Words>465</Words>
  <Application>Microsoft Office PowerPoint</Application>
  <PresentationFormat>Экран (4:3)</PresentationFormat>
  <Paragraphs>279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Constantia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sctu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sp3</dc:creator>
  <cp:lastModifiedBy>Екатерина Чимутова</cp:lastModifiedBy>
  <cp:revision>105</cp:revision>
  <dcterms:created xsi:type="dcterms:W3CDTF">2009-02-15T06:42:02Z</dcterms:created>
  <dcterms:modified xsi:type="dcterms:W3CDTF">2026-07-08T11:31:09Z</dcterms:modified>
</cp:coreProperties>
</file>