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Inter" panose="020B0604020202020204" charset="0"/>
      <p:regular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269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88939" y="1088846"/>
            <a:ext cx="809897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Айыыһыт</a:t>
            </a:r>
            <a:r>
              <a:rPr lang="ru-RU" sz="4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бэлэҕэ</a:t>
            </a:r>
            <a:r>
              <a:rPr lang="ru-RU" sz="4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4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4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цифровая модель ранней помощи семьям в условиях сельской местности</a:t>
            </a:r>
            <a:endParaRPr lang="ru-RU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ts val="4850"/>
              </a:lnSpc>
              <a:buNone/>
            </a:pPr>
            <a:r>
              <a:rPr lang="ru-RU" sz="3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363586" y="3479721"/>
            <a:ext cx="738138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Инновационная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модель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ранней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помощи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семьям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через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цифровой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помощник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для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будущих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матерей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родителей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детей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раннего</a:t>
            </a: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возраста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90" y="211327"/>
            <a:ext cx="5479339" cy="7753783"/>
          </a:xfrm>
          <a:prstGeom prst="rect">
            <a:avLst/>
          </a:prstGeom>
        </p:spPr>
      </p:pic>
      <p:pic>
        <p:nvPicPr>
          <p:cNvPr id="5" name="Рисунок 4" descr="http://qrcoder.ru/code/?https%3A%2F%2Fsites.google.com%2Fview%2Faiyyhytbelexe%2F%25D0%25B3%25D0%25BB%25D0%25B0%25D0%25B2%25D0%25BD%25D0%25B0%25D1%258F-%25D1%2581%25D1%2582%25D1%2580%25D0%25B0%25D0%25BD%25D0%25B8%25D1%2586%25D0%25B0&amp;4&amp;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9597" y="4699118"/>
            <a:ext cx="3571532" cy="3250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26647" y="1361479"/>
            <a:ext cx="1057870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Социокультурный контекст </a:t>
            </a:r>
            <a:r>
              <a:rPr lang="en-US" sz="39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села</a:t>
            </a:r>
            <a:r>
              <a:rPr lang="en-US" sz="3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en-US" sz="39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Чурапча</a:t>
            </a:r>
            <a:r>
              <a:rPr lang="sah-RU" sz="3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4850"/>
              </a:lnSpc>
              <a:buNone/>
            </a:pPr>
            <a:r>
              <a:rPr lang="sah-RU" sz="3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в Чурапчинском улусе Республики Саха (Якутия)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097649"/>
            <a:ext cx="431375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Демографическая ситуация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668078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Село Чурапча характеризуется устойчивым ростом населения. По данным на 2025 год, численность населения достигла 10 847 человек, включая 3 468 детей до 17 лет и 1 129 детей до 7 лет.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5116830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i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Развитая система дошкольного образования включает 7 ДОУ с 1 665 воспитанниками, что свидетельствует о высоком социальном запросе на образовательные услуги.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564874" y="309764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Деторождаемость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564874" y="366807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Стабильный уровень рождаемости: 107 детей в 2024 году и 105 в 2025 году. Заключение браков увеличилось с 10 до 17 пар, что указывает на рост числа молодых семей.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64874" y="5116829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i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Таким образом, населённый пункт демонстрирует устойчивую демографическую динамику с активным участием семей в системе раннего воспитания.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13190" y="1286504"/>
            <a:ext cx="776013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Увеличение числа детей с ОВЗ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830830"/>
            <a:ext cx="41821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241</a:t>
            </a:r>
            <a:endParaRPr lang="en-US" sz="5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644372" y="37338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Детей с ОВЗ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4163020"/>
            <a:ext cx="41821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 2022-2023 учебном году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223986" y="2830830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15%</a:t>
            </a:r>
            <a:endParaRPr lang="en-US" sz="5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923598" y="3733800"/>
            <a:ext cx="27829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Доля от общего числа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223986" y="4163020"/>
            <a:ext cx="41823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Воспитанников в ДОУ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654302" y="2830830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3x</a:t>
            </a:r>
            <a:endParaRPr lang="en-US" sz="5150" dirty="0"/>
          </a:p>
        </p:txBody>
      </p:sp>
      <p:sp>
        <p:nvSpPr>
          <p:cNvPr id="10" name="Text 8"/>
          <p:cNvSpPr/>
          <p:nvPr/>
        </p:nvSpPr>
        <p:spPr>
          <a:xfrm>
            <a:off x="10505003" y="37338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Рост за 6 лет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654302" y="4163020"/>
            <a:ext cx="41823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нашем ДОУ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4703802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Анализ данных показывает устойчивый рост числа детей с ограниченными возможностями здоровья. Категория детей с ОВЗ является крайне неоднородной и включает детей с нарушениями слуха, речи, зрения, опорно-двигательного аппарата, задержкой психического развития, интеллектуальными нарушениями, а также расстройствами аутистического спектра.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93790" y="587966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Разнообразие особенностей развития требует комплексного и индивидуализированного подхода с раннего возраста, что стало основанием для создания службы ранней помощи.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05501" y="677466"/>
            <a:ext cx="6699766" cy="412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Динамика воспитанников в нашем ДОУ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2105501" y="1266111"/>
            <a:ext cx="1593962" cy="295963"/>
          </a:xfrm>
          <a:prstGeom prst="roundRect">
            <a:avLst>
              <a:gd name="adj" fmla="val 43254"/>
            </a:avLst>
          </a:prstGeom>
          <a:solidFill>
            <a:srgbClr val="FFFFFF">
              <a:alpha val="20000"/>
            </a:srgbClr>
          </a:solidFill>
          <a:ln w="7620">
            <a:solidFill>
              <a:srgbClr val="000000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443" y="1331856"/>
            <a:ext cx="164472" cy="1644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20739" y="1307229"/>
            <a:ext cx="1182783" cy="21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Times New Roman" panose="02020603050405020304" pitchFamily="18" charset="0"/>
                <a:ea typeface="-apple-system, BlinkMacSystemFont, Segoe UI, Roboto, Helvetica Neue, Arial, sans-serif Medium" pitchFamily="34" charset="-122"/>
                <a:cs typeface="Times New Roman" panose="02020603050405020304" pitchFamily="18" charset="0"/>
              </a:rPr>
              <a:t>Кол-во воспит.</a:t>
            </a:r>
            <a:endParaRPr 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3809111" y="1266111"/>
            <a:ext cx="1447694" cy="295963"/>
          </a:xfrm>
          <a:prstGeom prst="roundRect">
            <a:avLst>
              <a:gd name="adj" fmla="val 43254"/>
            </a:avLst>
          </a:prstGeom>
          <a:solidFill>
            <a:srgbClr val="FFFFFF">
              <a:alpha val="20000"/>
            </a:srgbClr>
          </a:solidFill>
          <a:ln w="7620">
            <a:solidFill>
              <a:srgbClr val="000000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053" y="1331856"/>
            <a:ext cx="164472" cy="1644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24348" y="1307229"/>
            <a:ext cx="1036514" cy="21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Times New Roman" panose="02020603050405020304" pitchFamily="18" charset="0"/>
                <a:ea typeface="-apple-system, BlinkMacSystemFont, Segoe UI, Roboto, Helvetica Neue, Arial, sans-serif Medium" pitchFamily="34" charset="-122"/>
                <a:cs typeface="Times New Roman" panose="02020603050405020304" pitchFamily="18" charset="0"/>
              </a:rPr>
              <a:t>Из них с ОВЗ</a:t>
            </a:r>
            <a:endParaRPr 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5366452" y="1266111"/>
            <a:ext cx="1107400" cy="295963"/>
          </a:xfrm>
          <a:prstGeom prst="roundRect">
            <a:avLst>
              <a:gd name="adj" fmla="val 43254"/>
            </a:avLst>
          </a:prstGeom>
          <a:solidFill>
            <a:srgbClr val="FFFFFF">
              <a:alpha val="20000"/>
            </a:srgbClr>
          </a:solidFill>
          <a:ln w="7620">
            <a:solidFill>
              <a:srgbClr val="000000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394" y="1331856"/>
            <a:ext cx="164472" cy="16447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681689" y="1307229"/>
            <a:ext cx="696221" cy="213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Times New Roman" panose="02020603050405020304" pitchFamily="18" charset="0"/>
                <a:ea typeface="-apple-system, BlinkMacSystemFont, Segoe UI, Roboto, Helvetica Neue, Arial, sans-serif Medium" pitchFamily="34" charset="-122"/>
                <a:cs typeface="Times New Roman" panose="02020603050405020304" pitchFamily="18" charset="0"/>
              </a:rPr>
              <a:t>Процент</a:t>
            </a:r>
            <a:endParaRPr 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5501" y="1699134"/>
            <a:ext cx="10416540" cy="548239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105501" y="7199828"/>
            <a:ext cx="10419398" cy="352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Особенно заметен скачкообразный рост в 2022–2023 учебном году. За 6 лет количество воспитанников с ОВЗ в учреждении увеличилось более чем в три раза, при относительно стабильной общей численности детей.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16729" y="736163"/>
            <a:ext cx="5406033" cy="57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Проблематика проекта</a:t>
            </a:r>
            <a:endParaRPr lang="en-US" sz="3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16729" y="1558647"/>
            <a:ext cx="7683341" cy="1357789"/>
          </a:xfrm>
          <a:prstGeom prst="roundRect">
            <a:avLst>
              <a:gd name="adj" fmla="val 8081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93869" y="1558647"/>
            <a:ext cx="91440" cy="1357789"/>
          </a:xfrm>
          <a:prstGeom prst="roundRect">
            <a:avLst>
              <a:gd name="adj" fmla="val 83864"/>
            </a:avLst>
          </a:prstGeom>
          <a:solidFill>
            <a:srgbClr val="4950BC"/>
          </a:solidFill>
          <a:ln/>
        </p:spPr>
      </p:sp>
      <p:sp>
        <p:nvSpPr>
          <p:cNvPr id="6" name="Text 3"/>
          <p:cNvSpPr/>
          <p:nvPr/>
        </p:nvSpPr>
        <p:spPr>
          <a:xfrm>
            <a:off x="6490692" y="1764030"/>
            <a:ext cx="4543068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Ухудшение репродуктивного здоровья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490692" y="2150031"/>
            <a:ext cx="7203996" cy="561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Современные условия влияют на показатели репродуктивного здоровья женщин, повышая риск рождения детей с нарушениями развития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16729" y="3084314"/>
            <a:ext cx="7683341" cy="1357789"/>
          </a:xfrm>
          <a:prstGeom prst="roundRect">
            <a:avLst>
              <a:gd name="adj" fmla="val 8081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193869" y="3084314"/>
            <a:ext cx="91440" cy="1357789"/>
          </a:xfrm>
          <a:prstGeom prst="roundRect">
            <a:avLst>
              <a:gd name="adj" fmla="val 83864"/>
            </a:avLst>
          </a:prstGeom>
          <a:solidFill>
            <a:srgbClr val="4950BC"/>
          </a:solidFill>
          <a:ln/>
        </p:spPr>
      </p:sp>
      <p:sp>
        <p:nvSpPr>
          <p:cNvPr id="10" name="Text 7"/>
          <p:cNvSpPr/>
          <p:nvPr/>
        </p:nvSpPr>
        <p:spPr>
          <a:xfrm>
            <a:off x="6490692" y="3289697"/>
            <a:ext cx="4728091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Снижение коммуникативной мотивации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90692" y="3675698"/>
            <a:ext cx="7203996" cy="561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 части детей недостаточно сформированные коммуникативные навыки в раннем возрасте приводят к трудностям социализации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216729" y="4609981"/>
            <a:ext cx="7683341" cy="1357789"/>
          </a:xfrm>
          <a:prstGeom prst="roundRect">
            <a:avLst>
              <a:gd name="adj" fmla="val 8081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193869" y="4609981"/>
            <a:ext cx="91440" cy="1357789"/>
          </a:xfrm>
          <a:prstGeom prst="roundRect">
            <a:avLst>
              <a:gd name="adj" fmla="val 83864"/>
            </a:avLst>
          </a:prstGeom>
          <a:solidFill>
            <a:srgbClr val="4950BC"/>
          </a:solidFill>
          <a:ln/>
        </p:spPr>
      </p:sp>
      <p:sp>
        <p:nvSpPr>
          <p:cNvPr id="14" name="Text 11"/>
          <p:cNvSpPr/>
          <p:nvPr/>
        </p:nvSpPr>
        <p:spPr>
          <a:xfrm>
            <a:off x="6490692" y="4815364"/>
            <a:ext cx="3893225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Недостаточная готовность семей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490692" y="5201364"/>
            <a:ext cx="7203996" cy="561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Семьи часто недостаточно подготовлены к решению проблем, испытывают дефицит информации и системной поддержки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216729" y="6135648"/>
            <a:ext cx="7683341" cy="1357789"/>
          </a:xfrm>
          <a:prstGeom prst="roundRect">
            <a:avLst>
              <a:gd name="adj" fmla="val 8081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93869" y="6135648"/>
            <a:ext cx="91440" cy="1357789"/>
          </a:xfrm>
          <a:prstGeom prst="roundRect">
            <a:avLst>
              <a:gd name="adj" fmla="val 83864"/>
            </a:avLst>
          </a:prstGeom>
          <a:solidFill>
            <a:srgbClr val="4950BC"/>
          </a:solidFill>
          <a:ln/>
        </p:spPr>
      </p:sp>
      <p:sp>
        <p:nvSpPr>
          <p:cNvPr id="18" name="Text 15"/>
          <p:cNvSpPr/>
          <p:nvPr/>
        </p:nvSpPr>
        <p:spPr>
          <a:xfrm>
            <a:off x="6490692" y="6341031"/>
            <a:ext cx="3682603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Позднее выявление нарушений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490692" y="6727031"/>
            <a:ext cx="7203996" cy="561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Отсутствие своевременной помощи приводит к позднему выявлению нарушений и снижению эффективности коррекционной работы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836" y="2594789"/>
            <a:ext cx="5422650" cy="36196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58270" y="929283"/>
            <a:ext cx="6495931" cy="524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Цель и основная идея проекта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158270" y="1667351"/>
            <a:ext cx="7800261" cy="1841063"/>
          </a:xfrm>
          <a:prstGeom prst="roundRect">
            <a:avLst>
              <a:gd name="adj" fmla="val 3832"/>
            </a:avLst>
          </a:prstGeom>
          <a:solidFill>
            <a:srgbClr val="DADBF1"/>
          </a:solidFill>
          <a:ln w="7620">
            <a:solidFill>
              <a:srgbClr val="FF6B6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33768" y="1842849"/>
            <a:ext cx="503873" cy="503873"/>
          </a:xfrm>
          <a:prstGeom prst="roundRect">
            <a:avLst>
              <a:gd name="adj" fmla="val 18145615"/>
            </a:avLst>
          </a:prstGeom>
          <a:solidFill>
            <a:srgbClr val="FF6B6B"/>
          </a:solidFill>
          <a:ln/>
        </p:spPr>
      </p:sp>
      <p:sp>
        <p:nvSpPr>
          <p:cNvPr id="7" name="Text 3"/>
          <p:cNvSpPr/>
          <p:nvPr/>
        </p:nvSpPr>
        <p:spPr>
          <a:xfrm>
            <a:off x="6333768" y="2488883"/>
            <a:ext cx="2099786" cy="262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Цель проекта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333768" y="2836664"/>
            <a:ext cx="7449264" cy="496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Создание доступного единого помощника для будущих матерей и родителей детей раннего возраста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6158270" y="3650575"/>
            <a:ext cx="7800261" cy="1841063"/>
          </a:xfrm>
          <a:prstGeom prst="roundRect">
            <a:avLst>
              <a:gd name="adj" fmla="val 3832"/>
            </a:avLst>
          </a:prstGeom>
          <a:solidFill>
            <a:srgbClr val="DADBF1"/>
          </a:solidFill>
          <a:ln w="7620">
            <a:solidFill>
              <a:srgbClr val="FF6B6B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6333768" y="3826073"/>
            <a:ext cx="503873" cy="503873"/>
          </a:xfrm>
          <a:prstGeom prst="roundRect">
            <a:avLst>
              <a:gd name="adj" fmla="val 18145615"/>
            </a:avLst>
          </a:prstGeom>
          <a:solidFill>
            <a:srgbClr val="FF6B6B"/>
          </a:solidFill>
          <a:ln/>
        </p:spPr>
      </p:sp>
      <p:sp>
        <p:nvSpPr>
          <p:cNvPr id="12" name="Text 7"/>
          <p:cNvSpPr/>
          <p:nvPr/>
        </p:nvSpPr>
        <p:spPr>
          <a:xfrm>
            <a:off x="6333768" y="4472107"/>
            <a:ext cx="2099786" cy="262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Основная идея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6333768" y="4819888"/>
            <a:ext cx="7449264" cy="496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Разработка инновационной модели ранней помощи через цифровую платформу и планер «Айыыһыт бэлэҕэ»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6158270" y="5651540"/>
            <a:ext cx="7800261" cy="74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Проект направлен на формирование системы комплексной поддержки семьи в период раннего развития ребенка посредством интеграции педагогических, медицинских и психолого-консультативных ресурсов.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6158270" y="6555819"/>
            <a:ext cx="7800261" cy="74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Электронный помощник функционирует в формате сайта и печатного планера, объединяя информационные, диагностические и консультативные возможности в едином пространстве сопровождения семьи.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692" y="1896632"/>
            <a:ext cx="5956283" cy="4257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36690"/>
            <a:ext cx="673227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Инновационность проекта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537930" y="2153603"/>
            <a:ext cx="50041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Цифровизация службы ранней помощи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537930" y="2582823"/>
            <a:ext cx="5653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Впервые в практике дошкольного образования внедрён электронный планер как системный инструмент сопровождения будущих матерей и детей от 0 до 3 лет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8183285" y="2153603"/>
            <a:ext cx="50789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Персонализированный трекер развития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8183285" y="2582823"/>
            <a:ext cx="5653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Интеграция результатов диагностики KID и RCDI в электронную структуру планера с индивидуальным маршрутом развития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537930" y="3932277"/>
            <a:ext cx="292679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Билингвальная модель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537930" y="4361498"/>
            <a:ext cx="5653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Материалы на якутском и русском языках обеспечивают доступность, сохранение культурной идентичности и повышение доверия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8183285" y="3932277"/>
            <a:ext cx="38205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Междисциплинарный формат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8183285" y="4361498"/>
            <a:ext cx="5653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Координация специалистов через единый цифровой инструмент — коммуникативный мост между семьёй и специалистами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9"/>
          <p:cNvSpPr/>
          <p:nvPr/>
        </p:nvSpPr>
        <p:spPr>
          <a:xfrm>
            <a:off x="1537930" y="5710952"/>
            <a:ext cx="39347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Превентивная направленность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537930" y="6140172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Ориентация на матерей, планирующих беременность, родителей с детьми от 0 до 3 лет, семьи группы риска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1"/>
          <p:cNvSpPr/>
          <p:nvPr/>
        </p:nvSpPr>
        <p:spPr>
          <a:xfrm>
            <a:off x="8183285" y="5710952"/>
            <a:ext cx="25254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Масштабируемость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8183285" y="6140172"/>
            <a:ext cx="5653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Модель может быть внедрена в других ДОУ, адаптирована для муниципального уровня, интегрирована в региональную систему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922" y="626983"/>
            <a:ext cx="6159937" cy="555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Этапы реализации проекта</a:t>
            </a:r>
            <a:endParaRPr lang="en-US" sz="3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10922" y="4876800"/>
            <a:ext cx="13208556" cy="22860"/>
          </a:xfrm>
          <a:prstGeom prst="roundRect">
            <a:avLst>
              <a:gd name="adj" fmla="val 326553"/>
            </a:avLst>
          </a:prstGeom>
          <a:solidFill>
            <a:srgbClr val="C0C1D7"/>
          </a:solidFill>
          <a:ln/>
        </p:spPr>
      </p:sp>
      <p:sp>
        <p:nvSpPr>
          <p:cNvPr id="4" name="Shape 2"/>
          <p:cNvSpPr/>
          <p:nvPr/>
        </p:nvSpPr>
        <p:spPr>
          <a:xfrm>
            <a:off x="3951803" y="4343638"/>
            <a:ext cx="22860" cy="533162"/>
          </a:xfrm>
          <a:prstGeom prst="roundRect">
            <a:avLst>
              <a:gd name="adj" fmla="val 326553"/>
            </a:avLst>
          </a:prstGeom>
          <a:solidFill>
            <a:srgbClr val="C0C1D7"/>
          </a:solidFill>
          <a:ln/>
        </p:spPr>
      </p:sp>
      <p:sp>
        <p:nvSpPr>
          <p:cNvPr id="5" name="Shape 3"/>
          <p:cNvSpPr/>
          <p:nvPr/>
        </p:nvSpPr>
        <p:spPr>
          <a:xfrm>
            <a:off x="3763327" y="4676894"/>
            <a:ext cx="399812" cy="399812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829943" y="4710172"/>
            <a:ext cx="266581" cy="333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1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852380" y="1500664"/>
            <a:ext cx="2221706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2023-2024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630210" y="1841897"/>
            <a:ext cx="266604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Этап разработки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88563" y="2270522"/>
            <a:ext cx="6149459" cy="189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Формирование рабочей группы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Анализ потребностей семей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Разработка структуры сайта и планера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Создание сайта, печать планера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Работа над трекером развития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Первичная апробация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03651" y="4876800"/>
            <a:ext cx="22860" cy="533162"/>
          </a:xfrm>
          <a:prstGeom prst="roundRect">
            <a:avLst>
              <a:gd name="adj" fmla="val 326553"/>
            </a:avLst>
          </a:prstGeom>
          <a:solidFill>
            <a:srgbClr val="C0C1D7"/>
          </a:solidFill>
          <a:ln/>
        </p:spPr>
      </p:sp>
      <p:sp>
        <p:nvSpPr>
          <p:cNvPr id="11" name="Shape 9"/>
          <p:cNvSpPr/>
          <p:nvPr/>
        </p:nvSpPr>
        <p:spPr>
          <a:xfrm>
            <a:off x="7115175" y="4676894"/>
            <a:ext cx="399812" cy="399812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81790" y="4710172"/>
            <a:ext cx="266581" cy="333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2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204228" y="5587722"/>
            <a:ext cx="2221706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2024-2025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82057" y="5928955"/>
            <a:ext cx="266604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Этап внедрения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240411" y="6357580"/>
            <a:ext cx="6149459" cy="12450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Подключение 10 матерей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Старт проекта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Индивидуальное сопровождение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Итоговое мероприятие, опрос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655618" y="4343638"/>
            <a:ext cx="22860" cy="533162"/>
          </a:xfrm>
          <a:prstGeom prst="roundRect">
            <a:avLst>
              <a:gd name="adj" fmla="val 326553"/>
            </a:avLst>
          </a:prstGeom>
          <a:solidFill>
            <a:srgbClr val="C0C1D7"/>
          </a:solidFill>
          <a:ln/>
        </p:spPr>
      </p:sp>
      <p:sp>
        <p:nvSpPr>
          <p:cNvPr id="17" name="Shape 15"/>
          <p:cNvSpPr/>
          <p:nvPr/>
        </p:nvSpPr>
        <p:spPr>
          <a:xfrm>
            <a:off x="10467142" y="4676894"/>
            <a:ext cx="399812" cy="399812"/>
          </a:xfrm>
          <a:prstGeom prst="roundRect">
            <a:avLst>
              <a:gd name="adj" fmla="val 1867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33757" y="4710172"/>
            <a:ext cx="266581" cy="333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3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556194" y="1500664"/>
            <a:ext cx="2221706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2025-2026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334024" y="1841897"/>
            <a:ext cx="266604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Этап расширения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592258" y="2270522"/>
            <a:ext cx="6149578" cy="12450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Подключение +5 матерей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Обучающий семинар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Диагностика KID и RCDI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Системная работа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6755" y="804982"/>
            <a:ext cx="11111508" cy="552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Механизмы реализации и кадровое обеспечение</a:t>
            </a:r>
            <a:endParaRPr lang="en-US" sz="3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755" y="1671757"/>
            <a:ext cx="4405551" cy="70675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83444" y="2535793"/>
            <a:ext cx="2208848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Рабочая группа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83444" y="2906078"/>
            <a:ext cx="4052173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Макарова С.И. (руководитель), Болдовская А.Д. (координатор), Жиркова М.Д. (логопед), Борисова М.С. (психолог)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2306" y="1671757"/>
            <a:ext cx="4405670" cy="7067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8994" y="2535793"/>
            <a:ext cx="2445544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Цифровая платформа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288994" y="2906078"/>
            <a:ext cx="4052292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Google Sites с электронным планером, трекером развития и консультативной поддержкой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7975" y="1671757"/>
            <a:ext cx="4405670" cy="70675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94664" y="2535793"/>
            <a:ext cx="2208848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Сопровождение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694664" y="2906078"/>
            <a:ext cx="4052292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Индивидуальные консультации специалистов, мониторинг активности, регулярная корректировка рекомендаций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706755" y="4120277"/>
            <a:ext cx="299180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Специалисты проекта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706755" y="4844772"/>
            <a:ext cx="3179921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Руководство и координация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706755" y="5278041"/>
            <a:ext cx="6392942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Макарова С.И. — руководитель проекта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Болдовская А.Д. — автор и координатор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06755" y="6024682"/>
            <a:ext cx="3384352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Специалисты сопровождения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706755" y="6457950"/>
            <a:ext cx="6392942" cy="911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Жиркова М.Д. — учитель-логопед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Борисова М.С. — педагог-психолог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Степанова М.В. — медицинский работник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7538323" y="4844772"/>
            <a:ext cx="3300055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Техническое сопровождение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7538323" y="5278041"/>
            <a:ext cx="6392942" cy="534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Макарова С.И. отвечает за обновление сайта, ведение трекеров, обеспечение конфиденциальности данных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7538323" y="5969675"/>
            <a:ext cx="2740343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Квалификация команды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7538323" y="6402943"/>
            <a:ext cx="6392942" cy="801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специалисты прошли курсы повышения квалификации по инклюзивному образованию, службе ранней помощи, современным диагностическим методикам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8324" y="849154"/>
            <a:ext cx="9078039" cy="510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Ожидаемые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результаты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78324" y="1627822"/>
            <a:ext cx="4201716" cy="2014776"/>
          </a:xfrm>
          <a:prstGeom prst="roundRect">
            <a:avLst>
              <a:gd name="adj" fmla="val 340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49179" y="1798677"/>
            <a:ext cx="489704" cy="489704"/>
          </a:xfrm>
          <a:prstGeom prst="roundRect">
            <a:avLst>
              <a:gd name="adj" fmla="val 18670637"/>
            </a:avLst>
          </a:prstGeom>
          <a:solidFill>
            <a:srgbClr val="4950BC"/>
          </a:solidFill>
          <a:ln/>
        </p:spPr>
      </p:sp>
      <p:sp>
        <p:nvSpPr>
          <p:cNvPr id="6" name="Text 3"/>
          <p:cNvSpPr/>
          <p:nvPr/>
        </p:nvSpPr>
        <p:spPr>
          <a:xfrm>
            <a:off x="1049179" y="2422565"/>
            <a:ext cx="2040612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Образовательные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49179" y="2758083"/>
            <a:ext cx="3860006" cy="713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Система ранней помощи на базе ДОУ, повышение качества сопровождения детей от 0 до 3 лет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214223" y="1627822"/>
            <a:ext cx="4201716" cy="2014776"/>
          </a:xfrm>
          <a:prstGeom prst="roundRect">
            <a:avLst>
              <a:gd name="adj" fmla="val 340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385078" y="1798677"/>
            <a:ext cx="489704" cy="489704"/>
          </a:xfrm>
          <a:prstGeom prst="roundRect">
            <a:avLst>
              <a:gd name="adj" fmla="val 18670637"/>
            </a:avLst>
          </a:prstGeom>
          <a:solidFill>
            <a:srgbClr val="4950BC"/>
          </a:solidFill>
          <a:ln/>
        </p:spPr>
      </p:sp>
      <p:sp>
        <p:nvSpPr>
          <p:cNvPr id="11" name="Text 7"/>
          <p:cNvSpPr/>
          <p:nvPr/>
        </p:nvSpPr>
        <p:spPr>
          <a:xfrm>
            <a:off x="5385078" y="2422565"/>
            <a:ext cx="2040612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Для детей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5385078" y="2758083"/>
            <a:ext cx="3860006" cy="475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Положительная динамика по шкалам KID и RCDI, повышение уровня развития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9550122" y="1627822"/>
            <a:ext cx="4201835" cy="2014776"/>
          </a:xfrm>
          <a:prstGeom prst="roundRect">
            <a:avLst>
              <a:gd name="adj" fmla="val 3403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720977" y="1798677"/>
            <a:ext cx="489704" cy="489704"/>
          </a:xfrm>
          <a:prstGeom prst="roundRect">
            <a:avLst>
              <a:gd name="adj" fmla="val 18670637"/>
            </a:avLst>
          </a:prstGeom>
          <a:solidFill>
            <a:srgbClr val="4950BC"/>
          </a:solidFill>
          <a:ln/>
        </p:spPr>
      </p:sp>
      <p:sp>
        <p:nvSpPr>
          <p:cNvPr id="16" name="Text 11"/>
          <p:cNvSpPr/>
          <p:nvPr/>
        </p:nvSpPr>
        <p:spPr>
          <a:xfrm>
            <a:off x="9720977" y="2422565"/>
            <a:ext cx="2040612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Для родителей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9720977" y="2758083"/>
            <a:ext cx="3860125" cy="713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Повышение компетентности, снижение тревожности, навыки системной работы с ребенком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878324" y="3843933"/>
            <a:ext cx="276856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Социальные эффекты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878324" y="4605814"/>
            <a:ext cx="4201716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1" name="Text 15"/>
          <p:cNvSpPr/>
          <p:nvPr/>
        </p:nvSpPr>
        <p:spPr>
          <a:xfrm>
            <a:off x="878324" y="4733092"/>
            <a:ext cx="4201716" cy="475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Повышение доступности ранней помощи в селе Чурапча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6"/>
          <p:cNvSpPr/>
          <p:nvPr/>
        </p:nvSpPr>
        <p:spPr>
          <a:xfrm>
            <a:off x="5214223" y="4605814"/>
            <a:ext cx="4201716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4" name="Text 17"/>
          <p:cNvSpPr/>
          <p:nvPr/>
        </p:nvSpPr>
        <p:spPr>
          <a:xfrm>
            <a:off x="5214223" y="4733091"/>
            <a:ext cx="3770289" cy="700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Укрепление взаимодействия ДОУ и семьи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18"/>
          <p:cNvSpPr/>
          <p:nvPr/>
        </p:nvSpPr>
        <p:spPr>
          <a:xfrm>
            <a:off x="9550122" y="4605814"/>
            <a:ext cx="4201835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7" name="Text 19"/>
          <p:cNvSpPr/>
          <p:nvPr/>
        </p:nvSpPr>
        <p:spPr>
          <a:xfrm>
            <a:off x="9550122" y="4733092"/>
            <a:ext cx="4201835" cy="475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Сохранение родного языка в цифровой образовательной среде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842</Words>
  <Application>Microsoft Office PowerPoint</Application>
  <PresentationFormat>Произвольный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Times New Roman</vt:lpstr>
      <vt:lpstr>Calibri</vt:lpstr>
      <vt:lpstr>Inter Bold</vt:lpstr>
      <vt:lpstr>Arial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</dc:creator>
  <cp:lastModifiedBy>Екатерина Чимутова</cp:lastModifiedBy>
  <cp:revision>9</cp:revision>
  <dcterms:created xsi:type="dcterms:W3CDTF">2026-03-23T02:49:14Z</dcterms:created>
  <dcterms:modified xsi:type="dcterms:W3CDTF">2026-07-08T11:15:32Z</dcterms:modified>
</cp:coreProperties>
</file>