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4630400" cy="8229600"/>
  <p:notesSz cx="8229600" cy="14630400"/>
  <p:embeddedFontLst>
    <p:embeddedFont>
      <p:font typeface="Cambria" panose="02040503050406030204" pitchFamily="18" charset="0"/>
      <p:regular r:id="rId11"/>
      <p:bold r:id="rId12"/>
      <p:italic r:id="rId13"/>
      <p:boldItalic r:id="rId14"/>
    </p:embeddedFont>
    <p:embeddedFont>
      <p:font typeface="Inter" panose="020B0604020202020204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61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929EE-1279-5772-7E6C-E29B7FE01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C1F1BE-32DC-C0BC-D984-0C4A2EBA8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284385-AE84-003E-1501-FA985DB38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1E6AD-EBE5-F2B5-5C04-A331193ED9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59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2446595"/>
            <a:ext cx="9273092" cy="2977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50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Семинар-практикум</a:t>
            </a:r>
            <a:endParaRPr lang="ru-RU" sz="5500" b="1" dirty="0">
              <a:solidFill>
                <a:srgbClr val="FF8AAF"/>
              </a:solidFill>
              <a:latin typeface="Petrona Bold" pitchFamily="34" charset="0"/>
              <a:ea typeface="Petrona Bold" pitchFamily="34" charset="-122"/>
              <a:cs typeface="Petrona Bold" pitchFamily="34" charset="-120"/>
            </a:endParaRPr>
          </a:p>
          <a:p>
            <a:pPr marL="0" indent="0" algn="ctr">
              <a:lnSpc>
                <a:spcPts val="5850"/>
              </a:lnSpc>
              <a:buNone/>
            </a:pPr>
            <a:r>
              <a:rPr lang="ru-RU" sz="550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</a:t>
            </a:r>
            <a:r>
              <a:rPr lang="en-US" sz="550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Этика</a:t>
            </a:r>
            <a:r>
              <a:rPr lang="en-US" sz="550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общения в ДОУ: гармония взаимоотношений»</a:t>
            </a:r>
            <a:endParaRPr lang="en-US" sz="5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7551B-4F93-2F83-2293-460181AA0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B60A0B2-0EBB-4A59-56FB-D06C26E0FD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8DA908BC-3754-E2AF-646D-AC3747E38149}"/>
              </a:ext>
            </a:extLst>
          </p:cNvPr>
          <p:cNvSpPr/>
          <p:nvPr/>
        </p:nvSpPr>
        <p:spPr>
          <a:xfrm>
            <a:off x="0" y="505608"/>
            <a:ext cx="8993393" cy="7960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ru-RU" sz="5000" dirty="0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Не</a:t>
            </a:r>
            <a:r>
              <a:rPr lang="en-US" sz="5000" dirty="0" err="1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довольный</a:t>
            </a:r>
            <a:endParaRPr lang="ru-RU" sz="5000" dirty="0">
              <a:solidFill>
                <a:srgbClr val="E0D6DE"/>
              </a:solidFill>
              <a:latin typeface="Cambria" panose="02040503050406030204" pitchFamily="18" charset="0"/>
              <a:ea typeface="Cambria" panose="02040503050406030204" pitchFamily="18" charset="0"/>
              <a:cs typeface="Inter" pitchFamily="34" charset="-120"/>
            </a:endParaRPr>
          </a:p>
          <a:p>
            <a:pPr marL="0" indent="0" algn="r">
              <a:buNone/>
            </a:pPr>
            <a:r>
              <a:rPr lang="en-US" sz="5000" dirty="0" err="1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родитель</a:t>
            </a:r>
            <a:endParaRPr lang="ru-RU" sz="5000" dirty="0">
              <a:solidFill>
                <a:srgbClr val="E0D6DE"/>
              </a:solidFill>
              <a:latin typeface="Cambria" panose="02040503050406030204" pitchFamily="18" charset="0"/>
              <a:ea typeface="Cambria" panose="02040503050406030204" pitchFamily="18" charset="0"/>
              <a:cs typeface="Inter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ru-RU" sz="5000" dirty="0">
              <a:solidFill>
                <a:srgbClr val="E0D6DE"/>
              </a:solidFill>
              <a:latin typeface="Cambria" panose="02040503050406030204" pitchFamily="18" charset="0"/>
              <a:ea typeface="Cambria" panose="02040503050406030204" pitchFamily="18" charset="0"/>
              <a:cs typeface="Inter" pitchFamily="34" charset="-120"/>
            </a:endParaRPr>
          </a:p>
          <a:p>
            <a:pPr marL="0" indent="0" algn="l">
              <a:buNone/>
            </a:pPr>
            <a:r>
              <a:rPr lang="ru-RU" sz="5000" dirty="0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К</a:t>
            </a:r>
            <a:r>
              <a:rPr lang="en-US" sz="5000" dirty="0" err="1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онфликт</a:t>
            </a:r>
            <a:r>
              <a:rPr lang="en-US" sz="5000" dirty="0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 </a:t>
            </a:r>
            <a:r>
              <a:rPr lang="en-US" sz="5000" dirty="0" err="1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между</a:t>
            </a:r>
            <a:endParaRPr lang="ru-RU" sz="5000" dirty="0">
              <a:solidFill>
                <a:srgbClr val="E0D6DE"/>
              </a:solidFill>
              <a:latin typeface="Cambria" panose="02040503050406030204" pitchFamily="18" charset="0"/>
              <a:ea typeface="Cambria" panose="02040503050406030204" pitchFamily="18" charset="0"/>
              <a:cs typeface="Inter" pitchFamily="34" charset="-120"/>
            </a:endParaRPr>
          </a:p>
          <a:p>
            <a:pPr marL="0" indent="0" algn="l">
              <a:buNone/>
            </a:pPr>
            <a:r>
              <a:rPr lang="ru-RU" sz="5000" dirty="0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д</a:t>
            </a:r>
            <a:r>
              <a:rPr lang="en-US" sz="5000" dirty="0" err="1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етьми</a:t>
            </a:r>
            <a:endParaRPr lang="ru-RU" sz="5000" dirty="0">
              <a:solidFill>
                <a:srgbClr val="E0D6DE"/>
              </a:solidFill>
              <a:latin typeface="Cambria" panose="02040503050406030204" pitchFamily="18" charset="0"/>
              <a:ea typeface="Cambria" panose="02040503050406030204" pitchFamily="18" charset="0"/>
              <a:cs typeface="Inter" pitchFamily="34" charset="-120"/>
            </a:endParaRPr>
          </a:p>
          <a:p>
            <a:pPr marL="0" indent="0" algn="l">
              <a:buNone/>
            </a:pPr>
            <a:endParaRPr lang="ru-RU" sz="6000" dirty="0">
              <a:solidFill>
                <a:srgbClr val="E0D6DE"/>
              </a:solidFill>
              <a:latin typeface="Cambria" panose="02040503050406030204" pitchFamily="18" charset="0"/>
              <a:ea typeface="Cambria" panose="02040503050406030204" pitchFamily="18" charset="0"/>
              <a:cs typeface="Inter" pitchFamily="34" charset="-120"/>
            </a:endParaRPr>
          </a:p>
          <a:p>
            <a:pPr marL="0" indent="0" algn="r">
              <a:buNone/>
            </a:pPr>
            <a:r>
              <a:rPr lang="ru-RU" sz="5000" dirty="0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С</a:t>
            </a:r>
            <a:r>
              <a:rPr lang="en-US" sz="5000" dirty="0" err="1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ложность</a:t>
            </a:r>
            <a:r>
              <a:rPr lang="en-US" sz="5000" dirty="0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 в общении с </a:t>
            </a:r>
            <a:r>
              <a:rPr lang="en-US" sz="5000" dirty="0" err="1">
                <a:solidFill>
                  <a:srgbClr val="E0D6DE"/>
                </a:solidFill>
                <a:latin typeface="Cambria" panose="02040503050406030204" pitchFamily="18" charset="0"/>
                <a:ea typeface="Cambria" panose="02040503050406030204" pitchFamily="18" charset="0"/>
                <a:cs typeface="Inter" pitchFamily="34" charset="-120"/>
              </a:rPr>
              <a:t>коллегой</a:t>
            </a:r>
            <a:endParaRPr lang="en-US" sz="5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8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951" y="1102757"/>
            <a:ext cx="12702659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"Ваш ребенок сегодня опять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подрался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.</a:t>
            </a:r>
            <a:endParaRPr lang="ru-RU" sz="3750" b="1" dirty="0">
              <a:solidFill>
                <a:srgbClr val="FF8AAF"/>
              </a:solidFill>
              <a:latin typeface="Petrona Bold" pitchFamily="34" charset="0"/>
              <a:ea typeface="Petrona Bold" pitchFamily="34" charset="-122"/>
              <a:cs typeface="Petrona Bold" pitchFamily="34" charset="-120"/>
            </a:endParaRPr>
          </a:p>
          <a:p>
            <a:pPr marL="0" indent="0" algn="ctr">
              <a:lnSpc>
                <a:spcPts val="4650"/>
              </a:lnSpc>
              <a:buNone/>
            </a:pP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Вам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нужно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с ним поговорить"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793790" y="762595"/>
            <a:ext cx="30480" cy="1871186"/>
          </a:xfrm>
          <a:prstGeom prst="rect">
            <a:avLst/>
          </a:prstGeom>
          <a:solidFill>
            <a:srgbClr val="876CD4"/>
          </a:solidFill>
          <a:ln/>
        </p:spPr>
      </p:sp>
      <p:sp>
        <p:nvSpPr>
          <p:cNvPr id="4" name="Text 2"/>
          <p:cNvSpPr/>
          <p:nvPr/>
        </p:nvSpPr>
        <p:spPr>
          <a:xfrm>
            <a:off x="793790" y="2973943"/>
            <a:ext cx="438542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Варианты перефразировки: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793790" y="3686175"/>
            <a:ext cx="4196358" cy="3780711"/>
          </a:xfrm>
          <a:prstGeom prst="roundRect">
            <a:avLst>
              <a:gd name="adj" fmla="val 3870"/>
            </a:avLst>
          </a:prstGeom>
          <a:solidFill>
            <a:srgbClr val="0C0524">
              <a:alpha val="95000"/>
            </a:srgbClr>
          </a:solidFill>
          <a:ln w="30480">
            <a:solidFill>
              <a:srgbClr val="48367C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310" y="3686175"/>
            <a:ext cx="121920" cy="378071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2524" y="3943469"/>
            <a:ext cx="3590330" cy="3266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Сегодня во время игры возникла небольшая конфликтная ситуация между вашим ребенком и Максимом. Мы помогли им разобраться, но хотели бы, чтобы вы тоже поговорили с ним дома о том, как важно решать вопросы мирным путем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3686175"/>
            <a:ext cx="4196358" cy="3780711"/>
          </a:xfrm>
          <a:prstGeom prst="roundRect">
            <a:avLst>
              <a:gd name="adj" fmla="val 3870"/>
            </a:avLst>
          </a:prstGeom>
          <a:solidFill>
            <a:srgbClr val="0C0524">
              <a:alpha val="95000"/>
            </a:srgbClr>
          </a:solidFill>
          <a:ln w="30480">
            <a:solidFill>
              <a:srgbClr val="48367C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6482" y="3686175"/>
            <a:ext cx="121920" cy="378071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565696" y="3943469"/>
            <a:ext cx="3590330" cy="3266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 время прогулки у Максима произошел небольшой конфликт с другим ребенком, но воспитатели быстро помогли уладить ситуацию. Мы предлагаем вам обсудить дома, как правильно взаимодействовать с другими детьми в подобных ситуациях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9640133" y="3686175"/>
            <a:ext cx="4196358" cy="3780711"/>
          </a:xfrm>
          <a:prstGeom prst="roundRect">
            <a:avLst>
              <a:gd name="adj" fmla="val 3870"/>
            </a:avLst>
          </a:prstGeom>
          <a:solidFill>
            <a:srgbClr val="0C0524">
              <a:alpha val="95000"/>
            </a:srgbClr>
          </a:solidFill>
          <a:ln w="30480">
            <a:solidFill>
              <a:srgbClr val="48367C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9653" y="3686175"/>
            <a:ext cx="121920" cy="378071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988868" y="3943469"/>
            <a:ext cx="3590330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Хочу сообщить, что во время игр у Максима произошла небольшая стычка с другим ребенком. Конфликт был разрешен воспитателями. Дома вы можете поговорить с вашим ребенком о том, как находить компромиссы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951" y="1488519"/>
            <a:ext cx="12702659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Мы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заметили, что вы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не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интересуетесь</a:t>
            </a:r>
            <a:endParaRPr lang="ru-RU" sz="3750" b="1" dirty="0">
              <a:solidFill>
                <a:srgbClr val="FF8AAF"/>
              </a:solidFill>
              <a:latin typeface="Petrona Bold" pitchFamily="34" charset="0"/>
              <a:ea typeface="Petrona Bold" pitchFamily="34" charset="-122"/>
              <a:cs typeface="Petrona Bold" pitchFamily="34" charset="-120"/>
            </a:endParaRPr>
          </a:p>
          <a:p>
            <a:pPr marL="0" indent="0" algn="ctr">
              <a:lnSpc>
                <a:spcPts val="4650"/>
              </a:lnSpc>
              <a:buNone/>
            </a:pP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успехами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вашего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ребенка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793790" y="1148358"/>
            <a:ext cx="30480" cy="1871186"/>
          </a:xfrm>
          <a:prstGeom prst="rect">
            <a:avLst/>
          </a:prstGeom>
          <a:solidFill>
            <a:srgbClr val="876CD4"/>
          </a:solidFill>
          <a:ln/>
        </p:spPr>
      </p:sp>
      <p:sp>
        <p:nvSpPr>
          <p:cNvPr id="4" name="Text 2"/>
          <p:cNvSpPr/>
          <p:nvPr/>
        </p:nvSpPr>
        <p:spPr>
          <a:xfrm>
            <a:off x="793790" y="3359706"/>
            <a:ext cx="438542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Варианты перефразировки: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793790" y="4071937"/>
            <a:ext cx="4196358" cy="3009186"/>
          </a:xfrm>
          <a:prstGeom prst="roundRect">
            <a:avLst>
              <a:gd name="adj" fmla="val 18091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8224" y="4306372"/>
            <a:ext cx="3727490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Нам очень важно, чтобы вы были в курсе успехов вашего ребенка. Пожалуйста, находите время для общения с воспитателями и ознакомления с информацией на стенде в группе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6962" y="4071937"/>
            <a:ext cx="4196358" cy="3009186"/>
          </a:xfrm>
          <a:prstGeom prst="roundRect">
            <a:avLst>
              <a:gd name="adj" fmla="val 18091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51396" y="4306372"/>
            <a:ext cx="372749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хотели бы предложить вам активнее участвовать в жизни группы и интересоваться успехами вашего ребенка. Будем рады видеть вас на наших мероприятиях и консультациях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133" y="4071937"/>
            <a:ext cx="4196358" cy="3009186"/>
          </a:xfrm>
          <a:prstGeom prst="roundRect">
            <a:avLst>
              <a:gd name="adj" fmla="val 18091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4568" y="4306372"/>
            <a:ext cx="372749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ценим ваше участие в развитии Максима. Если у вас есть вопросы или предложения по поводу его успехов, пожалуйста, обращайтесь к нам. Будем рады сотрудничеству!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951" y="1257062"/>
            <a:ext cx="10581084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Ваш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ребенок совсем не умеет себя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вести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!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793790" y="916900"/>
            <a:ext cx="30480" cy="1275755"/>
          </a:xfrm>
          <a:prstGeom prst="rect">
            <a:avLst/>
          </a:prstGeom>
          <a:solidFill>
            <a:srgbClr val="876CD4"/>
          </a:solidFill>
          <a:ln/>
        </p:spPr>
      </p:sp>
      <p:sp>
        <p:nvSpPr>
          <p:cNvPr id="4" name="Text 2"/>
          <p:cNvSpPr/>
          <p:nvPr/>
        </p:nvSpPr>
        <p:spPr>
          <a:xfrm>
            <a:off x="793790" y="2532817"/>
            <a:ext cx="438542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Варианты перефразировки: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793790" y="3585210"/>
            <a:ext cx="4196358" cy="3727490"/>
          </a:xfrm>
          <a:prstGeom prst="roundRect">
            <a:avLst>
              <a:gd name="adj" fmla="val 3925"/>
            </a:avLst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790" y="3554730"/>
            <a:ext cx="4196358" cy="12192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1688" y="3245048"/>
            <a:ext cx="680442" cy="6804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755761" y="3415189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1051084" y="4152186"/>
            <a:ext cx="368177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Максим иногда испытывает трудности с соблюдением правил поведения в группе. Мы работаем над этим и будем рады вашей поддержке дома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5216962" y="3585210"/>
            <a:ext cx="4196358" cy="3727490"/>
          </a:xfrm>
          <a:prstGeom prst="roundRect">
            <a:avLst>
              <a:gd name="adj" fmla="val 3925"/>
            </a:avLst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6962" y="3554730"/>
            <a:ext cx="4196358" cy="121920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4860" y="3245048"/>
            <a:ext cx="680442" cy="68044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178933" y="3415189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endParaRPr lang="en-US" sz="2100" dirty="0"/>
          </a:p>
        </p:txBody>
      </p:sp>
      <p:sp>
        <p:nvSpPr>
          <p:cNvPr id="14" name="Text 8"/>
          <p:cNvSpPr/>
          <p:nvPr/>
        </p:nvSpPr>
        <p:spPr>
          <a:xfrm>
            <a:off x="5474256" y="4152186"/>
            <a:ext cx="3681770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Максима есть некоторые трудности в общении и взаимодействии с другими детьми. Мы сейчас активно работаем над развитием его социальных навыков. Хотели бы обсудить с вами, как вы можете помочь ему в этом дома</a:t>
            </a:r>
            <a:endParaRPr lang="en-US" sz="1750" dirty="0"/>
          </a:p>
        </p:txBody>
      </p:sp>
      <p:sp>
        <p:nvSpPr>
          <p:cNvPr id="15" name="Shape 9"/>
          <p:cNvSpPr/>
          <p:nvPr/>
        </p:nvSpPr>
        <p:spPr>
          <a:xfrm>
            <a:off x="9640133" y="3585210"/>
            <a:ext cx="4196358" cy="3727490"/>
          </a:xfrm>
          <a:prstGeom prst="roundRect">
            <a:avLst>
              <a:gd name="adj" fmla="val 3925"/>
            </a:avLst>
          </a:prstGeom>
          <a:solidFill>
            <a:srgbClr val="0C0524">
              <a:alpha val="95000"/>
            </a:srgbClr>
          </a:solidFill>
          <a:ln/>
        </p:spPr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0133" y="3554730"/>
            <a:ext cx="4196358" cy="121920"/>
          </a:xfrm>
          <a:prstGeom prst="rect">
            <a:avLst/>
          </a:prstGeom>
        </p:spPr>
      </p:pic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032" y="3245048"/>
            <a:ext cx="680442" cy="680442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11602105" y="3415189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endParaRPr lang="en-US" sz="2100" dirty="0"/>
          </a:p>
        </p:txBody>
      </p:sp>
      <p:sp>
        <p:nvSpPr>
          <p:cNvPr id="19" name="Text 11"/>
          <p:cNvSpPr/>
          <p:nvPr/>
        </p:nvSpPr>
        <p:spPr>
          <a:xfrm>
            <a:off x="9897427" y="4152186"/>
            <a:ext cx="368177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помогаем Максиму учиться соблюдать правила и находить общий язык с другими детьми. Ваше участие и поддержка этого процесса дома будут очень полезны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951" y="1700332"/>
            <a:ext cx="12702659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Мне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кажется, что вам все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равно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,</a:t>
            </a:r>
            <a:endParaRPr lang="ru-RU" sz="3750" b="1" dirty="0">
              <a:solidFill>
                <a:srgbClr val="FF8AAF"/>
              </a:solidFill>
              <a:latin typeface="Petrona Bold" pitchFamily="34" charset="0"/>
              <a:ea typeface="Petrona Bold" pitchFamily="34" charset="-122"/>
              <a:cs typeface="Petrona Bold" pitchFamily="34" charset="-120"/>
            </a:endParaRPr>
          </a:p>
          <a:p>
            <a:pPr marL="0" indent="0" algn="ctr">
              <a:lnSpc>
                <a:spcPts val="4650"/>
              </a:lnSpc>
              <a:buNone/>
            </a:pP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происходит с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вашим</a:t>
            </a:r>
            <a:r>
              <a:rPr lang="en-US" sz="375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3750" b="1" dirty="0" err="1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ребенком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793790" y="1360170"/>
            <a:ext cx="30480" cy="1871186"/>
          </a:xfrm>
          <a:prstGeom prst="rect">
            <a:avLst/>
          </a:prstGeom>
          <a:solidFill>
            <a:srgbClr val="876CD4"/>
          </a:solidFill>
          <a:ln/>
        </p:spPr>
      </p:sp>
      <p:sp>
        <p:nvSpPr>
          <p:cNvPr id="4" name="Text 2"/>
          <p:cNvSpPr/>
          <p:nvPr/>
        </p:nvSpPr>
        <p:spPr>
          <a:xfrm>
            <a:off x="793790" y="3571518"/>
            <a:ext cx="438542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Варианты перефразировки: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793790" y="4487823"/>
            <a:ext cx="6244709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Понимаю, что у вас много дел, но очень важно, чтобы ваш ребенок чувствовал вашу поддержку. В детском саду мы всячески стараемся помочь ему, но ваше участие дома также необходимо. Может быть, вы смогли бы уделять ему хотя бы немного времени каждый вечер, чтобы поговорить о его дне?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4487823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 очень хочу найти общий язык, чтобы наилучшим образом помогать вашему ребенку в детском саду. Может быть, у вас есть какие-то особые пожелания или просьбы, которые я могла бы учесть в своей работе?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077" y="483513"/>
            <a:ext cx="8201739" cy="4613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Ключевые моменты при перефразировке: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615077" y="1296353"/>
            <a:ext cx="395407" cy="395407"/>
          </a:xfrm>
          <a:prstGeom prst="roundRect">
            <a:avLst>
              <a:gd name="adj" fmla="val 18669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86220" y="1356717"/>
            <a:ext cx="3516749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Использовать "Я-сообщения"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86220" y="1750457"/>
            <a:ext cx="12829103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говорить о своих чувствах и наблюдениях, а не обвинять родителя. (Например, "Я обеспокоена...", а не "Вы не заботитесь...")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15077" y="2383036"/>
            <a:ext cx="395407" cy="395407"/>
          </a:xfrm>
          <a:prstGeom prst="roundRect">
            <a:avLst>
              <a:gd name="adj" fmla="val 18669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86220" y="2443401"/>
            <a:ext cx="5497235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Избегать оценочных суждений и обобщений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186220" y="2837140"/>
            <a:ext cx="12829103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(Вместо "Ваш ребенок плохо себя ведет", сказать "Сегодня Максим несколько раз нарушил правила").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15077" y="3469719"/>
            <a:ext cx="395407" cy="395407"/>
          </a:xfrm>
          <a:prstGeom prst="roundRect">
            <a:avLst>
              <a:gd name="adj" fmla="val 18669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86220" y="3530084"/>
            <a:ext cx="2306836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Быть конкретным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86220" y="3923824"/>
            <a:ext cx="12829103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указывать на конкретные факты и события, а не делать общие заявления.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15077" y="4556403"/>
            <a:ext cx="395407" cy="395407"/>
          </a:xfrm>
          <a:prstGeom prst="roundRect">
            <a:avLst>
              <a:gd name="adj" fmla="val 18669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86220" y="4616768"/>
            <a:ext cx="3423999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Предлагать сотрудничество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86220" y="5010507"/>
            <a:ext cx="12829103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выражать готовность к совместному решению проблем и поиску взаимопонимания.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5077" y="5643086"/>
            <a:ext cx="395407" cy="395407"/>
          </a:xfrm>
          <a:prstGeom prst="roundRect">
            <a:avLst>
              <a:gd name="adj" fmla="val 18669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86220" y="5703451"/>
            <a:ext cx="2306836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Быть эмпатичным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186220" y="6097191"/>
            <a:ext cx="12829103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проявлять понимание и сочувствие к ситуации родителя.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15077" y="6729770"/>
            <a:ext cx="395407" cy="395407"/>
          </a:xfrm>
          <a:prstGeom prst="roundRect">
            <a:avLst>
              <a:gd name="adj" fmla="val 18669"/>
            </a:avLst>
          </a:prstGeom>
          <a:solidFill>
            <a:srgbClr val="2F1D63"/>
          </a:solidFill>
          <a:ln w="7620">
            <a:solidFill>
              <a:srgbClr val="48367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86220" y="6790134"/>
            <a:ext cx="4530447" cy="288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0D6DE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Акцент на положительных моментах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186220" y="7183874"/>
            <a:ext cx="12829103" cy="5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даже в сложных ситуациях можно найти что-то положительное, чтобы это отметить (например, "Несмотря на конфликт, Максим быстро извинился и признал свою вину").</a:t>
            </a:r>
            <a:endParaRPr 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52143" y="1241262"/>
            <a:ext cx="6914317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7200" b="1" dirty="0">
                <a:solidFill>
                  <a:srgbClr val="FF8AA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Правила золотого общения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793790" y="366141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Уважайте собеседника, даже если не согласны с его мнением.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0360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Будьте внимательны к словам и тону, особенно в письменной коммуникации.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89" y="454580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переходите на личности и избегайте оценочных суждений.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98800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Помните о профессиональной этике и границах компетенции.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43020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Ищите конструктивные решения и предлагайте свою помощь.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87240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Соблюдайте конфиденциальность и не обсуждайте личные вопросы с посторонними.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643</Words>
  <Application>Microsoft Office PowerPoint</Application>
  <PresentationFormat>Произвольный</PresentationFormat>
  <Paragraphs>59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Petrona Bold</vt:lpstr>
      <vt:lpstr>Cambria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Екатерина Чимутова</cp:lastModifiedBy>
  <cp:revision>9</cp:revision>
  <dcterms:created xsi:type="dcterms:W3CDTF">2025-09-22T02:26:55Z</dcterms:created>
  <dcterms:modified xsi:type="dcterms:W3CDTF">2026-07-07T15:03:05Z</dcterms:modified>
</cp:coreProperties>
</file>