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6" r:id="rId3"/>
    <p:sldId id="297" r:id="rId4"/>
    <p:sldId id="289" r:id="rId5"/>
    <p:sldId id="290" r:id="rId6"/>
    <p:sldId id="291" r:id="rId7"/>
    <p:sldId id="286" r:id="rId8"/>
    <p:sldId id="287" r:id="rId9"/>
    <p:sldId id="292" r:id="rId10"/>
    <p:sldId id="293" r:id="rId11"/>
    <p:sldId id="288" r:id="rId12"/>
    <p:sldId id="283" r:id="rId13"/>
    <p:sldId id="284" r:id="rId14"/>
    <p:sldId id="294" r:id="rId15"/>
    <p:sldId id="295" r:id="rId16"/>
    <p:sldId id="299" r:id="rId17"/>
    <p:sldId id="267" r:id="rId18"/>
    <p:sldId id="269" r:id="rId19"/>
    <p:sldId id="270" r:id="rId20"/>
    <p:sldId id="271" r:id="rId21"/>
    <p:sldId id="298" r:id="rId22"/>
    <p:sldId id="257" r:id="rId23"/>
    <p:sldId id="274" r:id="rId24"/>
    <p:sldId id="258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300" r:id="rId33"/>
  </p:sldIdLst>
  <p:sldSz cx="12190413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94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7-07T14:54:12.101" v="4" actId="1076"/>
      <pc:docMkLst>
        <pc:docMk/>
      </pc:docMkLst>
      <pc:sldChg chg="delSp modSp mod">
        <pc:chgData name="Екатерина Чимутова" userId="4e1c11216741eefa" providerId="LiveId" clId="{E01BB03D-4D9F-4CF2-BCCB-B77BB2E13832}" dt="2026-07-07T14:54:12.101" v="4" actId="1076"/>
        <pc:sldMkLst>
          <pc:docMk/>
          <pc:sldMk cId="2843268669" sldId="284"/>
        </pc:sldMkLst>
        <pc:spChg chg="mod">
          <ac:chgData name="Екатерина Чимутова" userId="4e1c11216741eefa" providerId="LiveId" clId="{E01BB03D-4D9F-4CF2-BCCB-B77BB2E13832}" dt="2026-07-07T14:54:12.101" v="4" actId="1076"/>
          <ac:spMkLst>
            <pc:docMk/>
            <pc:sldMk cId="2843268669" sldId="284"/>
            <ac:spMk id="4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7T14:54:01.403" v="0" actId="478"/>
          <ac:picMkLst>
            <pc:docMk/>
            <pc:sldMk cId="2843268669" sldId="284"/>
            <ac:picMk id="205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54:02.133" v="1" actId="478"/>
          <ac:picMkLst>
            <pc:docMk/>
            <pc:sldMk cId="2843268669" sldId="284"/>
            <ac:picMk id="2051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7T14:54:02.583" v="2" actId="478"/>
          <ac:picMkLst>
            <pc:docMk/>
            <pc:sldMk cId="2843268669" sldId="284"/>
            <ac:picMk id="2053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AB11F-EAF3-408D-8919-EAA3D590E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6692D6-DEAA-4808-8CE3-98BCD08279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1F56F7-1399-4913-8168-473B6A232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7AE139-7831-4CCD-80B2-B48BEA66F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94FF00-BD06-4F53-9541-3B30EF7B9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765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2227C-FFDB-4EEF-897D-DA5833F51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A4C369-BFA2-4AAB-93B4-6AD1244FA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6E2A83-FC9D-44E7-914B-06721EC02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54DCAB-B499-4A53-B8F4-E0D107733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B450B6-88AB-4673-8554-A4C9929F8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317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9520A1-71EA-44F4-B919-185931566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742" y="1709740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C4C8C1F-A25A-4392-A58D-4CF2EC0CB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742" y="4589465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448705-3736-4870-8152-2011DA7D5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C40C42-100A-4008-A96F-813E56D19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8B22B44-905F-4210-AA1A-21A7EF428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07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8FA990-B20F-409A-8560-C083F37D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A98C89-0C8B-43AA-817B-BA5A52B01B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2A1534-601C-4BD9-88B6-659C44271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754F999-A41F-4DD5-8CA5-D71B700B5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32300D-85FA-4FEC-AFF2-276077146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A66AD2-DE4D-40E5-8C0D-D44CC624D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1039CF-CFC6-475C-A458-F9AC633A3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365127"/>
            <a:ext cx="1051423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EB9503-7D82-4092-8B92-1F95FFFCE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680" y="1681163"/>
            <a:ext cx="51571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E2C1BC7-0205-48B8-967A-C9DD8C0ED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680" y="2505075"/>
            <a:ext cx="5157115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902B2F-5170-4A8C-9870-2D6884F931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1397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F65522A-FD9D-4FD4-B95F-6E07A3BC78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1397" y="2505075"/>
            <a:ext cx="518251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1B23DC2-9148-4497-8B78-F7705C829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FD838BC-5B47-4A80-B164-2D0A45F83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F3AF5B3-A174-4A69-A176-5F8F9A393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367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FAF988-34A1-4111-8881-08E334266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22327A-985C-468C-9140-E9F6970A5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34D87E2-C060-4E0E-BEB5-DD3865FA0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14775C-BF81-4BFA-90CF-AEB1403AA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91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661A9C-DEE7-41F9-828E-A702481D4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BC35AF3-EE6F-43D1-B827-28C87A9F2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9B11E99-F16F-4BC1-BCB3-AD948163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4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0A426C-12CE-4768-89E7-43D42A267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C3CF24-BCD4-4E76-871B-71760DE44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2513" y="987427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976A88-2383-493B-BF33-8CC5C200E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2CA11F-C212-44B0-9A1D-A9730D7B3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AD1950-1586-494E-91A8-44F47ADA2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0257C94-FA91-4A9F-82B3-17D57C87A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927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66E41-9FB8-4A3B-8811-052958A2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679" y="457200"/>
            <a:ext cx="39317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FB1B1AE-316D-48F9-8B71-9C49564A48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513" y="987427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C0CEB82-4982-4C38-89EF-F881480642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679" y="2057400"/>
            <a:ext cx="39317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1DD4B4-1A45-4CA4-83EB-ACE4D7B33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E96D0DF-2FA8-47FE-AA37-097F886D2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47A6C3-D6BB-40CD-A1BB-8A75D102C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479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AC7E8-D090-45FC-9F87-CB3DA1B81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D5B645-2496-43CD-9E95-CA96D5650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D9A2A2-F087-4ECC-A434-9D55E6333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7DD699-3192-47A7-8E38-0F7ABA4B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1BB2AE-6A19-4FF4-9C62-8E7F5EB62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3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579535-E87E-439D-900D-A5E8621C37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3765" y="365125"/>
            <a:ext cx="2628558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A70B32-D84C-4269-BA3A-663A3F334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092" y="365125"/>
            <a:ext cx="7733293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0D63384-DE35-4F24-BB99-22061190A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B42276-9DC1-4317-9671-905C92428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F9175E-94E1-4E62-B002-8E0F66167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471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104C7-D6E0-4DA6-969A-D08DBD60A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091" y="365127"/>
            <a:ext cx="105142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001398-B32D-481F-85A2-9DA91F7F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091" y="1825625"/>
            <a:ext cx="105142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67C9C6-6729-406C-9386-B9F7B93931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091" y="6356352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C4FC6D-4024-4E5E-B3EA-E84664C37E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075" y="6356352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19FE04-E79E-4E66-96A9-2C85E40D7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9479" y="6356352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973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life.ru/p/1582832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dlunaras.68edu.ru/" TargetMode="External"/><Relationship Id="rId2" Type="http://schemas.openxmlformats.org/officeDocument/2006/relationships/hyperlink" Target="mailto:ddlunaras@obraz.tambov.gov.r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613" y="980728"/>
            <a:ext cx="12143800" cy="3816424"/>
          </a:xfrm>
          <a:prstGeom prst="rect">
            <a:avLst/>
          </a:prstGeom>
          <a:noFill/>
          <a:ln w="123825" cmpd="tri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 rot="5400000">
            <a:off x="4750361" y="-3146956"/>
            <a:ext cx="2736304" cy="12143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Приёмы работы с негативными установками замещающих родителей в отношении детей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1868" y="5013176"/>
            <a:ext cx="8533289" cy="158417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Баранова Елена Александровна,</a:t>
            </a:r>
          </a:p>
          <a:p>
            <a:r>
              <a:rPr lang="ru-RU" dirty="0"/>
              <a:t>педагог-психолог Службы по устройству детей в семью</a:t>
            </a:r>
          </a:p>
          <a:p>
            <a:r>
              <a:rPr lang="ru-RU" dirty="0"/>
              <a:t>ТОГБУ «Центр поддержки семьи и помощи детям </a:t>
            </a:r>
            <a:r>
              <a:rPr lang="ru-RU" dirty="0" err="1"/>
              <a:t>им.А.В.Луначарского</a:t>
            </a:r>
            <a:r>
              <a:rPr lang="ru-RU" dirty="0"/>
              <a:t>»</a:t>
            </a:r>
          </a:p>
        </p:txBody>
      </p:sp>
      <p:pic>
        <p:nvPicPr>
          <p:cNvPr id="7" name="Picture 2" descr="E:\фото\фото\эмблема центр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590" y="188197"/>
            <a:ext cx="2180813" cy="158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225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6613" y="476672"/>
            <a:ext cx="12143800" cy="5616624"/>
          </a:xfrm>
          <a:prstGeom prst="rect">
            <a:avLst/>
          </a:prstGeom>
          <a:noFill/>
          <a:ln w="123825" cmpd="tri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 rot="5400000">
            <a:off x="4767890" y="-3074948"/>
            <a:ext cx="2736304" cy="12143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622" y="442325"/>
            <a:ext cx="10361851" cy="3600400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Представленный материал направлен на укрепление поддерживающей позиции замещающего родителя и сохранение его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ресурсности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процессе преодоления ребёнком последствий травматического опыта. Является обучающим и развивающим, но при этом содержит элементы психотерапевтического воздействия на участников. </a:t>
            </a:r>
          </a:p>
        </p:txBody>
      </p:sp>
    </p:spTree>
    <p:extLst>
      <p:ext uri="{BB962C8B-B14F-4D97-AF65-F5344CB8AC3E}">
        <p14:creationId xmlns:p14="http://schemas.microsoft.com/office/powerpoint/2010/main" val="454921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091" y="548680"/>
            <a:ext cx="10514231" cy="5628283"/>
          </a:xfrm>
        </p:spPr>
        <p:txBody>
          <a:bodyPr>
            <a:normAutofit/>
          </a:bodyPr>
          <a:lstStyle/>
          <a:p>
            <a:pPr algn="just"/>
            <a:r>
              <a:rPr lang="ru-RU" sz="2400" dirty="0"/>
              <a:t>Родительские установки — это повторяющиеся словесные или поведенческие послания, которые ребенок получает в семье. Постепенно они становятся частью его представлений о себе, других людях и мире в целом.</a:t>
            </a:r>
          </a:p>
          <a:p>
            <a:pPr marL="0" indent="0" algn="just">
              <a:buNone/>
            </a:pPr>
            <a:endParaRPr lang="ru-RU" sz="2400" dirty="0"/>
          </a:p>
          <a:p>
            <a:pPr algn="just"/>
            <a:r>
              <a:rPr lang="ru-RU" sz="2400" dirty="0"/>
              <a:t>Негативные установки (</a:t>
            </a:r>
            <a:r>
              <a:rPr lang="ru-RU" sz="2400" dirty="0" err="1"/>
              <a:t>дисфункциональные</a:t>
            </a:r>
            <a:r>
              <a:rPr lang="ru-RU" sz="2400" dirty="0"/>
              <a:t> убеждения) ограничивают возможности, вызывают страх или предубеждения: «Не доверяй людям», «Не отходи далеко от дома», «Там опасно», «Если взрослый сказал — значит, так правильно»...</a:t>
            </a:r>
          </a:p>
          <a:p>
            <a:pPr algn="just"/>
            <a:r>
              <a:rPr lang="ru-RU" sz="2400" dirty="0"/>
              <a:t>Положительные установки укрепляют мотивацию, способствуют развитию открытости к новому опыту и психологическому росту: «Ошибки — это часть обучения», «Ты справился с задачей, потому что был настойчивым и не сдавался», «Каждый человек имеет свои сильные стороны, и у тебя они есть»… </a:t>
            </a:r>
          </a:p>
        </p:txBody>
      </p:sp>
    </p:spTree>
    <p:extLst>
      <p:ext uri="{BB962C8B-B14F-4D97-AF65-F5344CB8AC3E}">
        <p14:creationId xmlns:p14="http://schemas.microsoft.com/office/powerpoint/2010/main" val="828882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6845" r="21522" b="6282"/>
          <a:stretch/>
        </p:blipFill>
        <p:spPr bwMode="auto">
          <a:xfrm>
            <a:off x="118542" y="144980"/>
            <a:ext cx="4742740" cy="656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519143" y="1305344"/>
            <a:ext cx="51838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/>
              <a:t>Цель мастер-класса по методике «Сосуд» </a:t>
            </a:r>
            <a:r>
              <a:rPr lang="ru-RU" dirty="0"/>
              <a:t>— гармонизация детско-родительских отношений, расширение психологической компетентности родителя в области влияния родительских установок на формирование личности ребёнка. </a:t>
            </a:r>
          </a:p>
          <a:p>
            <a:pPr algn="just"/>
            <a:endParaRPr lang="ru-RU" dirty="0"/>
          </a:p>
          <a:p>
            <a:pPr algn="just"/>
            <a:r>
              <a:rPr lang="ru-RU" b="1" dirty="0"/>
              <a:t>Методика помогает:  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/>
              <a:t>Показать взаимосвязь поведения ребёнка с деструктивными мерами воспитания и отношениями в семье.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dirty="0"/>
              <a:t>Осознавать причины неуверенного или агрессивного поведения ребёнка и возможности для изменения стратегий семейного воспитания.</a:t>
            </a:r>
          </a:p>
        </p:txBody>
      </p:sp>
    </p:spTree>
    <p:extLst>
      <p:ext uri="{BB962C8B-B14F-4D97-AF65-F5344CB8AC3E}">
        <p14:creationId xmlns:p14="http://schemas.microsoft.com/office/powerpoint/2010/main" val="377716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75126" y="1305344"/>
            <a:ext cx="526006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Разминка: Игра «Ассоциации»</a:t>
            </a:r>
            <a:endParaRPr lang="ru-RU" dirty="0"/>
          </a:p>
          <a:p>
            <a:endParaRPr lang="ru-RU" dirty="0"/>
          </a:p>
          <a:p>
            <a:pPr algn="just"/>
            <a:r>
              <a:rPr lang="ru-RU" dirty="0"/>
              <a:t>- Предлагаю начать мастер-класс с игры в ассоциации. Наверняка, словосочетание «психологические установки» Вам знакомы. </a:t>
            </a:r>
          </a:p>
          <a:p>
            <a:pPr algn="just"/>
            <a:endParaRPr lang="ru-RU" dirty="0"/>
          </a:p>
          <a:p>
            <a:pPr algn="just"/>
            <a:r>
              <a:rPr lang="ru-RU" dirty="0"/>
              <a:t>- Назовите первое, что Вам приходит в голову, когда Вы слышите словосочетание «нежелательные установки». Это может быть предмет, образ, какое-то действие. (Ответы аудитории)</a:t>
            </a:r>
          </a:p>
          <a:p>
            <a:pPr algn="just"/>
            <a:endParaRPr lang="ru-RU" dirty="0"/>
          </a:p>
          <a:p>
            <a:pPr marL="285750" indent="-285750" algn="just">
              <a:buFontTx/>
              <a:buChar char="-"/>
            </a:pPr>
            <a:r>
              <a:rPr lang="ru-RU" dirty="0"/>
              <a:t>А теперь -  к словосочетанию «Положительные установки».</a:t>
            </a:r>
          </a:p>
          <a:p>
            <a:pPr algn="just"/>
            <a:r>
              <a:rPr lang="ru-RU" dirty="0"/>
              <a:t>(Ответы аудитории)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6845" r="21522" b="6282"/>
          <a:stretch/>
        </p:blipFill>
        <p:spPr bwMode="auto">
          <a:xfrm>
            <a:off x="118542" y="289961"/>
            <a:ext cx="4742740" cy="656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396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31110" y="404664"/>
            <a:ext cx="576064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Установки  - это устойчивая </a:t>
            </a:r>
            <a:r>
              <a:rPr lang="ru-RU" b="1" dirty="0"/>
              <a:t>привычка </a:t>
            </a:r>
            <a:r>
              <a:rPr lang="ru-RU" dirty="0"/>
              <a:t>думать и чувствовать определённым образом.</a:t>
            </a:r>
          </a:p>
          <a:p>
            <a:pPr algn="just"/>
            <a:r>
              <a:rPr lang="ru-RU" dirty="0"/>
              <a:t>Установки состоят из трёх компонентов. </a:t>
            </a:r>
            <a:r>
              <a:rPr lang="ru-RU" i="1" dirty="0"/>
              <a:t>Например, представим ученика, который готовится сдавать экзамен. За неделю до мероприятия у парня в голове возникают фразы: «Я не сдам», «Это будет позор», «Что угодно, только не это». Ученик заранее полагает, что провалится, и прощупывает почву: вдруг кто-то даст списать? Или, может, я заболею? </a:t>
            </a:r>
          </a:p>
          <a:p>
            <a:pPr algn="just"/>
            <a:endParaRPr lang="ru-RU" i="1" dirty="0"/>
          </a:p>
          <a:p>
            <a:pPr algn="just" fontAlgn="base"/>
            <a:r>
              <a:rPr lang="ru-RU" dirty="0"/>
              <a:t>Вот как работает установка нашего героя.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Когнитивный компонент или знание об объекте: </a:t>
            </a:r>
            <a:r>
              <a:rPr lang="ru-RU" b="1" dirty="0"/>
              <a:t>«Что я думаю об экзамене? Экзамен сложный, я ничего не знаю»</a:t>
            </a:r>
            <a:r>
              <a:rPr lang="ru-RU" dirty="0"/>
              <a:t>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Эмоциональный компонент или эмоциональное отношение к объекту: </a:t>
            </a:r>
            <a:r>
              <a:rPr lang="ru-RU" b="1" dirty="0"/>
              <a:t>«Что я чувствую? Я тревожусь перед экзаменом, мне страшно»</a:t>
            </a:r>
            <a:r>
              <a:rPr lang="ru-RU" dirty="0"/>
              <a:t>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ru-RU" dirty="0"/>
              <a:t>Поведенческий компонент или готовность к определённому поведению на основе знаний и эмоций: </a:t>
            </a:r>
            <a:r>
              <a:rPr lang="ru-RU" b="1" dirty="0"/>
              <a:t>«Как я действую? Я избегаю разговоры об экзамене»</a:t>
            </a:r>
            <a:r>
              <a:rPr lang="ru-RU" dirty="0"/>
              <a:t>.</a:t>
            </a:r>
          </a:p>
          <a:p>
            <a:r>
              <a:rPr lang="ru-RU" dirty="0"/>
              <a:t> 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6845" r="21522" b="6282"/>
          <a:stretch/>
        </p:blipFill>
        <p:spPr bwMode="auto">
          <a:xfrm>
            <a:off x="335317" y="68780"/>
            <a:ext cx="4742740" cy="656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271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6845" r="21522" b="6282"/>
          <a:stretch/>
        </p:blipFill>
        <p:spPr bwMode="auto">
          <a:xfrm>
            <a:off x="3856709" y="88118"/>
            <a:ext cx="4742740" cy="656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598" y="4437112"/>
            <a:ext cx="2880851" cy="1325563"/>
          </a:xfrm>
        </p:spPr>
        <p:txBody>
          <a:bodyPr>
            <a:normAutofit fontScale="90000"/>
          </a:bodyPr>
          <a:lstStyle/>
          <a:p>
            <a:pPr algn="l"/>
            <a:r>
              <a:rPr lang="ru-RU" sz="1800" dirty="0">
                <a:latin typeface="+mn-lt"/>
                <a:ea typeface="+mn-ea"/>
                <a:cs typeface="+mn-cs"/>
              </a:rPr>
              <a:t>Положить в сосуд 5 шариков, на которых написаны прилагательные, которые хочется видеть в ребёнке. </a:t>
            </a:r>
          </a:p>
        </p:txBody>
      </p:sp>
      <p:sp>
        <p:nvSpPr>
          <p:cNvPr id="4" name="Овал 3"/>
          <p:cNvSpPr/>
          <p:nvPr/>
        </p:nvSpPr>
        <p:spPr>
          <a:xfrm>
            <a:off x="4220598" y="3212976"/>
            <a:ext cx="1704221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Трудолюбивый</a:t>
            </a:r>
          </a:p>
        </p:txBody>
      </p:sp>
      <p:sp>
        <p:nvSpPr>
          <p:cNvPr id="6" name="Овал 5"/>
          <p:cNvSpPr/>
          <p:nvPr/>
        </p:nvSpPr>
        <p:spPr>
          <a:xfrm>
            <a:off x="6228079" y="3195329"/>
            <a:ext cx="1667493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Ответственный</a:t>
            </a:r>
          </a:p>
        </p:txBody>
      </p:sp>
      <p:sp>
        <p:nvSpPr>
          <p:cNvPr id="8" name="Овал 7"/>
          <p:cNvSpPr/>
          <p:nvPr/>
        </p:nvSpPr>
        <p:spPr>
          <a:xfrm>
            <a:off x="5327409" y="4725144"/>
            <a:ext cx="1560074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Честный</a:t>
            </a:r>
          </a:p>
        </p:txBody>
      </p:sp>
      <p:sp>
        <p:nvSpPr>
          <p:cNvPr id="9" name="Овал 8"/>
          <p:cNvSpPr/>
          <p:nvPr/>
        </p:nvSpPr>
        <p:spPr>
          <a:xfrm>
            <a:off x="6455246" y="1548340"/>
            <a:ext cx="1607678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Целеустремленный</a:t>
            </a:r>
          </a:p>
        </p:txBody>
      </p:sp>
      <p:sp>
        <p:nvSpPr>
          <p:cNvPr id="10" name="Овал 9"/>
          <p:cNvSpPr/>
          <p:nvPr/>
        </p:nvSpPr>
        <p:spPr>
          <a:xfrm>
            <a:off x="4571894" y="1453006"/>
            <a:ext cx="1656185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Вежливый</a:t>
            </a:r>
          </a:p>
        </p:txBody>
      </p:sp>
      <p:sp>
        <p:nvSpPr>
          <p:cNvPr id="11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884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6845" r="21522" b="6282"/>
          <a:stretch/>
        </p:blipFill>
        <p:spPr bwMode="auto">
          <a:xfrm>
            <a:off x="3652226" y="101321"/>
            <a:ext cx="4742740" cy="656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566" y="4588133"/>
            <a:ext cx="3373445" cy="753878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latin typeface="+mn-lt"/>
                <a:ea typeface="+mn-ea"/>
                <a:cs typeface="+mn-cs"/>
              </a:rPr>
              <a:t>Выбрать 5 шариков поменьше, которые характеризуют качество или умение, способное помочь ребёнку стать таким, каким описан он ранее</a:t>
            </a:r>
            <a:r>
              <a:rPr lang="ru-RU" sz="1800" dirty="0"/>
              <a:t>. </a:t>
            </a:r>
          </a:p>
        </p:txBody>
      </p:sp>
      <p:sp>
        <p:nvSpPr>
          <p:cNvPr id="4" name="Овал 3"/>
          <p:cNvSpPr/>
          <p:nvPr/>
        </p:nvSpPr>
        <p:spPr>
          <a:xfrm>
            <a:off x="4181388" y="2708920"/>
            <a:ext cx="1729094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Трудолюбивый</a:t>
            </a:r>
          </a:p>
        </p:txBody>
      </p:sp>
      <p:sp>
        <p:nvSpPr>
          <p:cNvPr id="6" name="Овал 5"/>
          <p:cNvSpPr/>
          <p:nvPr/>
        </p:nvSpPr>
        <p:spPr>
          <a:xfrm>
            <a:off x="6311695" y="3269150"/>
            <a:ext cx="1690223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Ответственный</a:t>
            </a:r>
          </a:p>
        </p:txBody>
      </p:sp>
      <p:sp>
        <p:nvSpPr>
          <p:cNvPr id="8" name="Овал 7"/>
          <p:cNvSpPr/>
          <p:nvPr/>
        </p:nvSpPr>
        <p:spPr>
          <a:xfrm>
            <a:off x="4857428" y="4841929"/>
            <a:ext cx="1537638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Честный</a:t>
            </a:r>
          </a:p>
        </p:txBody>
      </p:sp>
      <p:sp>
        <p:nvSpPr>
          <p:cNvPr id="9" name="Овал 8"/>
          <p:cNvSpPr/>
          <p:nvPr/>
        </p:nvSpPr>
        <p:spPr>
          <a:xfrm>
            <a:off x="6527198" y="1548340"/>
            <a:ext cx="1583970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Целеустремленный</a:t>
            </a:r>
          </a:p>
        </p:txBody>
      </p:sp>
      <p:sp>
        <p:nvSpPr>
          <p:cNvPr id="10" name="Овал 9"/>
          <p:cNvSpPr/>
          <p:nvPr/>
        </p:nvSpPr>
        <p:spPr>
          <a:xfrm>
            <a:off x="4363404" y="1138347"/>
            <a:ext cx="1649540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Вежливый</a:t>
            </a:r>
          </a:p>
        </p:txBody>
      </p:sp>
      <p:sp>
        <p:nvSpPr>
          <p:cNvPr id="5" name="Овал 4"/>
          <p:cNvSpPr/>
          <p:nvPr/>
        </p:nvSpPr>
        <p:spPr>
          <a:xfrm>
            <a:off x="5975711" y="1102861"/>
            <a:ext cx="671969" cy="58451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B050"/>
                </a:solidFill>
              </a:rPr>
              <a:t>Устойчивость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06800" y="938292"/>
            <a:ext cx="1679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B050"/>
                </a:solidFill>
              </a:rPr>
              <a:t>Упорство, умение стоять на своем</a:t>
            </a:r>
          </a:p>
        </p:txBody>
      </p:sp>
      <p:sp>
        <p:nvSpPr>
          <p:cNvPr id="13" name="Овал 12"/>
          <p:cNvSpPr/>
          <p:nvPr/>
        </p:nvSpPr>
        <p:spPr>
          <a:xfrm>
            <a:off x="7175326" y="4745147"/>
            <a:ext cx="839984" cy="772085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Иметь привычку к занятиям</a:t>
            </a:r>
          </a:p>
        </p:txBody>
      </p:sp>
      <p:sp>
        <p:nvSpPr>
          <p:cNvPr id="14" name="Овал 13"/>
          <p:cNvSpPr/>
          <p:nvPr/>
        </p:nvSpPr>
        <p:spPr>
          <a:xfrm>
            <a:off x="5519142" y="4025067"/>
            <a:ext cx="794698" cy="772085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Готовность к принятию решений</a:t>
            </a:r>
          </a:p>
        </p:txBody>
      </p:sp>
      <p:sp>
        <p:nvSpPr>
          <p:cNvPr id="16" name="Овал 15"/>
          <p:cNvSpPr/>
          <p:nvPr/>
        </p:nvSpPr>
        <p:spPr>
          <a:xfrm>
            <a:off x="6527254" y="5465227"/>
            <a:ext cx="875587" cy="772085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Открыто выражать свои чувства и мысли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4078982" y="4174380"/>
            <a:ext cx="1007078" cy="87009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Выражать уважительное отношение к людям</a:t>
            </a:r>
          </a:p>
        </p:txBody>
      </p:sp>
      <p:cxnSp>
        <p:nvCxnSpPr>
          <p:cNvPr id="19" name="Прямая со стрелкой 18"/>
          <p:cNvCxnSpPr>
            <a:endCxn id="5" idx="6"/>
          </p:cNvCxnSpPr>
          <p:nvPr/>
        </p:nvCxnSpPr>
        <p:spPr>
          <a:xfrm flipH="1">
            <a:off x="6647680" y="1395119"/>
            <a:ext cx="62399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465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0631" y="4587039"/>
            <a:ext cx="1037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448303"/>
              </p:ext>
            </p:extLst>
          </p:nvPr>
        </p:nvGraphicFramePr>
        <p:xfrm>
          <a:off x="764966" y="620688"/>
          <a:ext cx="9503818" cy="3566160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745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8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Близкие ребёнку люди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«Что бы он сказал о моем ребенке?», «Что чаще всего слышит от него мой ребенок?», «Что он не говорит, но думает о моем ребенке?» «Как он себя ведет по отношению к моему ребенку (поступки говорят больше, чем слова)».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МАМА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ПАПА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БАБУШКА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ДЕДУШКА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БРАТ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ТЁТЯ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КЛАССНЫЙ РУКОВОДИТЕЛЬ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91428" marR="91428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" b="100000" l="9585" r="894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1681" y="2420888"/>
            <a:ext cx="3563863" cy="427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1732"/>
          <a:stretch/>
        </p:blipFill>
        <p:spPr bwMode="auto">
          <a:xfrm>
            <a:off x="8186358" y="2586107"/>
            <a:ext cx="2171307" cy="2000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691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00" b="100000" l="9585" r="894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8301" y="3267588"/>
            <a:ext cx="2857243" cy="3423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0631" y="4587039"/>
            <a:ext cx="1037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0573" y="212968"/>
            <a:ext cx="10372487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b="1" dirty="0"/>
              <a:t> </a:t>
            </a:r>
            <a:r>
              <a:rPr lang="ru-RU" sz="1600" b="1" dirty="0"/>
              <a:t>«Ты бестолковый»</a:t>
            </a:r>
            <a:r>
              <a:rPr lang="ru-RU" sz="1600" dirty="0"/>
              <a:t>. Подразумевает, что от ребёнка чего-то ожидали, как от хорошего, а он не сделал, сделал не так или не догадался, и значит — плохой.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«Ты специально это делаешь»</a:t>
            </a:r>
            <a:r>
              <a:rPr lang="ru-RU" sz="1600" dirty="0"/>
              <a:t>. Фраза, которая подозревает ребёнка в чём-то плохом, хотя он обычно не знает, в чём именно.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«Толку из тебя не выйдет»</a:t>
            </a:r>
            <a:r>
              <a:rPr lang="ru-RU" sz="1600" dirty="0"/>
              <a:t>. Фраза-пророчество, которая уничтожает самооценку ребёнка, обесценивает все его старания и опыт.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«Растяпа, разиня, дырявые руки»</a:t>
            </a:r>
            <a:r>
              <a:rPr lang="ru-RU" sz="1600" dirty="0"/>
              <a:t>. Такие фразы-ярлыки назначают виноватым, хотя едва ли ребёнок действительно хотел разбить чашку или пролить суп.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«Ты ненормальный»</a:t>
            </a:r>
            <a:r>
              <a:rPr lang="ru-RU" sz="1600" dirty="0"/>
              <a:t>. Лишает ребёнка уверенности в себе и в нормальности собственных ощущений и желаний.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«Сколько можно мучить мать!». </a:t>
            </a:r>
            <a:r>
              <a:rPr lang="ru-RU" sz="1600" dirty="0"/>
              <a:t>Вызывает у ребёнка чувство вины. Ребёнок не получает информации о том, что именно он сделал не так, но при этом чувствует, что поступил плохо. 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dirty="0"/>
              <a:t> </a:t>
            </a:r>
            <a:r>
              <a:rPr lang="ru-RU" sz="1600" b="1" dirty="0"/>
              <a:t>«Отдам в детский дом». </a:t>
            </a:r>
            <a:r>
              <a:rPr lang="ru-RU" sz="1600" dirty="0"/>
              <a:t>Вызывает </a:t>
            </a:r>
            <a:r>
              <a:rPr lang="ru-RU" sz="1600" b="1" dirty="0"/>
              <a:t>страх быть покинутым и отверженным</a:t>
            </a:r>
            <a:r>
              <a:rPr lang="ru-RU" sz="1600" dirty="0"/>
              <a:t>. Постоянный страх «быть отданным» может привести к формированию </a:t>
            </a:r>
            <a:r>
              <a:rPr lang="ru-RU" sz="1600" b="1" dirty="0"/>
              <a:t>замкнутости, недоверия и неумения положиться на кого-то</a:t>
            </a:r>
            <a:r>
              <a:rPr lang="ru-RU" sz="1600" dirty="0"/>
              <a:t>. 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endParaRPr lang="ru-RU" sz="1600" dirty="0"/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600" b="1" dirty="0"/>
              <a:t>«Ты не сдашь экзамен». </a:t>
            </a:r>
            <a:r>
              <a:rPr lang="ru-RU" sz="1600" dirty="0"/>
              <a:t>Запугивания и осуждающие высказывания усиливают тревогу, обесценивают возможности ребёнка и накладывают дополнительную ответственность. Ребёнок воспринимает экзамен как «Рубикон» — не преодолеешь, и всё, жизнь не сложилась. Это мешает сконцентрироваться на материале и сосредоточиться на задаче.  </a:t>
            </a:r>
            <a:br>
              <a:rPr lang="ru-RU" sz="1600" dirty="0">
                <a:hlinkClick r:id="rId4"/>
              </a:rPr>
            </a:b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07195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84" t="6845" r="21522" b="6282"/>
          <a:stretch/>
        </p:blipFill>
        <p:spPr bwMode="auto">
          <a:xfrm>
            <a:off x="3856709" y="88118"/>
            <a:ext cx="4742740" cy="656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319" y="1230550"/>
            <a:ext cx="3225897" cy="1766402"/>
          </a:xfrm>
        </p:spPr>
        <p:txBody>
          <a:bodyPr>
            <a:noAutofit/>
          </a:bodyPr>
          <a:lstStyle/>
          <a:p>
            <a:r>
              <a:rPr lang="ru-RU" sz="1800" dirty="0">
                <a:latin typeface="+mn-lt"/>
                <a:ea typeface="+mn-ea"/>
                <a:cs typeface="+mn-cs"/>
              </a:rPr>
              <a:t>Опустить в сосуд белые и чёрные бусины — это каждодневные требования и претензии к ребёнку (родителя, близких, взрослого окружения).</a:t>
            </a:r>
            <a:br>
              <a:rPr lang="ru-RU" sz="1800" dirty="0">
                <a:latin typeface="+mn-lt"/>
                <a:ea typeface="+mn-ea"/>
                <a:cs typeface="+mn-cs"/>
              </a:rPr>
            </a:br>
            <a:br>
              <a:rPr lang="ru-RU" sz="1800" dirty="0">
                <a:latin typeface="+mn-lt"/>
                <a:ea typeface="+mn-ea"/>
                <a:cs typeface="+mn-cs"/>
              </a:rPr>
            </a:br>
            <a:br>
              <a:rPr lang="ru-RU" sz="1800" dirty="0">
                <a:latin typeface="+mn-lt"/>
                <a:ea typeface="+mn-ea"/>
                <a:cs typeface="+mn-cs"/>
              </a:rPr>
            </a:br>
            <a:r>
              <a:rPr lang="ru-RU" sz="1800" dirty="0">
                <a:latin typeface="+mn-lt"/>
                <a:ea typeface="+mn-ea"/>
                <a:cs typeface="+mn-cs"/>
              </a:rPr>
              <a:t>Чёрные — отрицательные суждения</a:t>
            </a:r>
            <a:br>
              <a:rPr lang="ru-RU" sz="1800" dirty="0">
                <a:latin typeface="+mn-lt"/>
                <a:ea typeface="+mn-ea"/>
                <a:cs typeface="+mn-cs"/>
              </a:rPr>
            </a:br>
            <a:r>
              <a:rPr lang="ru-RU" sz="1800" dirty="0">
                <a:latin typeface="+mn-lt"/>
                <a:ea typeface="+mn-ea"/>
                <a:cs typeface="+mn-cs"/>
              </a:rPr>
              <a:t>Белые — положительные.</a:t>
            </a:r>
            <a:br>
              <a:rPr lang="ru-RU" sz="1800" dirty="0">
                <a:latin typeface="+mn-lt"/>
                <a:ea typeface="+mn-ea"/>
                <a:cs typeface="+mn-cs"/>
              </a:rPr>
            </a:br>
            <a:endParaRPr lang="ru-RU" sz="1800" dirty="0">
              <a:latin typeface="+mn-lt"/>
              <a:ea typeface="+mn-ea"/>
              <a:cs typeface="+mn-cs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150990" y="2644565"/>
            <a:ext cx="1656222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Трудолюбивый</a:t>
            </a:r>
          </a:p>
        </p:txBody>
      </p:sp>
      <p:sp>
        <p:nvSpPr>
          <p:cNvPr id="6" name="Овал 5"/>
          <p:cNvSpPr/>
          <p:nvPr/>
        </p:nvSpPr>
        <p:spPr>
          <a:xfrm>
            <a:off x="6575197" y="3098270"/>
            <a:ext cx="1679970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Ответственный</a:t>
            </a:r>
          </a:p>
        </p:txBody>
      </p:sp>
      <p:sp>
        <p:nvSpPr>
          <p:cNvPr id="8" name="Овал 7"/>
          <p:cNvSpPr/>
          <p:nvPr/>
        </p:nvSpPr>
        <p:spPr>
          <a:xfrm>
            <a:off x="4943228" y="4509120"/>
            <a:ext cx="1571969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Честный</a:t>
            </a:r>
          </a:p>
        </p:txBody>
      </p:sp>
      <p:sp>
        <p:nvSpPr>
          <p:cNvPr id="9" name="Овал 8"/>
          <p:cNvSpPr/>
          <p:nvPr/>
        </p:nvSpPr>
        <p:spPr>
          <a:xfrm>
            <a:off x="6228079" y="1586102"/>
            <a:ext cx="1571971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Целеустремленный</a:t>
            </a:r>
          </a:p>
        </p:txBody>
      </p:sp>
      <p:sp>
        <p:nvSpPr>
          <p:cNvPr id="10" name="Овал 9"/>
          <p:cNvSpPr/>
          <p:nvPr/>
        </p:nvSpPr>
        <p:spPr>
          <a:xfrm>
            <a:off x="4343238" y="1124744"/>
            <a:ext cx="1889339" cy="1512168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</a:rPr>
              <a:t>Вежливый</a:t>
            </a:r>
          </a:p>
        </p:txBody>
      </p:sp>
      <p:sp>
        <p:nvSpPr>
          <p:cNvPr id="5" name="Овал 4"/>
          <p:cNvSpPr/>
          <p:nvPr/>
        </p:nvSpPr>
        <p:spPr>
          <a:xfrm>
            <a:off x="6239204" y="1138347"/>
            <a:ext cx="576082" cy="58451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B050"/>
                </a:solidFill>
              </a:rPr>
              <a:t>Устойчивость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03187" y="1030495"/>
            <a:ext cx="16799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00B050"/>
                </a:solidFill>
              </a:rPr>
              <a:t>Упорство, умение стоять на своем</a:t>
            </a:r>
          </a:p>
        </p:txBody>
      </p:sp>
      <p:sp>
        <p:nvSpPr>
          <p:cNvPr id="13" name="Овал 12"/>
          <p:cNvSpPr/>
          <p:nvPr/>
        </p:nvSpPr>
        <p:spPr>
          <a:xfrm>
            <a:off x="7511182" y="4457117"/>
            <a:ext cx="743986" cy="772085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Иметь привычку к занятиям</a:t>
            </a:r>
          </a:p>
        </p:txBody>
      </p:sp>
      <p:sp>
        <p:nvSpPr>
          <p:cNvPr id="14" name="Овал 13"/>
          <p:cNvSpPr/>
          <p:nvPr/>
        </p:nvSpPr>
        <p:spPr>
          <a:xfrm>
            <a:off x="5729212" y="3717035"/>
            <a:ext cx="785985" cy="772085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Готовность к принятию решений</a:t>
            </a:r>
          </a:p>
        </p:txBody>
      </p:sp>
      <p:sp>
        <p:nvSpPr>
          <p:cNvPr id="16" name="Овал 15"/>
          <p:cNvSpPr/>
          <p:nvPr/>
        </p:nvSpPr>
        <p:spPr>
          <a:xfrm>
            <a:off x="6647197" y="5321214"/>
            <a:ext cx="863986" cy="772085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Открыто выражать свои чувства и мысли</a:t>
            </a:r>
          </a:p>
        </p:txBody>
      </p:sp>
      <p:sp>
        <p:nvSpPr>
          <p:cNvPr id="17" name="Овал 16"/>
          <p:cNvSpPr/>
          <p:nvPr/>
        </p:nvSpPr>
        <p:spPr>
          <a:xfrm>
            <a:off x="4031246" y="4143080"/>
            <a:ext cx="959981" cy="87009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rgbClr val="00B050"/>
                </a:solidFill>
              </a:rPr>
              <a:t>Выражать уважительное отношение к людям</a:t>
            </a:r>
          </a:p>
        </p:txBody>
      </p:sp>
      <p:sp>
        <p:nvSpPr>
          <p:cNvPr id="11" name="Овал 10"/>
          <p:cNvSpPr/>
          <p:nvPr/>
        </p:nvSpPr>
        <p:spPr>
          <a:xfrm>
            <a:off x="4678119" y="5612078"/>
            <a:ext cx="335993" cy="308935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815286" y="4779920"/>
            <a:ext cx="407899" cy="4320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 flipH="1" flipV="1">
            <a:off x="7145115" y="5133612"/>
            <a:ext cx="1638040" cy="69847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809745" y="5640550"/>
            <a:ext cx="1535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FFC000"/>
                </a:solidFill>
                <a:latin typeface="Arial Black" pitchFamily="34" charset="0"/>
              </a:rPr>
              <a:t>Ну вот, можешь, когда хочешь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615019" y="5640550"/>
            <a:ext cx="15359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rgbClr val="FFC000"/>
                </a:solidFill>
                <a:latin typeface="Arial Black" pitchFamily="34" charset="0"/>
              </a:rPr>
              <a:t>Молодец!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3561216" y="5748543"/>
            <a:ext cx="1055980" cy="36004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endCxn id="5" idx="6"/>
          </p:cNvCxnSpPr>
          <p:nvPr/>
        </p:nvCxnSpPr>
        <p:spPr>
          <a:xfrm flipH="1">
            <a:off x="6815286" y="1430605"/>
            <a:ext cx="911890" cy="0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0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725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1\Downloads\IMG_20260212_092652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98" r="15622"/>
          <a:stretch/>
        </p:blipFill>
        <p:spPr bwMode="auto">
          <a:xfrm rot="5400000">
            <a:off x="2678085" y="-721406"/>
            <a:ext cx="6474203" cy="828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175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4566" y="2276872"/>
            <a:ext cx="105020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Методика  помогает:</a:t>
            </a:r>
          </a:p>
          <a:p>
            <a:pPr algn="just"/>
            <a:r>
              <a:rPr lang="ru-RU" dirty="0"/>
              <a:t>•	Понять, что необходимо сделать прямо сейчас, чтобы исправить ошибки воспитания, пока ещё не поздно.  </a:t>
            </a:r>
          </a:p>
          <a:p>
            <a:pPr algn="just"/>
            <a:r>
              <a:rPr lang="ru-RU" dirty="0"/>
              <a:t>•	Осознать, сколько нужно ребёнку внутренних сил противостоять негативным последствиям.  </a:t>
            </a:r>
          </a:p>
          <a:p>
            <a:pPr algn="just"/>
            <a:r>
              <a:rPr lang="ru-RU" dirty="0"/>
              <a:t>•	Проследить, как негативные убеждения близкого окружения влияют на самооценку ребёнка.</a:t>
            </a:r>
          </a:p>
        </p:txBody>
      </p:sp>
    </p:spTree>
    <p:extLst>
      <p:ext uri="{BB962C8B-B14F-4D97-AF65-F5344CB8AC3E}">
        <p14:creationId xmlns:p14="http://schemas.microsoft.com/office/powerpoint/2010/main" val="2843268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468823"/>
              </p:ext>
            </p:extLst>
          </p:nvPr>
        </p:nvGraphicFramePr>
        <p:xfrm>
          <a:off x="623311" y="748270"/>
          <a:ext cx="10236771" cy="570506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776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76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1014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НЕГАТИВНЫЕ УСТАНОВКИ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ПОЗИТИВНЫЕ УСТАНОВКИ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0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Сказав так: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подумайте о последствиях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 вовремя исправьтесь</a:t>
                      </a:r>
                      <a:endParaRPr lang="ru-RU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"Не будешь слушаться, с тобой никто дружить не будет…".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Замкнутость, отчуждённость, угодливость, безынициативность, </a:t>
                      </a:r>
                      <a:r>
                        <a:rPr lang="ru-RU" sz="1200" dirty="0" err="1">
                          <a:effectLst/>
                        </a:rPr>
                        <a:t>подчиняемость</a:t>
                      </a:r>
                      <a:r>
                        <a:rPr lang="ru-RU" sz="1200" dirty="0">
                          <a:effectLst/>
                        </a:rPr>
                        <a:t>, приверженность стереотипному поведению.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"Будь собой, у каждого  в жизни будут друзья!".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"Горе ты моё!"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Чувство вины, низкая самооценка, враждебное отношение к окружающим, отчуждение, конфликты с родителями.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"Счастье ты моё, радость моя!"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4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"Плакса-Вакса, нытик, пискля!"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Сдерживание эмоций, внутренняя озлобленность, тревожность, глубокое переживание даже незначительных проблем, страхи, повышенное эмоциональное напряжение.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"Поплачь, будет легче…".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0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"Вот дурашка, всё готов раздать…".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Низкая самооценка, жадность, накопительство, трудности в общении со сверстниками, эгоизм.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"Молодец, что делишься с другими!".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3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"Не твоего ума дело!".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Низкая самооценка, задержки в психическом развитии, отсутствие своего мнения, робость, отчуждённость, конфликты с родителями.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"А ты как думаешь?".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04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"Ты совсем, как твой папа (мама)…".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Трудности в общении с родителями, идентификация с родительским поведением, неадекватная самооценка, упрямство, повторение поведения родителя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"Папа у нас замечательный человек!" "Мама у нас умница!".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04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"Ничего не умеешь делать, неумейка!".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Неуверенность в своих силах, низкая самооценка, страхи, задержки психического развития, безынициативность, низкая мотивация к достижению.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"Попробуй ещё, у тебя обязательно получится!".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585" marR="10585" marT="7940" marB="794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761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Методика «Сосуд»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307964"/>
              </p:ext>
            </p:extLst>
          </p:nvPr>
        </p:nvGraphicFramePr>
        <p:xfrm>
          <a:off x="527314" y="476675"/>
          <a:ext cx="10271803" cy="5554251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2785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778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"Ты плохой, обижаешь маму, я уйду от тебя к другому ребёнку!".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Чувство вины, страхи, тревожность, ощущение одиночества, нарушение сна, отчуждение от родителей, "уход" в себя или "уход" от родителей.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"Я никогда тебя не оставлю, ты самый любимый!".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0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"Жизнь очень трудна: вырастешь – узнаешь…!"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Недоверчивость, трусость, безволие, покорность судьбе, неумение преодолевать препятствия, склонность к несчастным  случаям, подозрительность, пессимизм.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"Жизнь интересна и прекрасна! Всё будет хорошо!".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"Уйди с глаз моих, встань в угол!"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Нарушения взаимоотношений с родителями, "уход" от них, скрытность, недоверие, озлобленность, агрессивность.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"Иди ко мне, давай во всём разберёмся вместе!"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"Не ешь много сладкого, а то зубки будут болеть, и будешь то-о-ол-стая!".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Проблемы с излишним весом, больные зубы, самоограничение, низкая самооценка, неприятие себя.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"Давай немного оставим папе (маме) ит.д."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"Все вокруг обманщики, надейся только на себя!"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Трудности в общении, подозрительность, завышенная самооценка, страхи, проблемы </a:t>
                      </a:r>
                      <a:r>
                        <a:rPr lang="ru-RU" sz="1200" dirty="0" err="1">
                          <a:effectLst/>
                        </a:rPr>
                        <a:t>сверконтроля</a:t>
                      </a:r>
                      <a:r>
                        <a:rPr lang="ru-RU" sz="1200" dirty="0">
                          <a:effectLst/>
                        </a:rPr>
                        <a:t>, ощущение одиночества и тревоги.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"На свете много добрых людей, готовых тебе помочь…".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0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"Нельзя ничего самому делать, спрашивай разрешения у старших!".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Робость, страхи, неуверенность в себе, безынициативность, боязнь старших, несамостоятельность, нерешительность, зависимость от чужого мнения, тревожность.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"Смелее, ты всё можешь сам!".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0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"Всегда ты не вовремя, подожди…".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Отчуждённость, скрытность, излишняя самостоятельность, ощущение беззащитности, ненужности, "уход" в себя", повышенное психоэмоциональное напряжение.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"Давай, я тебе помогу!"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0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"Никого не бойся, никому не уступай, всем давай сдачу!".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Отсутствие самоконтроля, агрессивность, отсутствие поведенческой гибкости, сложности в общении, проблемы со сверстниками, ощущение вседозволенности.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"Держи себя в руках, уважай людей!".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327" marR="8327" marT="6246" marB="624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570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Инструкция к методике «Сосуд»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294" y="1772816"/>
            <a:ext cx="4248472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622" y="1772816"/>
            <a:ext cx="5437168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7621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99208" y="2132856"/>
            <a:ext cx="5101693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err="1"/>
              <a:t>То́мас</a:t>
            </a:r>
            <a:r>
              <a:rPr lang="ru-RU" b="1" dirty="0"/>
              <a:t> </a:t>
            </a:r>
            <a:r>
              <a:rPr lang="ru-RU" b="1" dirty="0" err="1"/>
              <a:t>А́лва</a:t>
            </a:r>
            <a:r>
              <a:rPr lang="ru-RU" b="1" dirty="0"/>
              <a:t> </a:t>
            </a:r>
            <a:r>
              <a:rPr lang="ru-RU" b="1" dirty="0" err="1"/>
              <a:t>Э́дисон</a:t>
            </a:r>
            <a:br>
              <a:rPr lang="ru-RU" b="1" dirty="0"/>
            </a:br>
            <a:br>
              <a:rPr lang="ru-RU" dirty="0"/>
            </a:br>
            <a:r>
              <a:rPr lang="ru-RU" dirty="0"/>
              <a:t>1847-1931</a:t>
            </a:r>
            <a:br>
              <a:rPr lang="ru-RU" dirty="0"/>
            </a:br>
            <a:endParaRPr lang="ru-RU" dirty="0"/>
          </a:p>
        </p:txBody>
      </p:sp>
      <p:pic>
        <p:nvPicPr>
          <p:cNvPr id="4" name="Объект 3" descr="https://avatars.mds.yandex.net/get-entity_search/2038203/1237932530/S600xU_2x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20"/>
          <a:stretch/>
        </p:blipFill>
        <p:spPr bwMode="auto">
          <a:xfrm>
            <a:off x="527315" y="332656"/>
            <a:ext cx="4919820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27313" y="4941169"/>
            <a:ext cx="103678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dirty="0"/>
              <a:t>Американский инженер, изобретатель и предприниматель. Создатель фонографа.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/>
              <a:t>Усовершенствовал телеграф, телефон, киноаппаратуру, разработал один из первых коммерчески успешных вариантов электрической лампы накаливания. 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/>
              <a:t>Получил в США 1093 патента и около 3 тысяч — в других странах мира.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048064" y="2874834"/>
            <a:ext cx="609520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/>
              <a:t> </a:t>
            </a:r>
          </a:p>
        </p:txBody>
      </p:sp>
      <p:sp>
        <p:nvSpPr>
          <p:cNvPr id="6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sz="3600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ЭФФЕКТ ПИГМАЛИОНА</a:t>
            </a:r>
            <a:endParaRPr lang="en-US" altLang="ko-KR" sz="3600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97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Томас Эдисон с мамой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315" y="389807"/>
            <a:ext cx="3263636" cy="32371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5711214" y="1131209"/>
            <a:ext cx="47039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/>
              <a:t>Ваш сын – самый настоящий гений. У нас нет таких образованных учителей, которые бы давали ему нужные знания. Мы переводим Томаса на домашнее обучение.</a:t>
            </a:r>
            <a:endParaRPr lang="ru-RU" dirty="0"/>
          </a:p>
        </p:txBody>
      </p:sp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5159102" y="927719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621639" y="2348659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869" y="3522674"/>
            <a:ext cx="4774173" cy="2836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431317" y="3573016"/>
            <a:ext cx="3359634" cy="79208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altLang="ko-KR" sz="2700" dirty="0"/>
              <a:t>Эдисон с мамой</a:t>
            </a:r>
            <a:endParaRPr lang="ko-KR" altLang="en-US" sz="2700" dirty="0"/>
          </a:p>
        </p:txBody>
      </p:sp>
      <p:sp>
        <p:nvSpPr>
          <p:cNvPr id="10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6151869" y="5877274"/>
            <a:ext cx="4774174" cy="792089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altLang="ko-KR" sz="2700" dirty="0"/>
              <a:t>Эдисон в детстве</a:t>
            </a:r>
            <a:endParaRPr lang="ko-KR" altLang="en-US" sz="2700" dirty="0"/>
          </a:p>
        </p:txBody>
      </p:sp>
    </p:spTree>
    <p:extLst>
      <p:ext uri="{BB962C8B-B14F-4D97-AF65-F5344CB8AC3E}">
        <p14:creationId xmlns:p14="http://schemas.microsoft.com/office/powerpoint/2010/main" val="4281768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11" y="5373216"/>
            <a:ext cx="10971372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i="1" dirty="0"/>
              <a:t>Не оценивайте личность ребенка, оценивайте его поведение</a:t>
            </a:r>
            <a:endParaRPr lang="ru-RU" dirty="0"/>
          </a:p>
        </p:txBody>
      </p:sp>
      <p:pic>
        <p:nvPicPr>
          <p:cNvPr id="4" name="Объект 3" descr="Томас Эдисон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4846" y="404664"/>
            <a:ext cx="7005381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77427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 rot="5400000">
            <a:off x="5506445" y="-5343200"/>
            <a:ext cx="1224136" cy="12143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</a:rPr>
              <a:t>Тепло родительского слова: </a:t>
            </a:r>
            <a:br>
              <a:rPr lang="ru-RU" sz="2800" b="1" dirty="0">
                <a:solidFill>
                  <a:schemeClr val="bg1"/>
                </a:solidFill>
              </a:rPr>
            </a:br>
            <a:r>
              <a:rPr lang="ru-RU" sz="2800" b="1" dirty="0">
                <a:solidFill>
                  <a:schemeClr val="bg1"/>
                </a:solidFill>
              </a:rPr>
              <a:t>фразы, которые повлияют на будущее ребенка</a:t>
            </a:r>
            <a:br>
              <a:rPr lang="ru-RU" sz="2800" b="1" dirty="0">
                <a:solidFill>
                  <a:schemeClr val="bg1"/>
                </a:solidFill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521" y="1711352"/>
            <a:ext cx="10971372" cy="4525963"/>
          </a:xfrm>
        </p:spPr>
        <p:txBody>
          <a:bodyPr>
            <a:normAutofit fontScale="77500" lnSpcReduction="20000"/>
          </a:bodyPr>
          <a:lstStyle/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можешь всё!"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Подчеркивает уверенность в способностях ребенка.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"Я верю в тебя!"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Создает чувство поддержки и доверия.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умный/умная!"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Помогает ребенку чувствовать себя компетентным.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способен справиться с любыми трудностями!"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Формирует устойчивость к проблемам.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делаешь большие успехи!"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Поощряет стремление к достижению целей.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"Я горжусь тобой!"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Укрепляет самооценку и мотивацию.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уникален/уникальна!"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Помогает ребенку осознать свою индивидуальность.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можешь быть сильным/сильной!"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Вдохновляет на проявление силы характера.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способен на многое!"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Стимулирует к развитию и самосовершенствованию.</a:t>
            </a:r>
          </a:p>
          <a:p>
            <a:pPr lvl="0" algn="just"/>
            <a:r>
              <a:rPr lang="ru-RU" b="1" dirty="0">
                <a:latin typeface="Times New Roman" pitchFamily="18" charset="0"/>
                <a:cs typeface="Times New Roman" pitchFamily="18" charset="0"/>
              </a:rPr>
              <a:t>"Ты молодец!"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Позитивно оценивает действия и усилия ребенка.</a:t>
            </a: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7199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613" y="476672"/>
            <a:ext cx="12143800" cy="5616624"/>
          </a:xfrm>
          <a:prstGeom prst="rect">
            <a:avLst/>
          </a:prstGeom>
          <a:noFill/>
          <a:ln w="123825" cmpd="tri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 rot="5400000">
            <a:off x="4767890" y="-3074948"/>
            <a:ext cx="2736304" cy="121438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/>
              <a:t>Работа с рассказом как метод раскрытия глубинных чувств, страхов, желаний и внутренних конфликтов.</a:t>
            </a:r>
          </a:p>
        </p:txBody>
      </p:sp>
    </p:spTree>
    <p:extLst>
      <p:ext uri="{BB962C8B-B14F-4D97-AF65-F5344CB8AC3E}">
        <p14:creationId xmlns:p14="http://schemas.microsoft.com/office/powerpoint/2010/main" val="17541329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67193" y="1556794"/>
            <a:ext cx="430144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/>
              <a:t>А в ночь под Новый год мама с папой поссорились. А утром не разговаривали друг с другом…</a:t>
            </a:r>
          </a:p>
          <a:p>
            <a:pPr marL="0" indent="0" algn="just">
              <a:buNone/>
            </a:pPr>
            <a:r>
              <a:rPr lang="ru-RU" sz="1800" dirty="0"/>
              <a:t>Это хуже всего! Уж лучше бы пошумели, поспорили и помирились. Я-то в таких случаях всегда чувствую: что-то случилось. А когда кончится то, что случилось, не поймешь.</a:t>
            </a:r>
          </a:p>
          <a:p>
            <a:pPr marL="0" indent="0" algn="just">
              <a:buNone/>
            </a:pPr>
            <a:r>
              <a:rPr lang="ru-RU" sz="1800" dirty="0"/>
              <a:t>Когда мама и папа ссорятся, я всегда очень </a:t>
            </a:r>
            <a:r>
              <a:rPr lang="ru-RU" sz="1800" b="1" dirty="0"/>
              <a:t>переживаю</a:t>
            </a:r>
            <a:r>
              <a:rPr lang="ru-RU" sz="1800" dirty="0"/>
              <a:t>.</a:t>
            </a:r>
          </a:p>
          <a:p>
            <a:pPr marL="0" indent="0" algn="just">
              <a:buNone/>
            </a:pPr>
            <a:r>
              <a:rPr lang="ru-RU" sz="1800" dirty="0"/>
              <a:t>Но я очень переживал.</a:t>
            </a:r>
          </a:p>
          <a:p>
            <a:pPr marL="0" indent="0" algn="just">
              <a:buNone/>
            </a:pPr>
            <a:r>
              <a:rPr lang="ru-RU" sz="1800" dirty="0"/>
              <a:t>Мне стало грустно. </a:t>
            </a:r>
          </a:p>
          <a:p>
            <a:endParaRPr lang="ru-RU" sz="1800" dirty="0"/>
          </a:p>
        </p:txBody>
      </p:sp>
      <p:pic>
        <p:nvPicPr>
          <p:cNvPr id="4" name="Рисунок 3" descr="Picture background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3" t="2941" r="4993" b="5022"/>
          <a:stretch/>
        </p:blipFill>
        <p:spPr bwMode="auto">
          <a:xfrm>
            <a:off x="982638" y="237010"/>
            <a:ext cx="4991792" cy="64543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959192" y="1268760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511124" y="5589240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2602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230999" y="2255234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055646" y="4583162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10" name="Объект 3" descr="Picture background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630" y="427314"/>
            <a:ext cx="5040560" cy="588200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6530853" y="2551837"/>
            <a:ext cx="42682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 старался не выпускать своих родителей из поля зрения ни на минуту. Как только они возвращались с работы, я сразу же обращался к ним с такими просьбами, которые заставляли их обоих быть дома и даже в одной комнате.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7337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Picture background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43" t="8851" r="2563" b="16472"/>
          <a:stretch/>
        </p:blipFill>
        <p:spPr bwMode="auto">
          <a:xfrm>
            <a:off x="1054646" y="908720"/>
            <a:ext cx="4368499" cy="54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6383201" y="1988840"/>
            <a:ext cx="43199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«Жалеют, сочувствуют… – думал я, – значит, происходит что-то серьезное!»</a:t>
            </a:r>
          </a:p>
          <a:p>
            <a:endParaRPr lang="ru-RU" dirty="0"/>
          </a:p>
          <a:p>
            <a:r>
              <a:rPr lang="ru-RU" dirty="0"/>
              <a:t>Каждый из них опять убеждал меня: «Что бы там между нами ни произошло, это касается только нас!»</a:t>
            </a:r>
          </a:p>
          <a:p>
            <a:endParaRPr lang="ru-RU" dirty="0"/>
          </a:p>
          <a:p>
            <a:r>
              <a:rPr lang="ru-RU" dirty="0"/>
              <a:t>Но на самом деле это касалось и меня тоже. Даже очень касалось! </a:t>
            </a:r>
          </a:p>
        </p:txBody>
      </p:sp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230999" y="2015898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199662" y="4710378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828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3" descr="Picture background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69" t="8516" r="10062" b="11866"/>
          <a:stretch/>
        </p:blipFill>
        <p:spPr bwMode="auto">
          <a:xfrm>
            <a:off x="478582" y="1798668"/>
            <a:ext cx="5666671" cy="37989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710992" y="1431431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271670" y="5542533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Прямоугольник 2"/>
          <p:cNvSpPr/>
          <p:nvPr/>
        </p:nvSpPr>
        <p:spPr>
          <a:xfrm>
            <a:off x="6959190" y="1712999"/>
            <a:ext cx="403192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Мне стало страшно. И я твердо решил помирить маму с папой.</a:t>
            </a:r>
          </a:p>
          <a:p>
            <a:endParaRPr lang="ru-RU" dirty="0"/>
          </a:p>
          <a:p>
            <a:r>
              <a:rPr lang="ru-RU" dirty="0"/>
              <a:t>Я где-то читал или даже слышал по радио, что радость и горе объединяют людей. Конечно, доставить радость труднее, чем горе. Чтобы обрадовать человека, сделать его счастливым, надо потрудиться, поискать, постараться. А испортить настроение легче всего! Но не хочется… </a:t>
            </a:r>
          </a:p>
          <a:p>
            <a:r>
              <a:rPr lang="ru-RU" dirty="0"/>
              <a:t>И я решил начать с радости.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060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" name="Объект 3" descr="Picture background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72" t="8969" r="53565" b="6005"/>
          <a:stretch/>
        </p:blipFill>
        <p:spPr bwMode="auto">
          <a:xfrm>
            <a:off x="982638" y="451126"/>
            <a:ext cx="4536504" cy="60486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095206" y="1576778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447947" y="5313923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1" name="Прямоугольник 10"/>
          <p:cNvSpPr/>
          <p:nvPr/>
        </p:nvSpPr>
        <p:spPr>
          <a:xfrm>
            <a:off x="6620600" y="1658958"/>
            <a:ext cx="401345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 решил произвести дома уборку.</a:t>
            </a:r>
          </a:p>
          <a:p>
            <a:r>
              <a:rPr lang="ru-RU" dirty="0"/>
              <a:t>Мама поцеловала меня и погладила по голове, как какого-нибудь круглого сироту.</a:t>
            </a:r>
          </a:p>
          <a:p>
            <a:endParaRPr lang="ru-RU" dirty="0"/>
          </a:p>
          <a:p>
            <a:r>
              <a:rPr lang="ru-RU" dirty="0"/>
              <a:t>А папа погладил меня по шее… Я чуть не расплакался.</a:t>
            </a:r>
          </a:p>
          <a:p>
            <a:endParaRPr lang="ru-RU" dirty="0"/>
          </a:p>
          <a:p>
            <a:r>
              <a:rPr lang="ru-RU" dirty="0"/>
              <a:t>Одним словом, радость не объединяла их. Не примиряла… </a:t>
            </a:r>
          </a:p>
          <a:p>
            <a:endParaRPr lang="ru-RU" dirty="0"/>
          </a:p>
          <a:p>
            <a:r>
              <a:rPr lang="ru-RU" dirty="0"/>
              <a:t>Они радовались как-то порознь, в одиночку.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327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575198" y="1491248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10199662" y="4759484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12" name="Объект 3" descr="Picture background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697177"/>
            <a:ext cx="5088503" cy="546365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6879604" y="1624732"/>
            <a:ext cx="401551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И тогда я пошел на крайность: я решил </a:t>
            </a:r>
            <a:r>
              <a:rPr lang="ru-RU" b="1" dirty="0">
                <a:solidFill>
                  <a:srgbClr val="00B050"/>
                </a:solidFill>
              </a:rPr>
              <a:t>объединить их при помощи горя</a:t>
            </a:r>
            <a:r>
              <a:rPr lang="ru-RU" dirty="0">
                <a:solidFill>
                  <a:srgbClr val="00B050"/>
                </a:solidFill>
              </a:rPr>
              <a:t>!</a:t>
            </a:r>
          </a:p>
          <a:p>
            <a:endParaRPr lang="ru-RU" dirty="0"/>
          </a:p>
          <a:p>
            <a:r>
              <a:rPr lang="ru-RU" dirty="0"/>
              <a:t>Конечно, лучше всего было бы заболеть. Но, к сожалению, на свете существовали градусники и врачи. </a:t>
            </a:r>
          </a:p>
          <a:p>
            <a:endParaRPr lang="ru-RU" dirty="0"/>
          </a:p>
          <a:p>
            <a:r>
              <a:rPr lang="ru-RU" dirty="0"/>
              <a:t>Оставалось только исчезнуть из дома, временно потеряться. </a:t>
            </a:r>
          </a:p>
          <a:p>
            <a:r>
              <a:rPr lang="ru-RU" dirty="0"/>
              <a:t> 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6858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422995" y="987192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9724619" y="5018487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10" name="Объект 3" descr="Picture background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1" r="7567"/>
          <a:stretch/>
        </p:blipFill>
        <p:spPr bwMode="auto">
          <a:xfrm>
            <a:off x="550590" y="542587"/>
            <a:ext cx="5472608" cy="5772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727399" y="1052738"/>
            <a:ext cx="416771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 крепко поцеловал папу.</a:t>
            </a:r>
          </a:p>
          <a:p>
            <a:r>
              <a:rPr lang="ru-RU" dirty="0"/>
              <a:t>Потом я поцеловал маму так, будто отправлялся на фронт или на Северный полюс. </a:t>
            </a:r>
          </a:p>
          <a:p>
            <a:endParaRPr lang="ru-RU" dirty="0"/>
          </a:p>
          <a:p>
            <a:r>
              <a:rPr lang="ru-RU" dirty="0"/>
              <a:t>Мама и папа переглянулись. Горе еще не пришло к ним. Пока была лишь тревога. Но они уже чуть-чуть сблизились. Я это почувствовал. И пошел к Женьке. </a:t>
            </a:r>
          </a:p>
          <a:p>
            <a:endParaRPr lang="ru-RU" dirty="0"/>
          </a:p>
          <a:p>
            <a:r>
              <a:rPr lang="ru-RU" dirty="0"/>
              <a:t>Мне было жалко маму и папу. Н я действовал ради высокой цели! </a:t>
            </a:r>
          </a:p>
          <a:p>
            <a:endParaRPr lang="ru-RU" dirty="0"/>
          </a:p>
          <a:p>
            <a:r>
              <a:rPr lang="ru-RU" dirty="0"/>
              <a:t>Я спасал нашу семью!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644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6654788" y="2499360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9743139" y="4293096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Прямоугольник 2"/>
          <p:cNvSpPr/>
          <p:nvPr/>
        </p:nvSpPr>
        <p:spPr>
          <a:xfrm>
            <a:off x="6727399" y="2754794"/>
            <a:ext cx="41677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– Ты убежал из дому?</a:t>
            </a:r>
          </a:p>
          <a:p>
            <a:r>
              <a:rPr lang="ru-RU" dirty="0"/>
              <a:t>– Да…</a:t>
            </a:r>
          </a:p>
          <a:p>
            <a:r>
              <a:rPr lang="ru-RU" dirty="0"/>
              <a:t>– Правильно! Давно пора! </a:t>
            </a:r>
          </a:p>
          <a:p>
            <a:endParaRPr lang="ru-RU" dirty="0"/>
          </a:p>
          <a:p>
            <a:r>
              <a:rPr lang="ru-RU" dirty="0"/>
              <a:t>Можешь не волноваться: никто не узнает. </a:t>
            </a:r>
          </a:p>
        </p:txBody>
      </p:sp>
      <p:pic>
        <p:nvPicPr>
          <p:cNvPr id="9" name="Объект 3" descr="Picture background"/>
          <p:cNvPicPr>
            <a:picLocks noGrp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53" t="13185" r="19486" b="18164"/>
          <a:stretch/>
        </p:blipFill>
        <p:spPr bwMode="auto">
          <a:xfrm>
            <a:off x="190550" y="404664"/>
            <a:ext cx="6032190" cy="625149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34385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5791263" y="961282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8831510" y="5177085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" name="Прямоугольник 2"/>
          <p:cNvSpPr/>
          <p:nvPr/>
        </p:nvSpPr>
        <p:spPr>
          <a:xfrm>
            <a:off x="6241830" y="961282"/>
            <a:ext cx="453430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Меня хватило на час.</a:t>
            </a:r>
          </a:p>
          <a:p>
            <a:r>
              <a:rPr lang="ru-RU" dirty="0"/>
              <a:t>– Что она сказала? – спросил я у Женьки после очередного маминого звонка.</a:t>
            </a:r>
          </a:p>
          <a:p>
            <a:endParaRPr lang="ru-RU" dirty="0"/>
          </a:p>
          <a:p>
            <a:r>
              <a:rPr lang="ru-RU" dirty="0"/>
              <a:t>– «Мы сходим с ума»! – радостно сообщил Женька. Он был в восторге.</a:t>
            </a:r>
          </a:p>
          <a:p>
            <a:r>
              <a:rPr lang="ru-RU" dirty="0"/>
              <a:t>– Она сказала: «Мы сходим…»? Именно – мы? Ты это точно запомнил?</a:t>
            </a:r>
          </a:p>
          <a:p>
            <a:r>
              <a:rPr lang="ru-RU" dirty="0"/>
              <a:t>– Умереть мне на этом месте! Но надо их еще немного помучить, – сказал Женька. – Пусть позвонят в милицию, в морг…</a:t>
            </a:r>
          </a:p>
          <a:p>
            <a:endParaRPr lang="ru-RU" dirty="0"/>
          </a:p>
          <a:p>
            <a:r>
              <a:rPr lang="ru-RU" dirty="0"/>
              <a:t>– Ни за что!</a:t>
            </a:r>
          </a:p>
          <a:p>
            <a:r>
              <a:rPr lang="ru-RU" dirty="0"/>
              <a:t>Я помчался домой!..</a:t>
            </a:r>
          </a:p>
        </p:txBody>
      </p:sp>
      <p:pic>
        <p:nvPicPr>
          <p:cNvPr id="10" name="Объект 9" descr="Picture background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17" y="1484787"/>
            <a:ext cx="5159834" cy="3679981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05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16">
            <a:extLst>
              <a:ext uri="{FF2B5EF4-FFF2-40B4-BE49-F238E27FC236}">
                <a16:creationId xmlns:a16="http://schemas.microsoft.com/office/drawing/2014/main" id="{72E9E857-BEC9-4639-B9E6-6B51053B271E}"/>
              </a:ext>
            </a:extLst>
          </p:cNvPr>
          <p:cNvSpPr/>
          <p:nvPr/>
        </p:nvSpPr>
        <p:spPr>
          <a:xfrm>
            <a:off x="5791263" y="961282"/>
            <a:ext cx="304404" cy="281568"/>
          </a:xfrm>
          <a:custGeom>
            <a:avLst/>
            <a:gdLst>
              <a:gd name="connsiteX0" fmla="*/ 278634 w 304444"/>
              <a:gd name="connsiteY0" fmla="*/ 0 h 281568"/>
              <a:gd name="connsiteX1" fmla="*/ 304444 w 304444"/>
              <a:gd name="connsiteY1" fmla="*/ 41062 h 281568"/>
              <a:gd name="connsiteX2" fmla="*/ 256930 w 304444"/>
              <a:gd name="connsiteY2" fmla="*/ 81244 h 281568"/>
              <a:gd name="connsiteX3" fmla="*/ 239918 w 304444"/>
              <a:gd name="connsiteY3" fmla="*/ 158969 h 281568"/>
              <a:gd name="connsiteX4" fmla="*/ 295059 w 304444"/>
              <a:gd name="connsiteY4" fmla="*/ 158969 h 281568"/>
              <a:gd name="connsiteX5" fmla="*/ 295059 w 304444"/>
              <a:gd name="connsiteY5" fmla="*/ 281568 h 281568"/>
              <a:gd name="connsiteX6" fmla="*/ 181845 w 304444"/>
              <a:gd name="connsiteY6" fmla="*/ 281568 h 281568"/>
              <a:gd name="connsiteX7" fmla="*/ 181845 w 304444"/>
              <a:gd name="connsiteY7" fmla="*/ 184778 h 281568"/>
              <a:gd name="connsiteX8" fmla="*/ 200616 w 304444"/>
              <a:gd name="connsiteY8" fmla="*/ 70979 h 281568"/>
              <a:gd name="connsiteX9" fmla="*/ 278634 w 304444"/>
              <a:gd name="connsiteY9" fmla="*/ 0 h 281568"/>
              <a:gd name="connsiteX10" fmla="*/ 96789 w 304444"/>
              <a:gd name="connsiteY10" fmla="*/ 0 h 281568"/>
              <a:gd name="connsiteX11" fmla="*/ 122599 w 304444"/>
              <a:gd name="connsiteY11" fmla="*/ 41062 h 281568"/>
              <a:gd name="connsiteX12" fmla="*/ 75084 w 304444"/>
              <a:gd name="connsiteY12" fmla="*/ 81244 h 281568"/>
              <a:gd name="connsiteX13" fmla="*/ 58073 w 304444"/>
              <a:gd name="connsiteY13" fmla="*/ 158969 h 281568"/>
              <a:gd name="connsiteX14" fmla="*/ 113213 w 304444"/>
              <a:gd name="connsiteY14" fmla="*/ 158969 h 281568"/>
              <a:gd name="connsiteX15" fmla="*/ 113213 w 304444"/>
              <a:gd name="connsiteY15" fmla="*/ 281568 h 281568"/>
              <a:gd name="connsiteX16" fmla="*/ 0 w 304444"/>
              <a:gd name="connsiteY16" fmla="*/ 281568 h 281568"/>
              <a:gd name="connsiteX17" fmla="*/ 0 w 304444"/>
              <a:gd name="connsiteY17" fmla="*/ 184778 h 281568"/>
              <a:gd name="connsiteX18" fmla="*/ 18772 w 304444"/>
              <a:gd name="connsiteY18" fmla="*/ 70979 h 281568"/>
              <a:gd name="connsiteX19" fmla="*/ 96789 w 304444"/>
              <a:gd name="connsiteY19" fmla="*/ 0 h 281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4444" h="281568">
                <a:moveTo>
                  <a:pt x="278634" y="0"/>
                </a:moveTo>
                <a:lnTo>
                  <a:pt x="304444" y="41062"/>
                </a:lnTo>
                <a:cubicBezTo>
                  <a:pt x="282936" y="50057"/>
                  <a:pt x="267098" y="63450"/>
                  <a:pt x="256930" y="81244"/>
                </a:cubicBezTo>
                <a:cubicBezTo>
                  <a:pt x="246762" y="99037"/>
                  <a:pt x="241092" y="124946"/>
                  <a:pt x="239918" y="158969"/>
                </a:cubicBezTo>
                <a:lnTo>
                  <a:pt x="295059" y="158969"/>
                </a:lnTo>
                <a:lnTo>
                  <a:pt x="295059" y="281568"/>
                </a:lnTo>
                <a:lnTo>
                  <a:pt x="181845" y="281568"/>
                </a:lnTo>
                <a:lnTo>
                  <a:pt x="181845" y="184778"/>
                </a:lnTo>
                <a:cubicBezTo>
                  <a:pt x="181845" y="132376"/>
                  <a:pt x="188102" y="94443"/>
                  <a:pt x="200616" y="70979"/>
                </a:cubicBezTo>
                <a:cubicBezTo>
                  <a:pt x="217041" y="39693"/>
                  <a:pt x="243047" y="16034"/>
                  <a:pt x="278634" y="0"/>
                </a:cubicBezTo>
                <a:close/>
                <a:moveTo>
                  <a:pt x="96789" y="0"/>
                </a:moveTo>
                <a:lnTo>
                  <a:pt x="122599" y="41062"/>
                </a:lnTo>
                <a:cubicBezTo>
                  <a:pt x="101090" y="50057"/>
                  <a:pt x="85252" y="63450"/>
                  <a:pt x="75084" y="81244"/>
                </a:cubicBezTo>
                <a:cubicBezTo>
                  <a:pt x="64916" y="99037"/>
                  <a:pt x="59246" y="124946"/>
                  <a:pt x="58073" y="158969"/>
                </a:cubicBezTo>
                <a:lnTo>
                  <a:pt x="113213" y="158969"/>
                </a:lnTo>
                <a:lnTo>
                  <a:pt x="113213" y="281568"/>
                </a:lnTo>
                <a:lnTo>
                  <a:pt x="0" y="281568"/>
                </a:lnTo>
                <a:lnTo>
                  <a:pt x="0" y="184778"/>
                </a:lnTo>
                <a:cubicBezTo>
                  <a:pt x="0" y="132376"/>
                  <a:pt x="6257" y="94443"/>
                  <a:pt x="18772" y="70979"/>
                </a:cubicBezTo>
                <a:cubicBezTo>
                  <a:pt x="35196" y="39693"/>
                  <a:pt x="61202" y="16034"/>
                  <a:pt x="96789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자유형: 도형 6">
            <a:extLst>
              <a:ext uri="{FF2B5EF4-FFF2-40B4-BE49-F238E27FC236}">
                <a16:creationId xmlns:a16="http://schemas.microsoft.com/office/drawing/2014/main" id="{058F8D00-2315-4587-AB92-4E7F76A21832}"/>
              </a:ext>
            </a:extLst>
          </p:cNvPr>
          <p:cNvSpPr/>
          <p:nvPr/>
        </p:nvSpPr>
        <p:spPr>
          <a:xfrm rot="10800000">
            <a:off x="9263558" y="5265702"/>
            <a:ext cx="304404" cy="281568"/>
          </a:xfrm>
          <a:custGeom>
            <a:avLst/>
            <a:gdLst/>
            <a:ahLst/>
            <a:cxnLst/>
            <a:rect l="l" t="t" r="r" b="b"/>
            <a:pathLst>
              <a:path w="282415" h="261194">
                <a:moveTo>
                  <a:pt x="258472" y="0"/>
                </a:moveTo>
                <a:lnTo>
                  <a:pt x="282415" y="38091"/>
                </a:lnTo>
                <a:cubicBezTo>
                  <a:pt x="262463" y="46435"/>
                  <a:pt x="247771" y="58859"/>
                  <a:pt x="238339" y="75365"/>
                </a:cubicBezTo>
                <a:cubicBezTo>
                  <a:pt x="228907" y="91871"/>
                  <a:pt x="223647" y="115905"/>
                  <a:pt x="222558" y="147466"/>
                </a:cubicBezTo>
                <a:lnTo>
                  <a:pt x="273709" y="147466"/>
                </a:lnTo>
                <a:lnTo>
                  <a:pt x="273709" y="261194"/>
                </a:lnTo>
                <a:lnTo>
                  <a:pt x="168687" y="261194"/>
                </a:lnTo>
                <a:lnTo>
                  <a:pt x="168687" y="171408"/>
                </a:lnTo>
                <a:cubicBezTo>
                  <a:pt x="168687" y="122797"/>
                  <a:pt x="174491" y="87609"/>
                  <a:pt x="186100" y="65843"/>
                </a:cubicBezTo>
                <a:cubicBezTo>
                  <a:pt x="201336" y="36821"/>
                  <a:pt x="225460" y="14874"/>
                  <a:pt x="258472" y="0"/>
                </a:cubicBezTo>
                <a:close/>
                <a:moveTo>
                  <a:pt x="89785" y="0"/>
                </a:moveTo>
                <a:lnTo>
                  <a:pt x="113728" y="38091"/>
                </a:lnTo>
                <a:cubicBezTo>
                  <a:pt x="93775" y="46435"/>
                  <a:pt x="79083" y="58859"/>
                  <a:pt x="69651" y="75365"/>
                </a:cubicBezTo>
                <a:cubicBezTo>
                  <a:pt x="60219" y="91871"/>
                  <a:pt x="54959" y="115905"/>
                  <a:pt x="53871" y="147466"/>
                </a:cubicBezTo>
                <a:lnTo>
                  <a:pt x="105021" y="147466"/>
                </a:lnTo>
                <a:lnTo>
                  <a:pt x="105021" y="261194"/>
                </a:lnTo>
                <a:lnTo>
                  <a:pt x="0" y="261194"/>
                </a:lnTo>
                <a:lnTo>
                  <a:pt x="0" y="171408"/>
                </a:lnTo>
                <a:cubicBezTo>
                  <a:pt x="0" y="122797"/>
                  <a:pt x="5804" y="87609"/>
                  <a:pt x="17413" y="65843"/>
                </a:cubicBezTo>
                <a:cubicBezTo>
                  <a:pt x="32649" y="36821"/>
                  <a:pt x="56773" y="14874"/>
                  <a:pt x="89785" y="0"/>
                </a:cubicBez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7" name="직사각형 7">
            <a:extLst>
              <a:ext uri="{FF2B5EF4-FFF2-40B4-BE49-F238E27FC236}">
                <a16:creationId xmlns:a16="http://schemas.microsoft.com/office/drawing/2014/main" id="{4609C2E8-D10F-4122-BC19-2EA15F3F26A5}"/>
              </a:ext>
            </a:extLst>
          </p:cNvPr>
          <p:cNvSpPr/>
          <p:nvPr/>
        </p:nvSpPr>
        <p:spPr>
          <a:xfrm>
            <a:off x="11068639" y="0"/>
            <a:ext cx="1121777" cy="6858000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7" r="6260"/>
          <a:stretch/>
        </p:blipFill>
        <p:spPr bwMode="auto">
          <a:xfrm>
            <a:off x="335319" y="1252180"/>
            <a:ext cx="4607760" cy="4792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56376" y="882171"/>
            <a:ext cx="463874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Я помчался домой!..</a:t>
            </a:r>
          </a:p>
          <a:p>
            <a:endParaRPr lang="ru-RU" dirty="0"/>
          </a:p>
          <a:p>
            <a:r>
              <a:rPr lang="ru-RU" dirty="0"/>
              <a:t>Дверь я открыл своим ключом тихо, почти бесшумно.</a:t>
            </a:r>
          </a:p>
          <a:p>
            <a:r>
              <a:rPr lang="ru-RU" dirty="0"/>
              <a:t>И на цыпочках вошел в коридор.</a:t>
            </a:r>
          </a:p>
          <a:p>
            <a:r>
              <a:rPr lang="ru-RU" dirty="0"/>
              <a:t>Папа и мама сидели по обе стороны телефона, бледные, измученные. И глядели друг другу в глаза… Они страдали вместе, вдвоем. Это было прекрасно!</a:t>
            </a:r>
          </a:p>
          <a:p>
            <a:endParaRPr lang="ru-RU" dirty="0"/>
          </a:p>
          <a:p>
            <a:r>
              <a:rPr lang="ru-RU" dirty="0"/>
              <a:t>Вдруг они вскочили… Стали целовать и обнимать меня, а потом уж друг друга.</a:t>
            </a:r>
          </a:p>
          <a:p>
            <a:endParaRPr lang="ru-RU" dirty="0"/>
          </a:p>
          <a:p>
            <a:r>
              <a:rPr lang="ru-RU" dirty="0"/>
              <a:t>Это и был самый счастливый день моих зимних каникул.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2D11C9BE-233B-4521-9B57-2F9C8CFCB341}"/>
              </a:ext>
            </a:extLst>
          </p:cNvPr>
          <p:cNvSpPr txBox="1">
            <a:spLocks/>
          </p:cNvSpPr>
          <p:nvPr/>
        </p:nvSpPr>
        <p:spPr>
          <a:xfrm rot="5400000">
            <a:off x="8387095" y="2962833"/>
            <a:ext cx="6454304" cy="93234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dist">
              <a:lnSpc>
                <a:spcPct val="80000"/>
              </a:lnSpc>
              <a:buNone/>
            </a:pPr>
            <a:r>
              <a:rPr lang="ru-RU" altLang="ko-KR" b="1" dirty="0">
                <a:solidFill>
                  <a:schemeClr val="bg1"/>
                </a:solidFill>
                <a:latin typeface="+mj-lt"/>
                <a:cs typeface="Arial" pitchFamily="34" charset="0"/>
              </a:rPr>
              <a:t>САМЫЙ СЧАСТЛИВЫЙ ДЕНЬ</a:t>
            </a:r>
            <a:endParaRPr lang="en-US" altLang="ko-KR" b="1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628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622" y="764704"/>
            <a:ext cx="10514231" cy="49685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/>
              <a:t>ТОГБУ «Центр поддержки семьи и помощи детям</a:t>
            </a:r>
          </a:p>
          <a:p>
            <a:pPr marL="0" indent="0" algn="ctr">
              <a:buNone/>
            </a:pPr>
            <a:r>
              <a:rPr lang="ru-RU" b="1" dirty="0"/>
              <a:t> </a:t>
            </a:r>
            <a:r>
              <a:rPr lang="ru-RU" b="1" dirty="0" err="1"/>
              <a:t>им.А.В.Луначарского</a:t>
            </a:r>
            <a:r>
              <a:rPr lang="ru-RU" b="1" dirty="0"/>
              <a:t>»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b="1" dirty="0"/>
              <a:t>393250, Тамбовская область, городской округ город Рассказово, </a:t>
            </a:r>
            <a:r>
              <a:rPr lang="ru-RU" b="1" dirty="0" err="1"/>
              <a:t>г.Рассказово</a:t>
            </a:r>
            <a:r>
              <a:rPr lang="ru-RU" b="1" dirty="0"/>
              <a:t>, </a:t>
            </a:r>
            <a:r>
              <a:rPr lang="ru-RU" b="1" dirty="0" err="1"/>
              <a:t>ул.М.Горького</a:t>
            </a:r>
            <a:r>
              <a:rPr lang="ru-RU" b="1" dirty="0"/>
              <a:t>, д.74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dirty="0"/>
              <a:t>Телефоны: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8(47531)29744 – директор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89913498130 – Служба по устройству детей в семью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r>
              <a:rPr lang="en-US" b="1" dirty="0"/>
              <a:t>E-mail: </a:t>
            </a:r>
            <a:r>
              <a:rPr lang="en-US" i="1" u="sng" dirty="0">
                <a:hlinkClick r:id="rId2"/>
              </a:rPr>
              <a:t>ddlunaras@obraz.tambov.gov.ru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Сайт: </a:t>
            </a:r>
            <a:r>
              <a:rPr lang="ru-RU" u="sng" dirty="0">
                <a:hlinkClick r:id="rId3"/>
              </a:rPr>
              <a:t>http://www.ddlunaras.68</a:t>
            </a:r>
            <a:r>
              <a:rPr lang="en-US" u="sng" dirty="0" err="1">
                <a:hlinkClick r:id="rId3"/>
              </a:rPr>
              <a:t>edu</a:t>
            </a:r>
            <a:r>
              <a:rPr lang="ru-RU" u="sng" dirty="0">
                <a:hlinkClick r:id="rId3"/>
              </a:rPr>
              <a:t>.</a:t>
            </a:r>
            <a:r>
              <a:rPr lang="ru-RU" u="sng" dirty="0" err="1">
                <a:hlinkClick r:id="rId3"/>
              </a:rPr>
              <a:t>ru</a:t>
            </a:r>
            <a:r>
              <a:rPr lang="ru-RU" u="sng" dirty="0">
                <a:hlinkClick r:id="rId3"/>
              </a:rPr>
              <a:t>/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628" y="2492896"/>
            <a:ext cx="167048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1629" y="4641309"/>
            <a:ext cx="1672932" cy="1956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3237749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 презентации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823</TotalTime>
  <Words>2591</Words>
  <Application>Microsoft Office PowerPoint</Application>
  <PresentationFormat>Произвольный</PresentationFormat>
  <Paragraphs>265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Arial Black</vt:lpstr>
      <vt:lpstr>Calibri</vt:lpstr>
      <vt:lpstr>Raleway</vt:lpstr>
      <vt:lpstr>Times New Roman</vt:lpstr>
      <vt:lpstr>Wingdings</vt:lpstr>
      <vt:lpstr>шаблон презентации</vt:lpstr>
      <vt:lpstr>Приёмы работы с негативными установками замещающих родителей в отношении детей</vt:lpstr>
      <vt:lpstr>Представленный материал направлен на укрепление поддерживающей позиции замещающего родителя и сохранение его ресурсности в процессе преодоления ребёнком последствий травматического опыта. Является обучающим и развивающим, но при этом содержит элементы психотерапевтического воздействия на участников. </vt:lpstr>
      <vt:lpstr>Презентация PowerPoint</vt:lpstr>
      <vt:lpstr>Презентация PowerPoint</vt:lpstr>
      <vt:lpstr>Презентация PowerPoint</vt:lpstr>
      <vt:lpstr>Презентация PowerPoint</vt:lpstr>
      <vt:lpstr>Положить в сосуд 5 шариков, на которых написаны прилагательные, которые хочется видеть в ребёнке. </vt:lpstr>
      <vt:lpstr>Выбрать 5 шариков поменьше, которые характеризуют качество или умение, способное помочь ребёнку стать таким, каким описан он ранее. </vt:lpstr>
      <vt:lpstr>Презентация PowerPoint</vt:lpstr>
      <vt:lpstr>Презентация PowerPoint</vt:lpstr>
      <vt:lpstr>Опустить в сосуд белые и чёрные бусины — это каждодневные требования и претензии к ребёнку (родителя, близких, взрослого окружения).   Чёрные — отрицательные суждения Белые — положительные. </vt:lpstr>
      <vt:lpstr>Презентация PowerPoint</vt:lpstr>
      <vt:lpstr>Презентация PowerPoint</vt:lpstr>
      <vt:lpstr>Презентация PowerPoint</vt:lpstr>
      <vt:lpstr>Презентация PowerPoint</vt:lpstr>
      <vt:lpstr>Инструкция к методике «Сосуд»</vt:lpstr>
      <vt:lpstr>То́мас А́лва Э́дисон  1847-1931 </vt:lpstr>
      <vt:lpstr>Презентация PowerPoint</vt:lpstr>
      <vt:lpstr>Не оценивайте личность ребенка, оценивайте его поведение</vt:lpstr>
      <vt:lpstr>Тепло родительского слова:  фразы, которые повлияют на будущее ребенка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нежелательными установками родителя по отношению к ребёнку, пережившему психологическую травму</dc:title>
  <dc:creator>user1</dc:creator>
  <cp:lastModifiedBy>Екатерина Чимутова</cp:lastModifiedBy>
  <cp:revision>48</cp:revision>
  <dcterms:created xsi:type="dcterms:W3CDTF">2026-02-04T13:33:03Z</dcterms:created>
  <dcterms:modified xsi:type="dcterms:W3CDTF">2026-07-07T14:54:58Z</dcterms:modified>
</cp:coreProperties>
</file>