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63" r:id="rId7"/>
    <p:sldId id="264" r:id="rId8"/>
    <p:sldId id="265" r:id="rId9"/>
    <p:sldId id="266" r:id="rId10"/>
    <p:sldId id="267" r:id="rId11"/>
    <p:sldId id="268" r:id="rId12"/>
    <p:sldId id="269" r:id="rId13"/>
    <p:sldId id="270" r:id="rId14"/>
    <p:sldId id="259" r:id="rId15"/>
    <p:sldId id="260" r:id="rId16"/>
    <p:sldId id="271" r:id="rId17"/>
    <p:sldId id="272" r:id="rId18"/>
    <p:sldId id="273" r:id="rId19"/>
    <p:sldId id="274" r:id="rId20"/>
    <p:sldId id="275"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85" autoAdjust="0"/>
    <p:restoredTop sz="94660"/>
  </p:normalViewPr>
  <p:slideViewPr>
    <p:cSldViewPr>
      <p:cViewPr varScale="1">
        <p:scale>
          <a:sx n="81" d="100"/>
          <a:sy n="81" d="100"/>
        </p:scale>
        <p:origin x="155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Екатерина Чимутова" userId="4e1c11216741eefa" providerId="LiveId" clId="{E01BB03D-4D9F-4CF2-BCCB-B77BB2E13832}"/>
    <pc:docChg chg="modSld">
      <pc:chgData name="Екатерина Чимутова" userId="4e1c11216741eefa" providerId="LiveId" clId="{E01BB03D-4D9F-4CF2-BCCB-B77BB2E13832}" dt="2026-07-07T14:47:02.254" v="8" actId="1076"/>
      <pc:docMkLst>
        <pc:docMk/>
      </pc:docMkLst>
      <pc:sldChg chg="delSp modSp mod">
        <pc:chgData name="Екатерина Чимутова" userId="4e1c11216741eefa" providerId="LiveId" clId="{E01BB03D-4D9F-4CF2-BCCB-B77BB2E13832}" dt="2026-07-07T14:46:31.327" v="2" actId="1076"/>
        <pc:sldMkLst>
          <pc:docMk/>
          <pc:sldMk cId="2771931039" sldId="262"/>
        </pc:sldMkLst>
        <pc:spChg chg="mod">
          <ac:chgData name="Екатерина Чимутова" userId="4e1c11216741eefa" providerId="LiveId" clId="{E01BB03D-4D9F-4CF2-BCCB-B77BB2E13832}" dt="2026-07-07T14:46:31.327" v="2" actId="1076"/>
          <ac:spMkLst>
            <pc:docMk/>
            <pc:sldMk cId="2771931039" sldId="262"/>
            <ac:spMk id="5" creationId="{00000000-0000-0000-0000-000000000000}"/>
          </ac:spMkLst>
        </pc:spChg>
        <pc:spChg chg="mod">
          <ac:chgData name="Екатерина Чимутова" userId="4e1c11216741eefa" providerId="LiveId" clId="{E01BB03D-4D9F-4CF2-BCCB-B77BB2E13832}" dt="2026-07-07T14:46:28.060" v="1" actId="1076"/>
          <ac:spMkLst>
            <pc:docMk/>
            <pc:sldMk cId="2771931039" sldId="262"/>
            <ac:spMk id="6" creationId="{00000000-0000-0000-0000-000000000000}"/>
          </ac:spMkLst>
        </pc:spChg>
        <pc:picChg chg="del">
          <ac:chgData name="Екатерина Чимутова" userId="4e1c11216741eefa" providerId="LiveId" clId="{E01BB03D-4D9F-4CF2-BCCB-B77BB2E13832}" dt="2026-07-07T14:46:22.229" v="0" actId="478"/>
          <ac:picMkLst>
            <pc:docMk/>
            <pc:sldMk cId="2771931039" sldId="262"/>
            <ac:picMk id="2050" creationId="{00000000-0000-0000-0000-000000000000}"/>
          </ac:picMkLst>
        </pc:picChg>
      </pc:sldChg>
      <pc:sldChg chg="delSp">
        <pc:chgData name="Екатерина Чимутова" userId="4e1c11216741eefa" providerId="LiveId" clId="{E01BB03D-4D9F-4CF2-BCCB-B77BB2E13832}" dt="2026-07-07T14:46:47.035" v="4" actId="478"/>
        <pc:sldMkLst>
          <pc:docMk/>
          <pc:sldMk cId="2465265972" sldId="264"/>
        </pc:sldMkLst>
        <pc:picChg chg="del">
          <ac:chgData name="Екатерина Чимутова" userId="4e1c11216741eefa" providerId="LiveId" clId="{E01BB03D-4D9F-4CF2-BCCB-B77BB2E13832}" dt="2026-07-07T14:46:47.035" v="4" actId="478"/>
          <ac:picMkLst>
            <pc:docMk/>
            <pc:sldMk cId="2465265972" sldId="264"/>
            <ac:picMk id="4098" creationId="{00000000-0000-0000-0000-000000000000}"/>
          </ac:picMkLst>
        </pc:picChg>
      </pc:sldChg>
      <pc:sldChg chg="delSp">
        <pc:chgData name="Екатерина Чимутова" userId="4e1c11216741eefa" providerId="LiveId" clId="{E01BB03D-4D9F-4CF2-BCCB-B77BB2E13832}" dt="2026-07-07T14:46:44.137" v="3" actId="478"/>
        <pc:sldMkLst>
          <pc:docMk/>
          <pc:sldMk cId="1374439274" sldId="265"/>
        </pc:sldMkLst>
        <pc:picChg chg="del">
          <ac:chgData name="Екатерина Чимутова" userId="4e1c11216741eefa" providerId="LiveId" clId="{E01BB03D-4D9F-4CF2-BCCB-B77BB2E13832}" dt="2026-07-07T14:46:44.137" v="3" actId="478"/>
          <ac:picMkLst>
            <pc:docMk/>
            <pc:sldMk cId="1374439274" sldId="265"/>
            <ac:picMk id="5122" creationId="{00000000-0000-0000-0000-000000000000}"/>
          </ac:picMkLst>
        </pc:picChg>
      </pc:sldChg>
      <pc:sldChg chg="delSp modSp mod">
        <pc:chgData name="Екатерина Чимутова" userId="4e1c11216741eefa" providerId="LiveId" clId="{E01BB03D-4D9F-4CF2-BCCB-B77BB2E13832}" dt="2026-07-07T14:47:02.254" v="8" actId="1076"/>
        <pc:sldMkLst>
          <pc:docMk/>
          <pc:sldMk cId="4048993472" sldId="269"/>
        </pc:sldMkLst>
        <pc:spChg chg="mod">
          <ac:chgData name="Екатерина Чимутова" userId="4e1c11216741eefa" providerId="LiveId" clId="{E01BB03D-4D9F-4CF2-BCCB-B77BB2E13832}" dt="2026-07-07T14:47:00.111" v="7" actId="1076"/>
          <ac:spMkLst>
            <pc:docMk/>
            <pc:sldMk cId="4048993472" sldId="269"/>
            <ac:spMk id="5" creationId="{00000000-0000-0000-0000-000000000000}"/>
          </ac:spMkLst>
        </pc:spChg>
        <pc:spChg chg="mod">
          <ac:chgData name="Екатерина Чимутова" userId="4e1c11216741eefa" providerId="LiveId" clId="{E01BB03D-4D9F-4CF2-BCCB-B77BB2E13832}" dt="2026-07-07T14:47:02.254" v="8" actId="1076"/>
          <ac:spMkLst>
            <pc:docMk/>
            <pc:sldMk cId="4048993472" sldId="269"/>
            <ac:spMk id="6" creationId="{00000000-0000-0000-0000-000000000000}"/>
          </ac:spMkLst>
        </pc:spChg>
        <pc:picChg chg="del">
          <ac:chgData name="Екатерина Чимутова" userId="4e1c11216741eefa" providerId="LiveId" clId="{E01BB03D-4D9F-4CF2-BCCB-B77BB2E13832}" dt="2026-07-07T14:46:50.699" v="5" actId="478"/>
          <ac:picMkLst>
            <pc:docMk/>
            <pc:sldMk cId="4048993472" sldId="269"/>
            <ac:picMk id="9218"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07.07.2026</a:t>
            </a:fld>
            <a:endParaRPr lang="ru-RU"/>
          </a:p>
        </p:txBody>
      </p:sp>
      <p:sp>
        <p:nvSpPr>
          <p:cNvPr id="20" name="Нижний колонтитул 19"/>
          <p:cNvSpPr>
            <a:spLocks noGrp="1"/>
          </p:cNvSpPr>
          <p:nvPr>
            <p:ph type="ftr" sz="quarter" idx="11"/>
          </p:nvPr>
        </p:nvSpPr>
        <p:spPr/>
        <p:txBody>
          <a:bodyPr/>
          <a:lstStyle/>
          <a:p>
            <a:endParaRPr lang="ru-RU"/>
          </a:p>
        </p:txBody>
      </p:sp>
      <p:sp>
        <p:nvSpPr>
          <p:cNvPr id="10" name="Номер слайда 9"/>
          <p:cNvSpPr>
            <a:spLocks noGrp="1"/>
          </p:cNvSpPr>
          <p:nvPr>
            <p:ph type="sldNum" sz="quarter" idx="12"/>
          </p:nvPr>
        </p:nvSpPr>
        <p:spPr/>
        <p:txBody>
          <a:bodyPr/>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07.07.2026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07.07.2026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07.07.2026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07.07.2026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07.07.2026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B4C71EC6-210F-42DE-9C53-41977AD35B3D}" type="datetimeFigureOut">
              <a:rPr lang="ru-RU" smtClean="0"/>
              <a:t>07.07.2026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07.07.2026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07.07.2026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07.07.2026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07.07.2026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07.07.2026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44008" y="5517232"/>
            <a:ext cx="4248472" cy="1176536"/>
          </a:xfrm>
        </p:spPr>
        <p:txBody>
          <a:bodyPr>
            <a:normAutofit/>
          </a:bodyPr>
          <a:lstStyle/>
          <a:p>
            <a:pPr algn="r">
              <a:spcBef>
                <a:spcPts val="0"/>
              </a:spcBef>
            </a:pP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Педагог-психолог: </a:t>
            </a:r>
          </a:p>
          <a:p>
            <a:pPr algn="r">
              <a:spcBef>
                <a:spcPts val="0"/>
              </a:spcBef>
            </a:pP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Баннова Елена  Викторовна</a:t>
            </a:r>
          </a:p>
          <a:p>
            <a:pPr algn="r">
              <a:spcBef>
                <a:spcPts val="0"/>
              </a:spcBef>
            </a:pPr>
            <a:r>
              <a:rPr lang="ru-RU" sz="2000" dirty="0">
                <a:solidFill>
                  <a:schemeClr val="tx1">
                    <a:lumMod val="95000"/>
                    <a:lumOff val="5000"/>
                  </a:schemeClr>
                </a:solidFill>
                <a:latin typeface="Times New Roman" panose="02020603050405020304" pitchFamily="18" charset="0"/>
                <a:cs typeface="Times New Roman" panose="02020603050405020304" pitchFamily="18" charset="0"/>
              </a:rPr>
              <a:t>ГБОУ СО «ШИ АОП №5 г.Саратова»</a:t>
            </a:r>
          </a:p>
        </p:txBody>
      </p:sp>
      <p:sp>
        <p:nvSpPr>
          <p:cNvPr id="5" name="Прямоугольник 4"/>
          <p:cNvSpPr/>
          <p:nvPr/>
        </p:nvSpPr>
        <p:spPr>
          <a:xfrm>
            <a:off x="1691680" y="898842"/>
            <a:ext cx="6984776" cy="3970318"/>
          </a:xfrm>
          <a:prstGeom prst="rect">
            <a:avLst/>
          </a:prstGeom>
        </p:spPr>
        <p:txBody>
          <a:bodyPr wrap="square">
            <a:spAutoFit/>
          </a:bodyPr>
          <a:lstStyle/>
          <a:p>
            <a:pPr algn="ctr"/>
            <a:r>
              <a:rPr lang="ru-RU" sz="3600" b="1" i="1" dirty="0">
                <a:solidFill>
                  <a:schemeClr val="tx2">
                    <a:lumMod val="75000"/>
                  </a:schemeClr>
                </a:solidFill>
                <a:latin typeface="Times New Roman" panose="02020603050405020304" pitchFamily="18" charset="0"/>
                <a:cs typeface="Times New Roman" panose="02020603050405020304" pitchFamily="18" charset="0"/>
              </a:rPr>
              <a:t>«ПРИЧИНЫ ИСПОЛЬЗОВАНИЯ НЕНОРМАТИВНОЙ ЛЕКСИКИ </a:t>
            </a:r>
          </a:p>
          <a:p>
            <a:pPr algn="ctr"/>
            <a:r>
              <a:rPr lang="ru-RU" sz="3600" b="1" i="1" dirty="0">
                <a:solidFill>
                  <a:schemeClr val="tx2">
                    <a:lumMod val="75000"/>
                  </a:schemeClr>
                </a:solidFill>
                <a:latin typeface="Times New Roman" panose="02020603050405020304" pitchFamily="18" charset="0"/>
                <a:cs typeface="Times New Roman" panose="02020603050405020304" pitchFamily="18" charset="0"/>
              </a:rPr>
              <a:t>И </a:t>
            </a:r>
          </a:p>
          <a:p>
            <a:pPr algn="ctr"/>
            <a:r>
              <a:rPr lang="ru-RU" sz="3600" b="1" i="1" dirty="0">
                <a:solidFill>
                  <a:schemeClr val="tx2">
                    <a:lumMod val="75000"/>
                  </a:schemeClr>
                </a:solidFill>
                <a:latin typeface="Times New Roman" panose="02020603050405020304" pitchFamily="18" charset="0"/>
                <a:cs typeface="Times New Roman" panose="02020603050405020304" pitchFamily="18" charset="0"/>
              </a:rPr>
              <a:t>ПУТИ ПРЕОДОЛЕНИЯ ПРОБЛЕМ  СКВЕРНОСЛОВИЯ»</a:t>
            </a:r>
            <a:endParaRPr lang="ru-RU" sz="3600"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528" y="4869160"/>
            <a:ext cx="2376263" cy="1800200"/>
          </a:xfrm>
          <a:prstGeom prst="rect">
            <a:avLst/>
          </a:prstGeom>
        </p:spPr>
      </p:pic>
      <p:sp>
        <p:nvSpPr>
          <p:cNvPr id="7" name="Подзаголовок 2"/>
          <p:cNvSpPr txBox="1">
            <a:spLocks/>
          </p:cNvSpPr>
          <p:nvPr/>
        </p:nvSpPr>
        <p:spPr>
          <a:xfrm>
            <a:off x="4716016" y="188640"/>
            <a:ext cx="4248472" cy="1176536"/>
          </a:xfrm>
          <a:prstGeom prst="rect">
            <a:avLst/>
          </a:prstGeom>
        </p:spPr>
        <p:txBody>
          <a:bodyPr tIns="0">
            <a:normAutofit/>
          </a:bodyPr>
          <a:lstStyle>
            <a:lvl1pPr marL="27432" indent="0" algn="l" rtl="0" eaLnBrk="1" latinLnBrk="0" hangingPunct="1">
              <a:lnSpc>
                <a:spcPct val="100000"/>
              </a:lnSpc>
              <a:spcBef>
                <a:spcPts val="600"/>
              </a:spcBef>
              <a:buClr>
                <a:schemeClr val="accent1"/>
              </a:buClr>
              <a:buSzPct val="80000"/>
              <a:buFont typeface="Wingdings 2"/>
              <a:buNone/>
              <a:defRPr kumimoji="0" sz="2600" kern="1200">
                <a:solidFill>
                  <a:schemeClr val="tx2">
                    <a:shade val="30000"/>
                    <a:satMod val="150000"/>
                  </a:schemeClr>
                </a:solidFill>
                <a:latin typeface="+mn-lt"/>
                <a:ea typeface="+mn-ea"/>
                <a:cs typeface="+mn-cs"/>
              </a:defRPr>
            </a:lvl1pPr>
            <a:lvl2pPr marL="457200" indent="0" algn="ctr" rtl="0" eaLnBrk="1" latinLnBrk="0" hangingPunct="1">
              <a:lnSpc>
                <a:spcPct val="100000"/>
              </a:lnSpc>
              <a:spcBef>
                <a:spcPts val="550"/>
              </a:spcBef>
              <a:buClr>
                <a:schemeClr val="accent1"/>
              </a:buClr>
              <a:buFont typeface="Verdana"/>
              <a:buNone/>
              <a:defRPr kumimoji="0" sz="2800" kern="1200">
                <a:solidFill>
                  <a:schemeClr val="tx1"/>
                </a:solidFill>
                <a:latin typeface="+mn-lt"/>
                <a:ea typeface="+mn-ea"/>
                <a:cs typeface="+mn-cs"/>
              </a:defRPr>
            </a:lvl2pPr>
            <a:lvl3pPr marL="914400" indent="0" algn="ctr" rtl="0" eaLnBrk="1" latinLnBrk="0" hangingPunct="1">
              <a:lnSpc>
                <a:spcPct val="100000"/>
              </a:lnSpc>
              <a:spcBef>
                <a:spcPct val="20000"/>
              </a:spcBef>
              <a:buClr>
                <a:schemeClr val="accent2"/>
              </a:buClr>
              <a:buFont typeface="Wingdings 2"/>
              <a:buNone/>
              <a:defRPr kumimoji="0" sz="2400" kern="1200">
                <a:solidFill>
                  <a:schemeClr val="tx1"/>
                </a:solidFill>
                <a:latin typeface="+mn-lt"/>
                <a:ea typeface="+mn-ea"/>
                <a:cs typeface="+mn-cs"/>
              </a:defRPr>
            </a:lvl3pPr>
            <a:lvl4pPr marL="1371600" indent="0" algn="ctr" rtl="0" eaLnBrk="1" latinLnBrk="0" hangingPunct="1">
              <a:lnSpc>
                <a:spcPct val="100000"/>
              </a:lnSpc>
              <a:spcBef>
                <a:spcPct val="20000"/>
              </a:spcBef>
              <a:buClr>
                <a:schemeClr val="accent3"/>
              </a:buClr>
              <a:buFont typeface="Wingdings 2"/>
              <a:buNone/>
              <a:defRPr kumimoji="0" sz="2000" kern="1200">
                <a:solidFill>
                  <a:schemeClr val="tx1"/>
                </a:solidFill>
                <a:latin typeface="+mn-lt"/>
                <a:ea typeface="+mn-ea"/>
                <a:cs typeface="+mn-cs"/>
              </a:defRPr>
            </a:lvl4pPr>
            <a:lvl5pPr marL="1828800" indent="0" algn="ctr" rtl="0" eaLnBrk="1" latinLnBrk="0" hangingPunct="1">
              <a:lnSpc>
                <a:spcPct val="100000"/>
              </a:lnSpc>
              <a:spcBef>
                <a:spcPct val="20000"/>
              </a:spcBef>
              <a:buClr>
                <a:schemeClr val="accent4"/>
              </a:buClr>
              <a:buFont typeface="Wingdings 2"/>
              <a:buNone/>
              <a:defRPr kumimoji="0" sz="2000" kern="1200">
                <a:solidFill>
                  <a:schemeClr val="tx1"/>
                </a:solidFill>
                <a:latin typeface="+mn-lt"/>
                <a:ea typeface="+mn-ea"/>
                <a:cs typeface="+mn-cs"/>
              </a:defRPr>
            </a:lvl5pPr>
            <a:lvl6pPr marL="2286000" indent="0" algn="ctr" rtl="0" eaLnBrk="1" latinLnBrk="0" hangingPunct="1">
              <a:lnSpc>
                <a:spcPct val="100000"/>
              </a:lnSpc>
              <a:spcBef>
                <a:spcPct val="20000"/>
              </a:spcBef>
              <a:buClr>
                <a:schemeClr val="accent5"/>
              </a:buClr>
              <a:buFont typeface="Wingdings 2"/>
              <a:buNone/>
              <a:defRPr kumimoji="0" sz="2000" kern="1200">
                <a:solidFill>
                  <a:schemeClr val="tx1"/>
                </a:solidFill>
                <a:latin typeface="+mn-lt"/>
                <a:ea typeface="+mn-ea"/>
                <a:cs typeface="+mn-cs"/>
              </a:defRPr>
            </a:lvl6pPr>
            <a:lvl7pPr marL="27432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7pPr>
            <a:lvl8pPr marL="32004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8pPr>
            <a:lvl9pPr marL="3657600" indent="0" algn="ctr" rtl="0" eaLnBrk="1" latinLnBrk="0" hangingPunct="1">
              <a:lnSpc>
                <a:spcPct val="100000"/>
              </a:lnSpc>
              <a:spcBef>
                <a:spcPct val="20000"/>
              </a:spcBef>
              <a:buClr>
                <a:schemeClr val="accent6"/>
              </a:buClr>
              <a:buFont typeface="Wingdings 2"/>
              <a:buNone/>
              <a:defRPr kumimoji="0" sz="2000" kern="1200">
                <a:solidFill>
                  <a:schemeClr val="tx1"/>
                </a:solidFill>
                <a:latin typeface="+mn-lt"/>
                <a:ea typeface="+mn-ea"/>
                <a:cs typeface="+mn-cs"/>
              </a:defRPr>
            </a:lvl9pPr>
            <a:extLst/>
          </a:lstStyle>
          <a:p>
            <a:pPr algn="r">
              <a:spcBef>
                <a:spcPts val="0"/>
              </a:spcBef>
            </a:pPr>
            <a:r>
              <a:rPr lang="ru-RU" sz="2000" b="1" i="1" dirty="0">
                <a:solidFill>
                  <a:schemeClr val="tx1">
                    <a:lumMod val="95000"/>
                    <a:lumOff val="5000"/>
                  </a:schemeClr>
                </a:solidFill>
                <a:latin typeface="Times New Roman" panose="02020603050405020304" pitchFamily="18" charset="0"/>
                <a:cs typeface="Times New Roman" panose="02020603050405020304" pitchFamily="18" charset="0"/>
              </a:rPr>
              <a:t>РОДИТЕЛЬСКОЕ СОБРАНИЕ</a:t>
            </a:r>
          </a:p>
        </p:txBody>
      </p:sp>
    </p:spTree>
    <p:extLst>
      <p:ext uri="{BB962C8B-B14F-4D97-AF65-F5344CB8AC3E}">
        <p14:creationId xmlns:p14="http://schemas.microsoft.com/office/powerpoint/2010/main" val="266502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рабстол\2024\2024-2025 УЧЕБНЫЙ ГОД\НЕДЕЛЯ родительской компетенции\НЕцензурная лексика\мат 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1600" y="1340768"/>
            <a:ext cx="7930926" cy="3958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283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820238" y="251422"/>
            <a:ext cx="6840760" cy="1200329"/>
          </a:xfrm>
          <a:prstGeom prst="rect">
            <a:avLst/>
          </a:prstGeom>
        </p:spPr>
        <p:txBody>
          <a:bodyPr wrap="square">
            <a:spAutoFit/>
          </a:bodyPr>
          <a:lstStyle/>
          <a:p>
            <a:pPr algn="ctr"/>
            <a:r>
              <a:rPr lang="ru-RU" sz="3600" b="1" dirty="0">
                <a:solidFill>
                  <a:schemeClr val="accent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Причины употребления детьми нецензурных выражений</a:t>
            </a:r>
          </a:p>
        </p:txBody>
      </p:sp>
      <p:sp>
        <p:nvSpPr>
          <p:cNvPr id="7" name="Прямоугольник 6"/>
          <p:cNvSpPr/>
          <p:nvPr/>
        </p:nvSpPr>
        <p:spPr>
          <a:xfrm>
            <a:off x="1245230" y="1660281"/>
            <a:ext cx="3960440" cy="576064"/>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a:solidFill>
                  <a:schemeClr val="bg2">
                    <a:lumMod val="10000"/>
                  </a:schemeClr>
                </a:solidFill>
                <a:latin typeface="Times New Roman" panose="02020603050405020304" pitchFamily="18" charset="0"/>
                <a:cs typeface="Times New Roman" panose="02020603050405020304" pitchFamily="18" charset="0"/>
              </a:rPr>
              <a:t>Подражание</a:t>
            </a:r>
          </a:p>
        </p:txBody>
      </p:sp>
      <p:sp>
        <p:nvSpPr>
          <p:cNvPr id="8" name="Прямоугольник 7"/>
          <p:cNvSpPr/>
          <p:nvPr/>
        </p:nvSpPr>
        <p:spPr>
          <a:xfrm>
            <a:off x="1215320" y="2519683"/>
            <a:ext cx="6480720" cy="79208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000" b="1" dirty="0">
                <a:solidFill>
                  <a:schemeClr val="bg2">
                    <a:lumMod val="10000"/>
                  </a:schemeClr>
                </a:solidFill>
                <a:latin typeface="Times New Roman" panose="02020603050405020304" pitchFamily="18" charset="0"/>
                <a:cs typeface="Times New Roman" panose="02020603050405020304" pitchFamily="18" charset="0"/>
              </a:rPr>
              <a:t>Вербальная самозащита</a:t>
            </a:r>
          </a:p>
        </p:txBody>
      </p:sp>
      <p:sp>
        <p:nvSpPr>
          <p:cNvPr id="9" name="Прямоугольник 8"/>
          <p:cNvSpPr/>
          <p:nvPr/>
        </p:nvSpPr>
        <p:spPr>
          <a:xfrm>
            <a:off x="1205626" y="3573016"/>
            <a:ext cx="7686854" cy="108012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000" b="1" dirty="0">
                <a:solidFill>
                  <a:schemeClr val="bg2">
                    <a:lumMod val="10000"/>
                  </a:schemeClr>
                </a:solidFill>
                <a:latin typeface="Times New Roman" panose="02020603050405020304" pitchFamily="18" charset="0"/>
                <a:cs typeface="Times New Roman" panose="02020603050405020304" pitchFamily="18" charset="0"/>
              </a:rPr>
              <a:t>Желание привлечь внимание</a:t>
            </a:r>
          </a:p>
        </p:txBody>
      </p:sp>
      <p:sp>
        <p:nvSpPr>
          <p:cNvPr id="11" name="Прямоугольник 10"/>
          <p:cNvSpPr/>
          <p:nvPr/>
        </p:nvSpPr>
        <p:spPr>
          <a:xfrm>
            <a:off x="1205626" y="4869160"/>
            <a:ext cx="4878542" cy="79208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4000" b="1" dirty="0">
                <a:solidFill>
                  <a:schemeClr val="bg2">
                    <a:lumMod val="10000"/>
                  </a:schemeClr>
                </a:solidFill>
                <a:latin typeface="Times New Roman" panose="02020603050405020304" pitchFamily="18" charset="0"/>
                <a:cs typeface="Times New Roman" panose="02020603050405020304" pitchFamily="18" charset="0"/>
              </a:rPr>
              <a:t>Самоутверждение</a:t>
            </a:r>
          </a:p>
        </p:txBody>
      </p:sp>
      <p:sp>
        <p:nvSpPr>
          <p:cNvPr id="16" name="4-конечная звезда 15"/>
          <p:cNvSpPr/>
          <p:nvPr/>
        </p:nvSpPr>
        <p:spPr>
          <a:xfrm>
            <a:off x="395536" y="1660281"/>
            <a:ext cx="576064" cy="576064"/>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4-конечная звезда 16"/>
          <p:cNvSpPr/>
          <p:nvPr/>
        </p:nvSpPr>
        <p:spPr>
          <a:xfrm>
            <a:off x="395536" y="3825044"/>
            <a:ext cx="576064" cy="576064"/>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4-конечная звезда 17"/>
          <p:cNvSpPr/>
          <p:nvPr/>
        </p:nvSpPr>
        <p:spPr>
          <a:xfrm>
            <a:off x="395536" y="4977172"/>
            <a:ext cx="576064" cy="576064"/>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4-конечная звезда 18"/>
          <p:cNvSpPr/>
          <p:nvPr/>
        </p:nvSpPr>
        <p:spPr>
          <a:xfrm>
            <a:off x="395536" y="2627695"/>
            <a:ext cx="576064" cy="576064"/>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32969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16632"/>
            <a:ext cx="553998" cy="6619313"/>
          </a:xfrm>
          <a:prstGeom prst="rect">
            <a:avLst/>
          </a:prstGeom>
        </p:spPr>
        <p:txBody>
          <a:bodyPr vert="vert270" wrap="none">
            <a:spAutoFit/>
          </a:bodyPr>
          <a:lstStyle/>
          <a:p>
            <a:r>
              <a:rPr lang="ru-RU" sz="2400" b="1" dirty="0">
                <a:solidFill>
                  <a:schemeClr val="bg2">
                    <a:lumMod val="25000"/>
                  </a:schemeClr>
                </a:solidFill>
                <a:latin typeface="Times New Roman" panose="02020603050405020304" pitchFamily="18" charset="0"/>
                <a:cs typeface="Times New Roman" panose="02020603050405020304" pitchFamily="18" charset="0"/>
              </a:rPr>
              <a:t>Особенности сквернословия в разном возрасте</a:t>
            </a:r>
          </a:p>
        </p:txBody>
      </p:sp>
      <p:sp>
        <p:nvSpPr>
          <p:cNvPr id="5" name="Прямоугольник 4"/>
          <p:cNvSpPr/>
          <p:nvPr/>
        </p:nvSpPr>
        <p:spPr>
          <a:xfrm>
            <a:off x="1259632" y="160658"/>
            <a:ext cx="7632848" cy="923330"/>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Дети разных возрастных групп имеют свои приоритетные причины для использования ненормативной лексики:</a:t>
            </a:r>
          </a:p>
          <a:p>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330749" y="1083988"/>
            <a:ext cx="7632848" cy="1938992"/>
          </a:xfrm>
          <a:prstGeom prst="rect">
            <a:avLst/>
          </a:prstGeom>
        </p:spPr>
        <p:txBody>
          <a:bodyPr wrap="square">
            <a:spAutoFit/>
          </a:bodyPr>
          <a:lstStyle/>
          <a:p>
            <a:pPr algn="just"/>
            <a:r>
              <a:rPr lang="ru-RU" sz="2400" b="1"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2–3 года. </a:t>
            </a:r>
            <a:r>
              <a:rPr lang="ru-RU" sz="2400" dirty="0">
                <a:latin typeface="Times New Roman" panose="02020603050405020304" pitchFamily="18" charset="0"/>
                <a:cs typeface="Times New Roman" panose="02020603050405020304" pitchFamily="18" charset="0"/>
              </a:rPr>
              <a:t>Малыш интенсивно собирает информацию об окружающем мире, пополняет свой словарный запас. Кроха охотно повторяет все слова, которые слышит. Смысл матерных слов он даже не понимает, но нравится экспрессия, с которыми взрослые их произносят.</a:t>
            </a:r>
          </a:p>
        </p:txBody>
      </p:sp>
      <p:sp>
        <p:nvSpPr>
          <p:cNvPr id="7" name="Прямоугольник 6"/>
          <p:cNvSpPr/>
          <p:nvPr/>
        </p:nvSpPr>
        <p:spPr>
          <a:xfrm>
            <a:off x="1331640" y="3284984"/>
            <a:ext cx="7488832" cy="2677656"/>
          </a:xfrm>
          <a:prstGeom prst="rect">
            <a:avLst/>
          </a:prstGeom>
        </p:spPr>
        <p:txBody>
          <a:bodyPr wrap="square">
            <a:spAutoFit/>
          </a:bodyPr>
          <a:lstStyle/>
          <a:p>
            <a:pPr algn="just"/>
            <a:r>
              <a:rPr lang="ru-RU" sz="2400" b="1"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4–5 лет. </a:t>
            </a:r>
            <a:r>
              <a:rPr lang="ru-RU" sz="2400" dirty="0">
                <a:latin typeface="Times New Roman" panose="02020603050405020304" pitchFamily="18" charset="0"/>
                <a:cs typeface="Times New Roman" panose="02020603050405020304" pitchFamily="18" charset="0"/>
              </a:rPr>
              <a:t>Ребёнок уже многое понимает, в частности, что такое хорошо и что такое плохо. Часто дошкольник ругается с конкретной целью (выразить протест, когда не исполняются его желания, капризы, привлечь внимание, особенно если взрослые начинают умиляться). В 4–5 лет малыш ругается матом уже вполне осознанно, понимает, что говорит плохие слова</a:t>
            </a:r>
          </a:p>
        </p:txBody>
      </p:sp>
    </p:spTree>
    <p:extLst>
      <p:ext uri="{BB962C8B-B14F-4D97-AF65-F5344CB8AC3E}">
        <p14:creationId xmlns:p14="http://schemas.microsoft.com/office/powerpoint/2010/main" val="1001658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16632"/>
            <a:ext cx="553998" cy="6619313"/>
          </a:xfrm>
          <a:prstGeom prst="rect">
            <a:avLst/>
          </a:prstGeom>
        </p:spPr>
        <p:txBody>
          <a:bodyPr vert="vert270" wrap="none">
            <a:spAutoFit/>
          </a:bodyPr>
          <a:lstStyle/>
          <a:p>
            <a:r>
              <a:rPr lang="ru-RU" sz="2400" b="1" dirty="0">
                <a:solidFill>
                  <a:schemeClr val="bg2">
                    <a:lumMod val="25000"/>
                  </a:schemeClr>
                </a:solidFill>
                <a:latin typeface="Times New Roman" panose="02020603050405020304" pitchFamily="18" charset="0"/>
                <a:cs typeface="Times New Roman" panose="02020603050405020304" pitchFamily="18" charset="0"/>
              </a:rPr>
              <a:t>Особенности сквернословия в разном возрасте</a:t>
            </a:r>
          </a:p>
        </p:txBody>
      </p:sp>
      <p:sp>
        <p:nvSpPr>
          <p:cNvPr id="5" name="Прямоугольник 4"/>
          <p:cNvSpPr/>
          <p:nvPr/>
        </p:nvSpPr>
        <p:spPr>
          <a:xfrm>
            <a:off x="1187624" y="943172"/>
            <a:ext cx="7632848" cy="2308324"/>
          </a:xfrm>
          <a:prstGeom prst="rect">
            <a:avLst/>
          </a:prstGeom>
        </p:spPr>
        <p:txBody>
          <a:bodyPr wrap="square">
            <a:spAutoFit/>
          </a:bodyPr>
          <a:lstStyle/>
          <a:p>
            <a:pPr algn="just"/>
            <a:r>
              <a:rPr lang="ru-RU" sz="2400" b="1"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6–9 лет. </a:t>
            </a:r>
            <a:r>
              <a:rPr lang="ru-RU" sz="2400" dirty="0">
                <a:latin typeface="Times New Roman" panose="02020603050405020304" pitchFamily="18" charset="0"/>
                <a:cs typeface="Times New Roman" panose="02020603050405020304" pitchFamily="18" charset="0"/>
              </a:rPr>
              <a:t>Старшие дошкольники и младшие школьники с помощью ругани могут выражать свою независимость, протест против родительских запретов. Дети 6–9 лет с помощью нецензурной брани часто пытаются показать взрослым свою независимость, выразить протест против родительского контроля</a:t>
            </a:r>
          </a:p>
        </p:txBody>
      </p:sp>
      <p:sp>
        <p:nvSpPr>
          <p:cNvPr id="6" name="Прямоугольник 5"/>
          <p:cNvSpPr/>
          <p:nvPr/>
        </p:nvSpPr>
        <p:spPr>
          <a:xfrm>
            <a:off x="1287345" y="3573016"/>
            <a:ext cx="7604426" cy="1938992"/>
          </a:xfrm>
          <a:prstGeom prst="rect">
            <a:avLst/>
          </a:prstGeom>
        </p:spPr>
        <p:txBody>
          <a:bodyPr wrap="square">
            <a:spAutoFit/>
          </a:bodyPr>
          <a:lstStyle/>
          <a:p>
            <a:pPr algn="just"/>
            <a:r>
              <a:rPr lang="ru-RU" sz="2400" b="1"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10–14 лет.</a:t>
            </a:r>
            <a:r>
              <a:rPr lang="ru-RU" sz="2400" dirty="0">
                <a:latin typeface="Times New Roman" panose="02020603050405020304" pitchFamily="18" charset="0"/>
                <a:cs typeface="Times New Roman" panose="02020603050405020304" pitchFamily="18" charset="0"/>
              </a:rPr>
              <a:t> Главный мотив употребления нецензурных слов — самоутверждение в компании ровесников. Некоторые подростки хотят казаться нарочито грубыми. (как мальчики, так и девочки) – им кажется, что так они будут выглядеть круче.</a:t>
            </a:r>
          </a:p>
        </p:txBody>
      </p:sp>
    </p:spTree>
    <p:extLst>
      <p:ext uri="{BB962C8B-B14F-4D97-AF65-F5344CB8AC3E}">
        <p14:creationId xmlns:p14="http://schemas.microsoft.com/office/powerpoint/2010/main" val="2771931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31640" y="548680"/>
            <a:ext cx="7388402" cy="3416320"/>
          </a:xfrm>
          <a:prstGeom prst="rect">
            <a:avLst/>
          </a:prstGeom>
        </p:spPr>
        <p:txBody>
          <a:bodyPr wrap="square">
            <a:spAutoFit/>
          </a:bodyPr>
          <a:lstStyle/>
          <a:p>
            <a:pPr algn="just"/>
            <a:r>
              <a:rPr lang="ru-RU" sz="2400" dirty="0">
                <a:latin typeface="Times New Roman" panose="02020603050405020304" pitchFamily="18" charset="0"/>
                <a:cs typeface="Times New Roman" panose="02020603050405020304" pitchFamily="18" charset="0"/>
              </a:rPr>
              <a:t>После </a:t>
            </a:r>
            <a:r>
              <a:rPr lang="ru-RU" sz="2400" b="1" dirty="0">
                <a:solidFill>
                  <a:schemeClr val="tx2">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14 лет </a:t>
            </a:r>
            <a:r>
              <a:rPr lang="ru-RU" sz="2400" dirty="0">
                <a:latin typeface="Times New Roman" panose="02020603050405020304" pitchFamily="18" charset="0"/>
                <a:cs typeface="Times New Roman" panose="02020603050405020304" pitchFamily="18" charset="0"/>
              </a:rPr>
              <a:t>у большинства подростков интерес к мату уже ослабевает. Такие слова остаются лишь выразителями эмоций, их вставляют при рассказывании анекдотов (иначе они не будут такими выразительными). Ненормативная лексика уже не доставляет былой радости (нет новизны), для уважения в коллективе уже недостаточно умения крепко выругаться. Постоянно матерящийся подросток зачастую уже воспринимается ровесниками негативно.</a:t>
            </a:r>
          </a:p>
        </p:txBody>
      </p:sp>
      <p:sp>
        <p:nvSpPr>
          <p:cNvPr id="5" name="Прямоугольник 4"/>
          <p:cNvSpPr/>
          <p:nvPr/>
        </p:nvSpPr>
        <p:spPr>
          <a:xfrm>
            <a:off x="323528" y="116632"/>
            <a:ext cx="553998" cy="6619313"/>
          </a:xfrm>
          <a:prstGeom prst="rect">
            <a:avLst/>
          </a:prstGeom>
        </p:spPr>
        <p:txBody>
          <a:bodyPr vert="vert270" wrap="none">
            <a:spAutoFit/>
          </a:bodyPr>
          <a:lstStyle/>
          <a:p>
            <a:r>
              <a:rPr lang="ru-RU" sz="2400" b="1" dirty="0">
                <a:solidFill>
                  <a:schemeClr val="bg2">
                    <a:lumMod val="25000"/>
                  </a:schemeClr>
                </a:solidFill>
                <a:latin typeface="Times New Roman" panose="02020603050405020304" pitchFamily="18" charset="0"/>
                <a:cs typeface="Times New Roman" panose="02020603050405020304" pitchFamily="18" charset="0"/>
              </a:rPr>
              <a:t>Особенности сквернословия в разном возрасте</a:t>
            </a:r>
          </a:p>
        </p:txBody>
      </p:sp>
      <p:pic>
        <p:nvPicPr>
          <p:cNvPr id="3074" name="Picture 2" descr="https://avatars.mds.yandex.net/i?id=91ccaaafc92d755d8cfd1a0b6d7c0cc700385368-5350015-images-thumbs&amp;n=1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27784" y="3965000"/>
            <a:ext cx="4752528" cy="257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840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205188"/>
            <a:ext cx="7920880" cy="461665"/>
          </a:xfrm>
          <a:prstGeom prst="rect">
            <a:avLst/>
          </a:prstGeom>
        </p:spPr>
        <p:txBody>
          <a:bodyPr wrap="square">
            <a:spAutoFit/>
          </a:bodyPr>
          <a:lstStyle/>
          <a:p>
            <a:pPr algn="ctr"/>
            <a:r>
              <a:rPr lang="ru-RU" sz="2400" b="1" dirty="0">
                <a:solidFill>
                  <a:schemeClr val="bg2">
                    <a:lumMod val="25000"/>
                  </a:schemeClr>
                </a:solidFill>
                <a:latin typeface="Times New Roman" panose="02020603050405020304" pitchFamily="18" charset="0"/>
                <a:cs typeface="Times New Roman" panose="02020603050405020304" pitchFamily="18" charset="0"/>
              </a:rPr>
              <a:t>Как родителям отучить ребёнка от пагубной привычки</a:t>
            </a:r>
          </a:p>
        </p:txBody>
      </p:sp>
      <p:sp>
        <p:nvSpPr>
          <p:cNvPr id="5" name="Прямоугольник 4"/>
          <p:cNvSpPr/>
          <p:nvPr/>
        </p:nvSpPr>
        <p:spPr>
          <a:xfrm>
            <a:off x="1187624" y="836712"/>
            <a:ext cx="7776864" cy="3539430"/>
          </a:xfrm>
          <a:prstGeom prst="rect">
            <a:avLst/>
          </a:prstGeom>
        </p:spPr>
        <p:txBody>
          <a:bodyPr wrap="square">
            <a:spAutoFit/>
          </a:bodyPr>
          <a:lstStyle/>
          <a:p>
            <a:pPr algn="just"/>
            <a:r>
              <a:rPr lang="ru-RU" sz="2800" dirty="0">
                <a:latin typeface="Times New Roman" panose="02020603050405020304" pitchFamily="18" charset="0"/>
                <a:cs typeface="Times New Roman" panose="02020603050405020304" pitchFamily="18" charset="0"/>
              </a:rPr>
              <a:t>        Прежде всего родители сами должны контролировать себя — не допускать в речи матерных слов. Если же взрослые продолжают активно ругаться, но от ребёнка требуют только правильной речи, то это просто ханжество, сын или дочь прекрасно понимает такое лицемерие.</a:t>
            </a:r>
          </a:p>
          <a:p>
            <a:pPr algn="just"/>
            <a:r>
              <a:rPr lang="ru-RU" sz="2800" dirty="0">
                <a:latin typeface="Times New Roman" panose="02020603050405020304" pitchFamily="18" charset="0"/>
                <a:cs typeface="Times New Roman" panose="02020603050405020304" pitchFamily="18" charset="0"/>
              </a:rPr>
              <a:t>       Далее нужно исходить из возраста ребёнка и причины, по которой он нецензурно выражается.</a:t>
            </a:r>
          </a:p>
        </p:txBody>
      </p:sp>
    </p:spTree>
    <p:extLst>
      <p:ext uri="{BB962C8B-B14F-4D97-AF65-F5344CB8AC3E}">
        <p14:creationId xmlns:p14="http://schemas.microsoft.com/office/powerpoint/2010/main" val="2465265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59632" y="289679"/>
            <a:ext cx="7488832" cy="2554545"/>
          </a:xfrm>
          <a:prstGeom prst="rect">
            <a:avLst/>
          </a:prstGeom>
        </p:spPr>
        <p:txBody>
          <a:bodyPr wrap="square">
            <a:spAutoFit/>
          </a:bodyPr>
          <a:lstStyle/>
          <a:p>
            <a:pPr algn="just"/>
            <a:r>
              <a:rPr lang="ru-RU" sz="20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2–4 года. </a:t>
            </a:r>
            <a:r>
              <a:rPr lang="ru-RU" sz="2000" dirty="0">
                <a:latin typeface="Times New Roman" panose="02020603050405020304" pitchFamily="18" charset="0"/>
                <a:cs typeface="Times New Roman" panose="02020603050405020304" pitchFamily="18" charset="0"/>
              </a:rPr>
              <a:t>Если просто запрещать крохе ругаться, говорить, как это некрасиво, такие меры вызовут лишь повышенный интерес к плохим словам. Здесь нужна другая тактика — акцент лучше перенести на кого-то другого: «Ой, слышишь, как тот мальчик ругается! Как же за него стыдно маме!». Дело в том, что малышам данного возраста легче анализировать чужое поведение, внешние примеры.</a:t>
            </a:r>
          </a:p>
          <a:p>
            <a:pPr algn="just"/>
            <a:endParaRPr lang="ru-RU" sz="20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246134" y="2564904"/>
            <a:ext cx="7502330" cy="3754874"/>
          </a:xfrm>
          <a:prstGeom prst="rect">
            <a:avLst/>
          </a:prstGeom>
        </p:spPr>
        <p:txBody>
          <a:bodyPr wrap="square">
            <a:spAutoFit/>
          </a:bodyPr>
          <a:lstStyle/>
          <a:p>
            <a:pPr algn="just"/>
            <a:r>
              <a:rPr lang="ru-RU" sz="20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4–5 лет. </a:t>
            </a:r>
            <a:r>
              <a:rPr lang="ru-RU" sz="2000" dirty="0">
                <a:latin typeface="Times New Roman" panose="02020603050405020304" pitchFamily="18" charset="0"/>
                <a:cs typeface="Times New Roman" panose="02020603050405020304" pitchFamily="18" charset="0"/>
              </a:rPr>
              <a:t>С четырёх лет с руганью можно бороться уже путём диалога, разъяснительных бесед. Использовать следует следующие доводы и приёмы:</a:t>
            </a:r>
          </a:p>
          <a:p>
            <a:pPr algn="just"/>
            <a:r>
              <a:rPr lang="ru-RU" sz="2000" dirty="0">
                <a:latin typeface="Times New Roman" panose="02020603050405020304" pitchFamily="18" charset="0"/>
                <a:cs typeface="Times New Roman" panose="02020603050405020304" pitchFamily="18" charset="0"/>
              </a:rPr>
              <a:t>*Нецензурная лексика неприемлема для культурного человека, употребляется лишь в определённых кругах — в тюрьме, у бандитов, пьяниц, наркоманов и пр.</a:t>
            </a:r>
          </a:p>
          <a:p>
            <a:pPr algn="just"/>
            <a:r>
              <a:rPr lang="ru-RU" sz="2000" dirty="0">
                <a:latin typeface="Times New Roman" panose="02020603050405020304" pitchFamily="18" charset="0"/>
                <a:cs typeface="Times New Roman" panose="02020603050405020304" pitchFamily="18" charset="0"/>
              </a:rPr>
              <a:t>*Нецензурные слова можно сравнить с дурной привычкой (ковыряться в носу, показывать язык). «Мама хочет гордиться своим сыном (дочкой), а не расстраиваться из-за его плохой привычки».</a:t>
            </a:r>
          </a:p>
          <a:p>
            <a:br>
              <a:rPr lang="ru-RU" sz="2000" dirty="0"/>
            </a:b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4439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64746" y="260648"/>
            <a:ext cx="7272808" cy="4893647"/>
          </a:xfrm>
          <a:prstGeom prst="rect">
            <a:avLst/>
          </a:prstGeom>
        </p:spPr>
        <p:txBody>
          <a:bodyPr wrap="square">
            <a:spAutoFit/>
          </a:bodyPr>
          <a:lstStyle/>
          <a:p>
            <a:pPr algn="just"/>
            <a:r>
              <a:rPr lang="ru-RU" sz="2400" dirty="0">
                <a:latin typeface="Times New Roman" panose="02020603050405020304" pitchFamily="18" charset="0"/>
                <a:cs typeface="Times New Roman" panose="02020603050405020304" pitchFamily="18" charset="0"/>
              </a:rPr>
              <a:t>       Если  же мат у ребёнка — это способ манипуляции (он прекрасно понимает, что это плохие слова), здесь нужно уже использовать метод игнорирования. Малыш поймёт, что его приём не работает и перестанет им пользоваться, чтобы поразить, удивить окружающих.</a:t>
            </a:r>
          </a:p>
          <a:p>
            <a:pPr algn="just"/>
            <a:r>
              <a:rPr lang="ru-RU" sz="2400" dirty="0">
                <a:latin typeface="Times New Roman" panose="02020603050405020304" pitchFamily="18" charset="0"/>
                <a:cs typeface="Times New Roman" panose="02020603050405020304" pitchFamily="18" charset="0"/>
              </a:rPr>
              <a:t>        </a:t>
            </a:r>
          </a:p>
          <a:p>
            <a:pPr algn="just"/>
            <a:r>
              <a:rPr lang="ru-RU" sz="2400" dirty="0">
                <a:latin typeface="Times New Roman" panose="02020603050405020304" pitchFamily="18" charset="0"/>
                <a:cs typeface="Times New Roman" panose="02020603050405020304" pitchFamily="18" charset="0"/>
              </a:rPr>
              <a:t>     Одновременно родители должны задуматься, хватает ли их чаду внимания: достаточно ли они времени проводят вместе, не подменяют ли социальные сети чтение книжек на ночь, не становятся ли гаджеты самым лучшим способом занять кроху.</a:t>
            </a:r>
          </a:p>
        </p:txBody>
      </p:sp>
      <p:pic>
        <p:nvPicPr>
          <p:cNvPr id="6146"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65346" y="4863059"/>
            <a:ext cx="1872208" cy="1872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003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59632" y="332656"/>
            <a:ext cx="7560840" cy="2677656"/>
          </a:xfrm>
          <a:prstGeom prst="rect">
            <a:avLst/>
          </a:prstGeom>
        </p:spPr>
        <p:txBody>
          <a:bodyPr wrap="square">
            <a:spAutoFit/>
          </a:bodyPr>
          <a:lstStyle/>
          <a:p>
            <a:pPr algn="just"/>
            <a:r>
              <a:rPr lang="ru-RU" sz="24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6–9 лет (начало школы). </a:t>
            </a:r>
            <a:r>
              <a:rPr lang="ru-RU" sz="2400" dirty="0">
                <a:latin typeface="Times New Roman" panose="02020603050405020304" pitchFamily="18" charset="0"/>
                <a:cs typeface="Times New Roman" panose="02020603050405020304" pitchFamily="18" charset="0"/>
              </a:rPr>
              <a:t>Задача родителей — дать ребёнку понять, что они считают его довольно взрослым, показать, что есть и другие способы (кроме нецензурной брани) проявить свою самостоятельность. Пусть сын или дочь участвует в составлении списка покупок, подборе мебели, выборе подарков близким, помогает по дому и пр.</a:t>
            </a:r>
          </a:p>
        </p:txBody>
      </p:sp>
      <p:sp>
        <p:nvSpPr>
          <p:cNvPr id="5" name="Прямоугольник 4"/>
          <p:cNvSpPr/>
          <p:nvPr/>
        </p:nvSpPr>
        <p:spPr>
          <a:xfrm>
            <a:off x="1265993" y="3020153"/>
            <a:ext cx="7568511" cy="2677656"/>
          </a:xfrm>
          <a:prstGeom prst="rect">
            <a:avLst/>
          </a:prstGeom>
        </p:spPr>
        <p:txBody>
          <a:bodyPr wrap="square">
            <a:spAutoFit/>
          </a:bodyPr>
          <a:lstStyle/>
          <a:p>
            <a:pPr algn="just"/>
            <a:r>
              <a:rPr lang="ru-RU" sz="2400" i="1" dirty="0">
                <a:latin typeface="Times New Roman" panose="02020603050405020304" pitchFamily="18" charset="0"/>
                <a:cs typeface="Times New Roman" panose="02020603050405020304" pitchFamily="18" charset="0"/>
              </a:rPr>
              <a:t>      Задача родителей — показать младшему школьнику, что они уважают его самостоятельность, считают достаточно взрослым</a:t>
            </a:r>
            <a:endParaRPr lang="ru-RU" sz="2400" dirty="0">
              <a:latin typeface="Times New Roman" panose="02020603050405020304" pitchFamily="18" charset="0"/>
              <a:cs typeface="Times New Roman" panose="02020603050405020304" pitchFamily="18" charset="0"/>
            </a:endParaRPr>
          </a:p>
          <a:p>
            <a:pPr algn="just"/>
            <a:r>
              <a:rPr lang="ru-RU" sz="2400" dirty="0">
                <a:latin typeface="Times New Roman" panose="02020603050405020304" pitchFamily="18" charset="0"/>
                <a:cs typeface="Times New Roman" panose="02020603050405020304" pitchFamily="18" charset="0"/>
              </a:rPr>
              <a:t>          Также нужно мягко проводить разъяснительные беседы (но без нотаций). Кроме того, следует незаметно отслеживать, с кем школьник общается в </a:t>
            </a:r>
            <a:r>
              <a:rPr lang="ru-RU" sz="2400" dirty="0" err="1">
                <a:latin typeface="Times New Roman" panose="02020603050405020304" pitchFamily="18" charset="0"/>
                <a:cs typeface="Times New Roman" panose="02020603050405020304" pitchFamily="18" charset="0"/>
              </a:rPr>
              <a:t>соцсетях</a:t>
            </a:r>
            <a:r>
              <a:rPr lang="ru-RU" sz="2400" dirty="0">
                <a:latin typeface="Times New Roman" panose="02020603050405020304" pitchFamily="18" charset="0"/>
                <a:cs typeface="Times New Roman" panose="02020603050405020304" pitchFamily="18" charset="0"/>
              </a:rPr>
              <a:t>, каким контентом интересуется.</a:t>
            </a:r>
          </a:p>
        </p:txBody>
      </p:sp>
      <p:pic>
        <p:nvPicPr>
          <p:cNvPr id="7170" name="Picture 2"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32240" y="5445224"/>
            <a:ext cx="1656184"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7552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403648" y="200728"/>
            <a:ext cx="7488832" cy="5324535"/>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            В ситуации с </a:t>
            </a:r>
            <a:r>
              <a:rPr lang="ru-RU" sz="2000" b="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подростком</a:t>
            </a:r>
            <a:r>
              <a:rPr lang="ru-RU" sz="2000" dirty="0">
                <a:latin typeface="Times New Roman" panose="02020603050405020304" pitchFamily="18" charset="0"/>
                <a:cs typeface="Times New Roman" panose="02020603050405020304" pitchFamily="18" charset="0"/>
              </a:rPr>
              <a:t> следует проявить особую деликатность. </a:t>
            </a:r>
          </a:p>
          <a:p>
            <a:pPr algn="just"/>
            <a:r>
              <a:rPr lang="ru-RU" sz="2000" dirty="0">
                <a:latin typeface="Times New Roman" panose="02020603050405020304" pitchFamily="18" charset="0"/>
                <a:cs typeface="Times New Roman" panose="02020603050405020304" pitchFamily="18" charset="0"/>
              </a:rPr>
              <a:t>            Взрослые должны помочь ребёнку самоутверждаться другими способами: успешная учёба в школе (ни в коем случае не требовать быть отличником, а, например, уделить повышенное внимание определённым предметам) творчество, спортивные достижения.</a:t>
            </a:r>
          </a:p>
          <a:p>
            <a:pPr algn="just"/>
            <a:r>
              <a:rPr lang="ru-RU" sz="2000" dirty="0">
                <a:latin typeface="Times New Roman" panose="02020603050405020304" pitchFamily="18" charset="0"/>
                <a:cs typeface="Times New Roman" panose="02020603050405020304" pitchFamily="18" charset="0"/>
              </a:rPr>
              <a:t>             Опять-таки желательно проводить с сыном или дочерью больше времени, беседовать, смотреть вместе хорошие фильмы.        </a:t>
            </a:r>
          </a:p>
          <a:p>
            <a:pPr algn="just"/>
            <a:r>
              <a:rPr lang="ru-RU" sz="2000" dirty="0">
                <a:latin typeface="Times New Roman" panose="02020603050405020304" pitchFamily="18" charset="0"/>
                <a:cs typeface="Times New Roman" panose="02020603050405020304" pitchFamily="18" charset="0"/>
              </a:rPr>
              <a:t>             При этом нельзя отрицать кумиров подростков, их увлечения.</a:t>
            </a:r>
          </a:p>
          <a:p>
            <a:pPr algn="just"/>
            <a:r>
              <a:rPr lang="ru-RU" sz="2000" dirty="0">
                <a:latin typeface="Times New Roman" panose="02020603050405020304" pitchFamily="18" charset="0"/>
                <a:cs typeface="Times New Roman" panose="02020603050405020304" pitchFamily="18" charset="0"/>
              </a:rPr>
              <a:t>Если подросток употребляет мат дома, например, во время ссоры, естественно, нужно пресекать это, но опять-таки деликатно, не устраивая скандал: «Ты хотел сказать, что недоволен? Говори это другими, нормальными словами. А, такие мне слышать неприятно». При этом неприемлемо бросаться фразами типа «Ты бессовестный, грубый, мне стыдно за тебя!».</a:t>
            </a:r>
          </a:p>
        </p:txBody>
      </p:sp>
      <p:pic>
        <p:nvPicPr>
          <p:cNvPr id="8196" name="Picture 4" descr="Picture backgroun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80312" y="5301208"/>
            <a:ext cx="1512168" cy="145458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835696" y="5661248"/>
            <a:ext cx="4968552" cy="923330"/>
          </a:xfrm>
          <a:prstGeom prst="rect">
            <a:avLst/>
          </a:prstGeom>
        </p:spPr>
        <p:txBody>
          <a:bodyPr wrap="square">
            <a:spAutoFit/>
          </a:bodyPr>
          <a:lstStyle/>
          <a:p>
            <a:pPr algn="ctr"/>
            <a:r>
              <a:rPr lang="ru-RU" b="1" i="1" dirty="0">
                <a:solidFill>
                  <a:schemeClr val="accent1">
                    <a:lumMod val="50000"/>
                  </a:schemeClr>
                </a:solidFill>
              </a:rPr>
              <a:t>Если подросток употребляет дома матерные слова, нужно пресекать это, но деликатно</a:t>
            </a:r>
            <a:endParaRPr lang="ru-RU" b="1" dirty="0">
              <a:solidFill>
                <a:schemeClr val="accent1">
                  <a:lumMod val="50000"/>
                </a:schemeClr>
              </a:solidFill>
            </a:endParaRPr>
          </a:p>
        </p:txBody>
      </p:sp>
    </p:spTree>
    <p:extLst>
      <p:ext uri="{BB962C8B-B14F-4D97-AF65-F5344CB8AC3E}">
        <p14:creationId xmlns:p14="http://schemas.microsoft.com/office/powerpoint/2010/main" val="2301652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19" y="620688"/>
            <a:ext cx="615553" cy="4912563"/>
          </a:xfrm>
          <a:prstGeom prst="rect">
            <a:avLst/>
          </a:prstGeom>
        </p:spPr>
        <p:txBody>
          <a:bodyPr vert="vert270" wrap="none">
            <a:spAutoFit/>
          </a:bodyPr>
          <a:lstStyle/>
          <a:p>
            <a:r>
              <a:rPr lang="ru-RU" sz="2800" b="1" dirty="0">
                <a:solidFill>
                  <a:schemeClr val="accent1">
                    <a:lumMod val="50000"/>
                  </a:schemeClr>
                </a:solidFill>
                <a:latin typeface="Times New Roman" panose="02020603050405020304" pitchFamily="18" charset="0"/>
                <a:cs typeface="Times New Roman" panose="02020603050405020304" pitchFamily="18" charset="0"/>
              </a:rPr>
              <a:t>Типичные ошибки родителей</a:t>
            </a:r>
          </a:p>
        </p:txBody>
      </p:sp>
      <p:sp>
        <p:nvSpPr>
          <p:cNvPr id="5" name="Прямоугольник 4"/>
          <p:cNvSpPr/>
          <p:nvPr/>
        </p:nvSpPr>
        <p:spPr>
          <a:xfrm>
            <a:off x="1043608" y="1484784"/>
            <a:ext cx="7632848" cy="1323439"/>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Самое главное — чтобы борьба с матерными словами не испортила отношения родителей с ребёнком, не приобретала форму дрессировки, надзора. Поэтому крайне важно избегать следующих ошибок:</a:t>
            </a:r>
          </a:p>
        </p:txBody>
      </p:sp>
      <p:sp>
        <p:nvSpPr>
          <p:cNvPr id="6" name="Прямоугольник 5"/>
          <p:cNvSpPr/>
          <p:nvPr/>
        </p:nvSpPr>
        <p:spPr>
          <a:xfrm>
            <a:off x="1082894" y="3006217"/>
            <a:ext cx="7813313" cy="2492990"/>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Использовать меры физического воздействия (бить по губам, угрожать мытьем рта с мылом, заклеивать рот и пр.). Это только нанесёт малышу психическую травму, а более старшего ребёнка озлобит. Недопустимы меры физического воздействия в ответ на мат (бить малыша по губам, заклеивать рот, заставлять есть мыло) — это не решит проблему</a:t>
            </a:r>
          </a:p>
          <a:p>
            <a:br>
              <a:rPr lang="ru-RU" dirty="0"/>
            </a:br>
            <a:endParaRPr lang="ru-RU" dirty="0"/>
          </a:p>
        </p:txBody>
      </p:sp>
    </p:spTree>
    <p:extLst>
      <p:ext uri="{BB962C8B-B14F-4D97-AF65-F5344CB8AC3E}">
        <p14:creationId xmlns:p14="http://schemas.microsoft.com/office/powerpoint/2010/main" val="4048993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260648"/>
            <a:ext cx="7920880" cy="6524863"/>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В наказание лишать ребёнка прогулки, игр и пр.</a:t>
            </a:r>
          </a:p>
          <a:p>
            <a:pPr algn="just"/>
            <a:r>
              <a:rPr lang="ru-RU" sz="2000" b="1" dirty="0">
                <a:latin typeface="Times New Roman" panose="02020603050405020304" pitchFamily="18" charset="0"/>
                <a:cs typeface="Times New Roman" panose="02020603050405020304" pitchFamily="18" charset="0"/>
              </a:rPr>
              <a:t>*Не аргументировать свою позицию, просьбу, употреблять фразы типа «Я сказал нельзя, значит — нельзя!».</a:t>
            </a:r>
          </a:p>
          <a:p>
            <a:pPr algn="just"/>
            <a:r>
              <a:rPr lang="ru-RU" sz="2000" b="1" dirty="0">
                <a:latin typeface="Times New Roman" panose="02020603050405020304" pitchFamily="18" charset="0"/>
                <a:cs typeface="Times New Roman" panose="02020603050405020304" pitchFamily="18" charset="0"/>
              </a:rPr>
              <a:t>*Ругать ребёнка за мат в присутствии чужих людей, прилюдно стыдить его. Это чревато серьёзными психологическими проблемами. Такие вопросы решаются только дома или наедине.</a:t>
            </a:r>
          </a:p>
          <a:p>
            <a:pPr algn="just"/>
            <a:r>
              <a:rPr lang="ru-RU" sz="2000" b="1" dirty="0">
                <a:latin typeface="Times New Roman" panose="02020603050405020304" pitchFamily="18" charset="0"/>
                <a:cs typeface="Times New Roman" panose="02020603050405020304" pitchFamily="18" charset="0"/>
              </a:rPr>
              <a:t>*Акцентировать излишнее внимание на самом первом употреблении матерного слова. Если ребёнок маленький, возможно, он просто повторил услышанное и быстро его забудет.</a:t>
            </a:r>
          </a:p>
          <a:p>
            <a:pPr algn="just"/>
            <a:r>
              <a:rPr lang="ru-RU" sz="2000" b="1" dirty="0">
                <a:latin typeface="Times New Roman" panose="02020603050405020304" pitchFamily="18" charset="0"/>
                <a:cs typeface="Times New Roman" panose="02020603050405020304" pitchFamily="18" charset="0"/>
              </a:rPr>
              <a:t>*Устраивать истерику из-за единичных случаев. Например, школьник упал с велосипеда и выругался от боли (при этом он обычно не употребляет нецензурных слов).</a:t>
            </a:r>
          </a:p>
          <a:p>
            <a:pPr algn="just"/>
            <a:r>
              <a:rPr lang="ru-RU" sz="2000" b="1" dirty="0">
                <a:latin typeface="Times New Roman" panose="02020603050405020304" pitchFamily="18" charset="0"/>
                <a:cs typeface="Times New Roman" panose="02020603050405020304" pitchFamily="18" charset="0"/>
              </a:rPr>
              <a:t>*Устраивать допрос с пристрастием («Это кто тебя научил?»). Ведь возможно, ребёнок и сам не помнит, от кого услышал это слово. Но вот после таких родительских мер он точно его запомнит надолго. </a:t>
            </a:r>
          </a:p>
          <a:p>
            <a:pPr algn="just"/>
            <a:r>
              <a:rPr lang="ru-RU" sz="2000" b="1" dirty="0">
                <a:latin typeface="Times New Roman" panose="02020603050405020304" pitchFamily="18" charset="0"/>
                <a:cs typeface="Times New Roman" panose="02020603050405020304" pitchFamily="18" charset="0"/>
              </a:rPr>
              <a:t>*Ограждать от общения со сверстниками (ведь они матерятся). Это ни к чему не приведёт: ребёнок просто может стать изгоем.</a:t>
            </a:r>
          </a:p>
          <a:p>
            <a:pPr algn="just"/>
            <a:r>
              <a:rPr lang="ru-RU" sz="2000" b="1" dirty="0">
                <a:latin typeface="Times New Roman" panose="02020603050405020304" pitchFamily="18" charset="0"/>
                <a:cs typeface="Times New Roman" panose="02020603050405020304" pitchFamily="18" charset="0"/>
              </a:rPr>
              <a:t>*Преувеличивать ужасность мата, делать обобщения, что ребёнок в целом плохой.</a:t>
            </a:r>
          </a:p>
          <a:p>
            <a:endParaRPr lang="ru-RU" dirty="0"/>
          </a:p>
        </p:txBody>
      </p:sp>
    </p:spTree>
    <p:extLst>
      <p:ext uri="{BB962C8B-B14F-4D97-AF65-F5344CB8AC3E}">
        <p14:creationId xmlns:p14="http://schemas.microsoft.com/office/powerpoint/2010/main" val="3308111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555776" y="260648"/>
            <a:ext cx="4320480" cy="6267264"/>
          </a:xfrm>
          <a:prstGeom prst="rect">
            <a:avLst/>
          </a:prstGeom>
        </p:spPr>
      </p:pic>
    </p:spTree>
    <p:extLst>
      <p:ext uri="{BB962C8B-B14F-4D97-AF65-F5344CB8AC3E}">
        <p14:creationId xmlns:p14="http://schemas.microsoft.com/office/powerpoint/2010/main" val="2781085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31640" y="1916832"/>
            <a:ext cx="7498080" cy="792088"/>
          </a:xfrm>
        </p:spPr>
        <p:txBody>
          <a:bodyPr>
            <a:noAutofit/>
          </a:bodyPr>
          <a:lstStyle/>
          <a:p>
            <a:pPr marL="82296" indent="0" algn="ctr">
              <a:buNone/>
            </a:pPr>
            <a:r>
              <a:rPr lang="ru-RU" sz="4800" b="1" dirty="0">
                <a:solidFill>
                  <a:schemeClr val="tx2">
                    <a:lumMod val="50000"/>
                  </a:schemeClr>
                </a:solidFill>
                <a:latin typeface="Times New Roman" panose="02020603050405020304" pitchFamily="18" charset="0"/>
                <a:cs typeface="Times New Roman" panose="02020603050405020304" pitchFamily="18" charset="0"/>
              </a:rPr>
              <a:t>СПАСИБО </a:t>
            </a:r>
          </a:p>
          <a:p>
            <a:pPr marL="82296" indent="0" algn="ctr">
              <a:buNone/>
            </a:pPr>
            <a:r>
              <a:rPr lang="ru-RU" sz="4800" b="1" dirty="0">
                <a:solidFill>
                  <a:schemeClr val="tx2">
                    <a:lumMod val="50000"/>
                  </a:schemeClr>
                </a:solidFill>
                <a:latin typeface="Times New Roman" panose="02020603050405020304" pitchFamily="18" charset="0"/>
                <a:cs typeface="Times New Roman" panose="02020603050405020304" pitchFamily="18" charset="0"/>
              </a:rPr>
              <a:t>ЗА </a:t>
            </a:r>
          </a:p>
          <a:p>
            <a:pPr marL="82296" indent="0" algn="ctr">
              <a:buNone/>
            </a:pPr>
            <a:r>
              <a:rPr lang="ru-RU" sz="4800" b="1" dirty="0">
                <a:solidFill>
                  <a:schemeClr val="tx2">
                    <a:lumMod val="50000"/>
                  </a:schemeClr>
                </a:solidFill>
                <a:latin typeface="Times New Roman" panose="02020603050405020304" pitchFamily="18" charset="0"/>
                <a:cs typeface="Times New Roman" panose="02020603050405020304" pitchFamily="18" charset="0"/>
              </a:rPr>
              <a:t>ВНИМАНИЕ!</a:t>
            </a:r>
          </a:p>
        </p:txBody>
      </p:sp>
    </p:spTree>
    <p:extLst>
      <p:ext uri="{BB962C8B-B14F-4D97-AF65-F5344CB8AC3E}">
        <p14:creationId xmlns:p14="http://schemas.microsoft.com/office/powerpoint/2010/main" val="3452465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2132856"/>
            <a:ext cx="7498080" cy="1143000"/>
          </a:xfrm>
        </p:spPr>
        <p:txBody>
          <a:bodyPr/>
          <a:lstStyle/>
          <a:p>
            <a:pPr algn="ctr"/>
            <a:r>
              <a:rPr lang="ru-RU" b="1" dirty="0">
                <a:latin typeface="Times New Roman" panose="02020603050405020304" pitchFamily="18" charset="0"/>
                <a:cs typeface="Times New Roman" panose="02020603050405020304" pitchFamily="18" charset="0"/>
              </a:rPr>
              <a:t>ПРИЛОЖЕНИЕ</a:t>
            </a:r>
          </a:p>
        </p:txBody>
      </p:sp>
    </p:spTree>
    <p:extLst>
      <p:ext uri="{BB962C8B-B14F-4D97-AF65-F5344CB8AC3E}">
        <p14:creationId xmlns:p14="http://schemas.microsoft.com/office/powerpoint/2010/main" val="2582864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188640"/>
            <a:ext cx="1872208" cy="646331"/>
          </a:xfrm>
          <a:prstGeom prst="rect">
            <a:avLst/>
          </a:prstGeom>
        </p:spPr>
        <p:txBody>
          <a:bodyPr wrap="square">
            <a:spAutoFit/>
          </a:bodyPr>
          <a:lstStyle/>
          <a:p>
            <a:pPr algn="ctr"/>
            <a:r>
              <a:rPr lang="ru-RU" b="1" i="1" dirty="0">
                <a:solidFill>
                  <a:schemeClr val="accent1">
                    <a:lumMod val="75000"/>
                  </a:schemeClr>
                </a:solidFill>
                <a:latin typeface="Times New Roman" panose="02020603050405020304" pitchFamily="18" charset="0"/>
                <a:cs typeface="Times New Roman" panose="02020603050405020304" pitchFamily="18" charset="0"/>
              </a:rPr>
              <a:t>Памятка  для                                                                                                                       </a:t>
            </a:r>
            <a:endParaRPr lang="ru-RU" dirty="0">
              <a:solidFill>
                <a:schemeClr val="accent1">
                  <a:lumMod val="75000"/>
                </a:schemeClr>
              </a:solidFill>
              <a:latin typeface="Times New Roman" panose="02020603050405020304" pitchFamily="18" charset="0"/>
              <a:cs typeface="Times New Roman" panose="02020603050405020304" pitchFamily="18" charset="0"/>
            </a:endParaRPr>
          </a:p>
          <a:p>
            <a:pPr algn="ctr"/>
            <a:r>
              <a:rPr lang="ru-RU" b="1" i="1" dirty="0">
                <a:solidFill>
                  <a:schemeClr val="accent1">
                    <a:lumMod val="75000"/>
                  </a:schemeClr>
                </a:solidFill>
                <a:latin typeface="Times New Roman" panose="02020603050405020304" pitchFamily="18" charset="0"/>
                <a:cs typeface="Times New Roman" panose="02020603050405020304" pitchFamily="18" charset="0"/>
              </a:rPr>
              <a:t>родителей</a:t>
            </a:r>
            <a:endParaRPr lang="ru-RU"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619672" y="980728"/>
            <a:ext cx="6264696" cy="923330"/>
          </a:xfrm>
          <a:prstGeom prst="rect">
            <a:avLst/>
          </a:prstGeom>
        </p:spPr>
        <p:txBody>
          <a:bodyPr wrap="square">
            <a:spAutoFit/>
          </a:bodyPr>
          <a:lstStyle/>
          <a:p>
            <a:pPr algn="ctr"/>
            <a:r>
              <a:rPr lang="ru-RU" b="1" dirty="0"/>
              <a:t> </a:t>
            </a:r>
            <a:r>
              <a:rPr lang="ru-RU" b="1" dirty="0">
                <a:solidFill>
                  <a:schemeClr val="tx2">
                    <a:lumMod val="50000"/>
                  </a:schemeClr>
                </a:solidFill>
                <a:latin typeface="Times New Roman" panose="02020603050405020304" pitchFamily="18" charset="0"/>
                <a:cs typeface="Times New Roman" panose="02020603050405020304" pitchFamily="18" charset="0"/>
              </a:rPr>
              <a:t>Как правильно вести себя родителям,                                                 если ребёнок матерится</a:t>
            </a:r>
          </a:p>
          <a:p>
            <a:r>
              <a:rPr lang="ru-RU" b="1" i="1" dirty="0"/>
              <a:t> </a:t>
            </a:r>
            <a:endParaRPr lang="ru-RU" dirty="0"/>
          </a:p>
        </p:txBody>
      </p:sp>
      <p:sp>
        <p:nvSpPr>
          <p:cNvPr id="6" name="Прямоугольник 5"/>
          <p:cNvSpPr/>
          <p:nvPr/>
        </p:nvSpPr>
        <p:spPr>
          <a:xfrm>
            <a:off x="1187624" y="1700808"/>
            <a:ext cx="7704856" cy="4062651"/>
          </a:xfrm>
          <a:prstGeom prst="rect">
            <a:avLst/>
          </a:prstGeom>
        </p:spPr>
        <p:txBody>
          <a:bodyPr wrap="square">
            <a:spAutoFit/>
          </a:bodyPr>
          <a:lstStyle/>
          <a:p>
            <a:r>
              <a:rPr lang="ru-RU" dirty="0"/>
              <a:t> </a:t>
            </a:r>
            <a:r>
              <a:rPr lang="ru-RU" sz="1600" dirty="0">
                <a:latin typeface="Times New Roman" panose="02020603050405020304" pitchFamily="18" charset="0"/>
                <a:cs typeface="Times New Roman" panose="02020603050405020304" pitchFamily="18" charset="0"/>
              </a:rPr>
              <a:t>Не делайте из ситуации трагедию, не отвергайте и не наказывайте ребёнка. Важно объяснить, почему эти слова под запретом, и попытаться разобраться в причине мата.</a:t>
            </a:r>
          </a:p>
          <a:p>
            <a:r>
              <a:rPr lang="ru-RU" sz="1600" dirty="0">
                <a:latin typeface="Times New Roman" panose="02020603050405020304" pitchFamily="18" charset="0"/>
                <a:cs typeface="Times New Roman" panose="02020603050405020304" pitchFamily="18" charset="0"/>
              </a:rPr>
              <a:t>     Обратите внимание на частоту и форму использования. Это употребление только некоторых словечек или речь полностью состоит из ненормативной лексики? Это разовый эпатаж или попытка теперь изъясняться на таком языке?</a:t>
            </a:r>
          </a:p>
          <a:p>
            <a:r>
              <a:rPr lang="ru-RU" sz="1600" dirty="0">
                <a:latin typeface="Times New Roman" panose="02020603050405020304" pitchFamily="18" charset="0"/>
                <a:cs typeface="Times New Roman" panose="02020603050405020304" pitchFamily="18" charset="0"/>
              </a:rPr>
              <a:t>      Подобная ситуация — повод посмотреть глубже, увидеть, что стало истинной причиной. Самое ценное, что можно сделать, — наладить контакт с ребёнком, создать доверительную атмосферу, в которой он сможет поделиться тем, что происходит. </a:t>
            </a:r>
          </a:p>
          <a:p>
            <a:r>
              <a:rPr lang="ru-RU" sz="1600" dirty="0">
                <a:latin typeface="Times New Roman" panose="02020603050405020304" pitchFamily="18" charset="0"/>
                <a:cs typeface="Times New Roman" panose="02020603050405020304" pitchFamily="18" charset="0"/>
              </a:rPr>
              <a:t>     В ходе такого общения можно рассказать, что любое поведение приводит к определенным последствиям: если ты материшься, с тобой общаются определенным образом.</a:t>
            </a:r>
          </a:p>
          <a:p>
            <a:r>
              <a:rPr lang="ru-RU" sz="1600" dirty="0">
                <a:latin typeface="Times New Roman" panose="02020603050405020304" pitchFamily="18" charset="0"/>
                <a:cs typeface="Times New Roman" panose="02020603050405020304" pitchFamily="18" charset="0"/>
              </a:rPr>
              <a:t>    Можно объяснить на личном примере: «Мне неприятно слышать, как ты ругаешься матом, так как мне не нравятся эти слова. Когда ты произносишь их при общении со мной, разговор заканчивается».</a:t>
            </a:r>
          </a:p>
          <a:p>
            <a:r>
              <a:rPr lang="ru-RU" sz="1600" dirty="0">
                <a:latin typeface="Times New Roman" panose="02020603050405020304" pitchFamily="18" charset="0"/>
                <a:cs typeface="Times New Roman" panose="02020603050405020304" pitchFamily="18" charset="0"/>
              </a:rPr>
              <a:t>       Ребёнок не обязан быть удобным, и, только разобравшись в его потребностях, можно найти причину такого поведения и решить проблему.</a:t>
            </a:r>
          </a:p>
        </p:txBody>
      </p:sp>
      <p:pic>
        <p:nvPicPr>
          <p:cNvPr id="7" name="Рисунок 6" descr="Picture background"/>
          <p:cNvPicPr/>
          <p:nvPr/>
        </p:nvPicPr>
        <p:blipFill>
          <a:blip r:embed="rId2" cstate="email">
            <a:extLst>
              <a:ext uri="{28A0092B-C50C-407E-A947-70E740481C1C}">
                <a14:useLocalDpi xmlns:a14="http://schemas.microsoft.com/office/drawing/2010/main"/>
              </a:ext>
            </a:extLst>
          </a:blip>
          <a:srcRect/>
          <a:stretch>
            <a:fillRect/>
          </a:stretch>
        </p:blipFill>
        <p:spPr bwMode="auto">
          <a:xfrm>
            <a:off x="7284350" y="188640"/>
            <a:ext cx="1464114" cy="1253753"/>
          </a:xfrm>
          <a:prstGeom prst="rect">
            <a:avLst/>
          </a:prstGeom>
          <a:noFill/>
          <a:ln>
            <a:noFill/>
          </a:ln>
        </p:spPr>
      </p:pic>
    </p:spTree>
    <p:extLst>
      <p:ext uri="{BB962C8B-B14F-4D97-AF65-F5344CB8AC3E}">
        <p14:creationId xmlns:p14="http://schemas.microsoft.com/office/powerpoint/2010/main" val="197678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90285" y="570438"/>
            <a:ext cx="8386171" cy="584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altLang="ru-RU" b="1" i="1"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b="1" i="1"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rPr>
              <a:t>Сквернословие</a:t>
            </a:r>
            <a:r>
              <a:rPr kumimoji="0" lang="ru-RU" altLang="ru-RU" b="0" i="0"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rPr>
              <a:t> - это речь, наполненная неприличными выражениями, непристойными словами, бранью. У этого явления много определений: нецензурная брань, непечатные выражения, матерщина, нецензурная лексика, лексика "телесного низа".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altLang="ru-RU" b="0" i="0"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rPr>
              <a:t>В словаре В. Даля сказано: "Скверна - мерзость, гадость, пакость, все гнусное, противное, отвратительное, непотребное, что мерзит плотски и духовно; нечистота, грязь и гниль, тление, мертвечина, извержения, кал; смрад, вонь; непотребство, разврат, нравственное растление; все богопротивное".</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200" b="0" i="0" u="none" strike="noStrike" cap="none" normalizeH="0" baseline="0" dirty="0">
              <a:ln>
                <a:noFill/>
              </a:ln>
              <a:solidFill>
                <a:srgbClr val="212529"/>
              </a:solidFill>
              <a:effectLst/>
              <a:latin typeface="system-ui"/>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rgbClr val="212529"/>
                </a:solidFill>
                <a:effectLst/>
                <a:latin typeface="Times New Roman" panose="02020603050405020304" pitchFamily="18" charset="0"/>
                <a:cs typeface="Times New Roman" panose="02020603050405020304" pitchFamily="18" charset="0"/>
              </a:rPr>
              <a:t>Проблему употребления ненормативной лексики очень хорошо это отразил, поэт Э. А. Асадов в своих стихах:</a:t>
            </a:r>
            <a:endParaRPr kumimoji="0" lang="ru-RU"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Слово может согреть, окрылить и спасти,</a:t>
            </a:r>
            <a:b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Осчастливить и льды протаранить,</a:t>
            </a:r>
            <a:b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Слово может нам тысячи бед принести,</a:t>
            </a:r>
            <a:b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Оскорбить и безжалостно ранить!</a:t>
            </a:r>
            <a:b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 поэтому скажем себе сурово:</a:t>
            </a:r>
            <a:b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"Чтобы не было в жизни ненужных бед,</a:t>
            </a:r>
            <a:b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Надо думать, ребята, над каждым словом,</a:t>
            </a:r>
            <a:b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kumimoji="0" lang="ru-RU" altLang="ru-RU" sz="2000" b="1" i="0" u="none" strike="noStrike" cap="none" normalizeH="0" baseline="0" dirty="0">
                <a:ln>
                  <a:noFill/>
                </a:ln>
                <a:solidFill>
                  <a:schemeClr val="accent3">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Ибо слов невесомых на свете нет!"</a:t>
            </a:r>
          </a:p>
        </p:txBody>
      </p:sp>
      <p:sp>
        <p:nvSpPr>
          <p:cNvPr id="5" name="Прямоугольник 4"/>
          <p:cNvSpPr/>
          <p:nvPr/>
        </p:nvSpPr>
        <p:spPr>
          <a:xfrm>
            <a:off x="271316" y="116632"/>
            <a:ext cx="8405140" cy="646331"/>
          </a:xfrm>
          <a:prstGeom prst="rect">
            <a:avLst/>
          </a:prstGeom>
        </p:spPr>
        <p:txBody>
          <a:bodyPr wrap="square">
            <a:spAutoFit/>
          </a:bodyPr>
          <a:lstStyle/>
          <a:p>
            <a:pPr algn="ctr"/>
            <a:r>
              <a:rPr lang="ru-RU" b="1" i="1"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Памятка  для                                                                                                                       </a:t>
            </a:r>
            <a:endParaRPr lang="ru-RU" b="1"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ru-RU" b="1" i="1"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обучающихся 9-11 классов    </a:t>
            </a:r>
            <a:r>
              <a:rPr lang="ru-RU" b="1"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"Как избавиться от сквернословия"</a:t>
            </a:r>
            <a:r>
              <a:rPr lang="ru-RU" b="1" i="1"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ru-RU" b="1" dirty="0">
              <a:solidFill>
                <a:schemeClr val="bg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4133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24178" y="274797"/>
            <a:ext cx="7776864" cy="6555641"/>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1</a:t>
            </a:r>
            <a:r>
              <a:rPr lang="ru-RU" sz="2000" dirty="0">
                <a:latin typeface="Times New Roman" panose="02020603050405020304" pitchFamily="18" charset="0"/>
                <a:cs typeface="Times New Roman" panose="02020603050405020304" pitchFamily="18" charset="0"/>
              </a:rPr>
              <a:t>. Не говорить плохих слов самому.</a:t>
            </a:r>
          </a:p>
          <a:p>
            <a:pPr algn="just"/>
            <a:r>
              <a:rPr lang="ru-RU" sz="2000" dirty="0">
                <a:latin typeface="Times New Roman" panose="02020603050405020304" pitchFamily="18" charset="0"/>
                <a:cs typeface="Times New Roman" panose="02020603050405020304" pitchFamily="18" charset="0"/>
              </a:rPr>
              <a:t>2. Не копировать других, не говорить, как все, сохранять самобытность и помнить: "Не то, что входит в уста, оскверняет их, а то, что выходит из уст".</a:t>
            </a:r>
          </a:p>
          <a:p>
            <a:pPr algn="just"/>
            <a:r>
              <a:rPr lang="ru-RU" sz="2000" dirty="0">
                <a:latin typeface="Times New Roman" panose="02020603050405020304" pitchFamily="18" charset="0"/>
                <a:cs typeface="Times New Roman" panose="02020603050405020304" pitchFamily="18" charset="0"/>
              </a:rPr>
              <a:t>3. Тренировать себя говорить вежливо и красиво.</a:t>
            </a:r>
          </a:p>
          <a:p>
            <a:pPr algn="just"/>
            <a:r>
              <a:rPr lang="ru-RU" sz="2000" dirty="0">
                <a:latin typeface="Times New Roman" panose="02020603050405020304" pitchFamily="18" charset="0"/>
                <a:cs typeface="Times New Roman" panose="02020603050405020304" pitchFamily="18" charset="0"/>
              </a:rPr>
              <a:t>4. Использовать в своей речи как можно больше позитивных высказываний (похвалу, поощрения, высказывание добрых позитивных чувств и мыслей).</a:t>
            </a:r>
          </a:p>
          <a:p>
            <a:pPr algn="just"/>
            <a:r>
              <a:rPr lang="ru-RU" sz="2000" dirty="0">
                <a:latin typeface="Times New Roman" panose="02020603050405020304" pitchFamily="18" charset="0"/>
                <a:cs typeface="Times New Roman" panose="02020603050405020304" pitchFamily="18" charset="0"/>
              </a:rPr>
              <a:t>5. Снимайте стрессы занятиями спортом, музыкой, рисованием, коллекционированием, добрыми делами.</a:t>
            </a:r>
          </a:p>
          <a:p>
            <a:pPr algn="just"/>
            <a:r>
              <a:rPr lang="ru-RU" sz="2000" dirty="0">
                <a:latin typeface="Times New Roman" panose="02020603050405020304" pitchFamily="18" charset="0"/>
                <a:cs typeface="Times New Roman" panose="02020603050405020304" pitchFamily="18" charset="0"/>
              </a:rPr>
              <a:t>6. У того, кто сквернословит, есть два пути: первый - зная, что это плохо, продолжать нецензурно выражаться, тем самым включить программу самоуничтожения. И, второй путь - путь духовного роста, самосовершенствования, путь красоты. Закон свободной воли даёт право выбора - по какому пути идти. Но попытайтесь хотя бы месяц обойтись без бранных слов и внимательно проследите за изменениями в вашей жизни.</a:t>
            </a:r>
          </a:p>
          <a:p>
            <a:pPr algn="just"/>
            <a:r>
              <a:rPr lang="ru-RU" sz="2000" dirty="0">
                <a:latin typeface="Times New Roman" panose="02020603050405020304" pitchFamily="18" charset="0"/>
                <a:cs typeface="Times New Roman" panose="02020603050405020304" pitchFamily="18" charset="0"/>
              </a:rPr>
              <a:t>7. Доброе слово преображает и говорящего, и слушающего, созидает жизнь, а не разрушает ее. По слову преподобного Макария Великого: "Худое слово и добрых делает худыми, а слово доброе и худых делает добрыми".</a:t>
            </a:r>
          </a:p>
        </p:txBody>
      </p:sp>
    </p:spTree>
    <p:extLst>
      <p:ext uri="{BB962C8B-B14F-4D97-AF65-F5344CB8AC3E}">
        <p14:creationId xmlns:p14="http://schemas.microsoft.com/office/powerpoint/2010/main" val="2946784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cture backgroun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27584" y="620688"/>
            <a:ext cx="8214141"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8494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159</TotalTime>
  <Words>1771</Words>
  <Application>Microsoft Office PowerPoint</Application>
  <PresentationFormat>Экран (4:3)</PresentationFormat>
  <Paragraphs>82</Paragraphs>
  <Slides>20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20</vt:i4>
      </vt:variant>
    </vt:vector>
  </HeadingPairs>
  <TitlesOfParts>
    <vt:vector size="27" baseType="lpstr">
      <vt:lpstr>Corbel</vt:lpstr>
      <vt:lpstr>Gill Sans MT</vt:lpstr>
      <vt:lpstr>system-ui</vt:lpstr>
      <vt:lpstr>Times New Roman</vt:lpstr>
      <vt:lpstr>Verdana</vt:lpstr>
      <vt:lpstr>Wingdings 2</vt:lpstr>
      <vt:lpstr>Солнцестояние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ПРИЛОЖЕНИЕ</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хоп</dc:creator>
  <cp:lastModifiedBy>Екатерина Чимутова</cp:lastModifiedBy>
  <cp:revision>20</cp:revision>
  <dcterms:created xsi:type="dcterms:W3CDTF">2024-10-21T09:12:44Z</dcterms:created>
  <dcterms:modified xsi:type="dcterms:W3CDTF">2026-07-07T14:47:10Z</dcterms:modified>
</cp:coreProperties>
</file>