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9" r:id="rId14"/>
    <p:sldId id="276" r:id="rId15"/>
    <p:sldId id="277" r:id="rId16"/>
    <p:sldId id="278" r:id="rId17"/>
    <p:sldId id="270" r:id="rId18"/>
    <p:sldId id="271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 modSld">
      <pc:chgData name="Екатерина Чимутова" userId="4e1c11216741eefa" providerId="LiveId" clId="{E01BB03D-4D9F-4CF2-BCCB-B77BB2E13832}" dt="2026-07-07T14:39:43.300" v="18" actId="2696"/>
      <pc:docMkLst>
        <pc:docMk/>
      </pc:docMkLst>
      <pc:sldChg chg="addSp delSp modSp del">
        <pc:chgData name="Екатерина Чимутова" userId="4e1c11216741eefa" providerId="LiveId" clId="{E01BB03D-4D9F-4CF2-BCCB-B77BB2E13832}" dt="2026-07-07T14:39:43.300" v="18" actId="2696"/>
        <pc:sldMkLst>
          <pc:docMk/>
          <pc:sldMk cId="2057712147" sldId="275"/>
        </pc:sldMkLst>
        <pc:spChg chg="add mod">
          <ac:chgData name="Екатерина Чимутова" userId="4e1c11216741eefa" providerId="LiveId" clId="{E01BB03D-4D9F-4CF2-BCCB-B77BB2E13832}" dt="2026-07-07T14:39:02.881" v="3" actId="478"/>
          <ac:spMkLst>
            <pc:docMk/>
            <pc:sldMk cId="2057712147" sldId="275"/>
            <ac:spMk id="2" creationId="{E44E3DF5-2F6A-D4B2-B66A-099324636228}"/>
          </ac:spMkLst>
        </pc:spChg>
        <pc:picChg chg="del">
          <ac:chgData name="Екатерина Чимутова" userId="4e1c11216741eefa" providerId="LiveId" clId="{E01BB03D-4D9F-4CF2-BCCB-B77BB2E13832}" dt="2026-07-07T14:39:01.002" v="1" actId="478"/>
          <ac:picMkLst>
            <pc:docMk/>
            <pc:sldMk cId="2057712147" sldId="275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39:02.881" v="3" actId="478"/>
          <ac:picMkLst>
            <pc:docMk/>
            <pc:sldMk cId="2057712147" sldId="275"/>
            <ac:picMk id="10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39:01.781" v="2" actId="478"/>
          <ac:picMkLst>
            <pc:docMk/>
            <pc:sldMk cId="2057712147" sldId="275"/>
            <ac:picMk id="102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39:00.204" v="0" actId="478"/>
          <ac:picMkLst>
            <pc:docMk/>
            <pc:sldMk cId="2057712147" sldId="275"/>
            <ac:picMk id="1030" creationId="{00000000-0000-0000-0000-000000000000}"/>
          </ac:picMkLst>
        </pc:picChg>
      </pc:sldChg>
      <pc:sldChg chg="delSp modSp">
        <pc:chgData name="Екатерина Чимутова" userId="4e1c11216741eefa" providerId="LiveId" clId="{E01BB03D-4D9F-4CF2-BCCB-B77BB2E13832}" dt="2026-07-07T14:39:32.961" v="16" actId="1076"/>
        <pc:sldMkLst>
          <pc:docMk/>
          <pc:sldMk cId="1556128590" sldId="276"/>
        </pc:sldMkLst>
        <pc:picChg chg="mod">
          <ac:chgData name="Екатерина Чимутова" userId="4e1c11216741eefa" providerId="LiveId" clId="{E01BB03D-4D9F-4CF2-BCCB-B77BB2E13832}" dt="2026-07-07T14:39:32.961" v="16" actId="1076"/>
          <ac:picMkLst>
            <pc:docMk/>
            <pc:sldMk cId="1556128590" sldId="276"/>
            <ac:picMk id="205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39:08.413" v="5" actId="478"/>
          <ac:picMkLst>
            <pc:docMk/>
            <pc:sldMk cId="1556128590" sldId="276"/>
            <ac:picMk id="2053" creationId="{00000000-0000-0000-0000-000000000000}"/>
          </ac:picMkLst>
        </pc:picChg>
      </pc:sldChg>
      <pc:sldChg chg="delSp modSp">
        <pc:chgData name="Екатерина Чимутова" userId="4e1c11216741eefa" providerId="LiveId" clId="{E01BB03D-4D9F-4CF2-BCCB-B77BB2E13832}" dt="2026-07-07T14:39:25.952" v="14" actId="1076"/>
        <pc:sldMkLst>
          <pc:docMk/>
          <pc:sldMk cId="498061261" sldId="277"/>
        </pc:sldMkLst>
        <pc:picChg chg="del">
          <ac:chgData name="Екатерина Чимутова" userId="4e1c11216741eefa" providerId="LiveId" clId="{E01BB03D-4D9F-4CF2-BCCB-B77BB2E13832}" dt="2026-07-07T14:39:11.245" v="6" actId="478"/>
          <ac:picMkLst>
            <pc:docMk/>
            <pc:sldMk cId="498061261" sldId="277"/>
            <ac:picMk id="3074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7-07T14:39:25.952" v="14" actId="1076"/>
          <ac:picMkLst>
            <pc:docMk/>
            <pc:sldMk cId="498061261" sldId="277"/>
            <ac:picMk id="307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39:11.809" v="7" actId="478"/>
          <ac:picMkLst>
            <pc:docMk/>
            <pc:sldMk cId="498061261" sldId="277"/>
            <ac:picMk id="307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39:12.461" v="8" actId="478"/>
          <ac:picMkLst>
            <pc:docMk/>
            <pc:sldMk cId="498061261" sldId="277"/>
            <ac:picMk id="3077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7-07T14:39:24.266" v="13" actId="14100"/>
          <ac:picMkLst>
            <pc:docMk/>
            <pc:sldMk cId="498061261" sldId="277"/>
            <ac:picMk id="3078" creationId="{00000000-0000-0000-0000-000000000000}"/>
          </ac:picMkLst>
        </pc:picChg>
      </pc:sldChg>
      <pc:sldChg chg="delSp modSp">
        <pc:chgData name="Екатерина Чимутова" userId="4e1c11216741eefa" providerId="LiveId" clId="{E01BB03D-4D9F-4CF2-BCCB-B77BB2E13832}" dt="2026-07-07T14:39:36.809" v="17" actId="14100"/>
        <pc:sldMkLst>
          <pc:docMk/>
          <pc:sldMk cId="3983066655" sldId="279"/>
        </pc:sldMkLst>
        <pc:picChg chg="del">
          <ac:chgData name="Екатерина Чимутова" userId="4e1c11216741eefa" providerId="LiveId" clId="{E01BB03D-4D9F-4CF2-BCCB-B77BB2E13832}" dt="2026-07-07T14:39:05.214" v="4" actId="478"/>
          <ac:picMkLst>
            <pc:docMk/>
            <pc:sldMk cId="3983066655" sldId="279"/>
            <ac:picMk id="1026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7-07T14:39:36.809" v="17" actId="14100"/>
          <ac:picMkLst>
            <pc:docMk/>
            <pc:sldMk cId="3983066655" sldId="279"/>
            <ac:picMk id="102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mgppu.ru/IPIIO/Normativno-pravovaya_baza/Federalnaya/16n.doc" TargetMode="External"/><Relationship Id="rId2" Type="http://schemas.openxmlformats.org/officeDocument/2006/relationships/hyperlink" Target="http://www.inclusive-edu.ru/content/File/dokumenty/federalnyy_zakon_rossiyskoy_federacii_ot_29_dekabrya_2012_g_kopiya.do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zdravotvet.ru/priznaki-i-prichiny-dcp-u-rebenka-metody-lecheniya-detskogo-cerebralnogo-paralicha/" TargetMode="External"/><Relationship Id="rId2" Type="http://schemas.openxmlformats.org/officeDocument/2006/relationships/hyperlink" Target="http://www.tiensmed.ru/news/cerebralpalsy-u7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yshared.ru/slide/1331731/" TargetMode="External"/><Relationship Id="rId5" Type="http://schemas.openxmlformats.org/officeDocument/2006/relationships/hyperlink" Target="http://missbagira.ru/themes/ya-mama/chto-takoe-pesochnaya-terapiya" TargetMode="External"/><Relationship Id="rId4" Type="http://schemas.openxmlformats.org/officeDocument/2006/relationships/hyperlink" Target="http://nsportal.ru/vuz/psikhologicheskie-nauki/library/2016/08/25/ispolzovanie-art-terapevticheskih-metodov-v-psiholo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337" y="548680"/>
            <a:ext cx="5940151" cy="1152128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8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Всероссийский  конкурс  профессионального</a:t>
            </a:r>
            <a:br>
              <a:rPr lang="ru-RU" sz="18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мастерства специалистов службы психолого-педагогического сопровождения «Отдавая сердце – 2026»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7" y="2304256"/>
            <a:ext cx="6120681" cy="400506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«Волшебный песок» .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Проект по профилактике 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эмоциональных нарушений 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 детей  5-7 лет средствами песочной терапии.</a:t>
            </a:r>
          </a:p>
          <a:p>
            <a:pPr marL="0" indent="0" algn="ctr">
              <a:spcAft>
                <a:spcPts val="1000"/>
              </a:spcAft>
              <a:buNone/>
            </a:pPr>
            <a:endParaRPr lang="ru-RU" sz="26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1000"/>
              </a:spcAft>
              <a:buNone/>
            </a:pP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1000"/>
              </a:spcAft>
              <a:buNone/>
            </a:pP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1000"/>
              </a:spcAft>
              <a:buNone/>
            </a:pP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0" indent="0" algn="r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Автор проекта: </a:t>
            </a:r>
            <a:endParaRPr lang="ru-RU" sz="5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0" indent="0" algn="r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56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Байдина</a:t>
            </a:r>
            <a:r>
              <a:rPr lang="ru-RU" sz="5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Елена Алексеевна</a:t>
            </a:r>
            <a:r>
              <a:rPr lang="ru-RU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  <a:endParaRPr lang="ru-RU" sz="5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0" indent="0" algn="r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5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педагог – психолог   </a:t>
            </a:r>
            <a:endParaRPr lang="ru-RU" sz="5600" b="1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0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МБДОУ «Майский</a:t>
            </a:r>
            <a:r>
              <a:rPr lang="ru-RU" sz="560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», корпус 1 </a:t>
            </a:r>
            <a:endParaRPr lang="ru-RU" sz="5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0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Краснокамский</a:t>
            </a:r>
            <a:r>
              <a:rPr lang="ru-RU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м.о</a:t>
            </a:r>
            <a:r>
              <a:rPr lang="ru-RU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2857500"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Пермский край</a:t>
            </a:r>
          </a:p>
          <a:p>
            <a:pPr marL="0" indent="0" algn="r">
              <a:spcAft>
                <a:spcPts val="1000"/>
              </a:spcAft>
              <a:buNone/>
            </a:pPr>
            <a:endParaRPr lang="ru-RU" sz="2000" i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D:\02-25 ПРОЕКТ ПЕСОК Конкурс ИП - 25\песочная\602178446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3024336" cy="19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02-25 ПРОЕКТ ПЕСОК Конкурс ИП - 25\песочная\1613672890_30-p-fon-dlya-prezentatsii-pesok-5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304256"/>
            <a:ext cx="3024336" cy="240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02-25 ПРОЕКТ ПЕСОК Конкурс ИП - 25\песочная\606342746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08487"/>
            <a:ext cx="3024336" cy="214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47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Актуальность.</a:t>
            </a:r>
            <a:endParaRPr lang="ru-RU" sz="2400" i="1" dirty="0">
              <a:solidFill>
                <a:srgbClr val="FF0000"/>
              </a:solidFill>
              <a:ea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112568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Проблема психологического благополучия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современном мире (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России психическими расстройствами страдает  почти 4 млн. человек; две трети из них - депрессия и тревожные расстройства).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Профилактика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эмоционального неблагополучия и укрепление физического и</a:t>
            </a:r>
            <a:r>
              <a:rPr lang="ru-RU" sz="18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психологического здоровья населения.</a:t>
            </a:r>
          </a:p>
          <a:p>
            <a:pPr algn="just"/>
            <a:r>
              <a:rPr lang="ru-RU" b="1" dirty="0">
                <a:latin typeface="Times New Roman"/>
                <a:ea typeface="Times New Roman"/>
                <a:cs typeface="Times New Roman"/>
              </a:rPr>
              <a:t>Психологическое здоровье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состояние душевного здоровья, которое характеризуется отсутствием болезненных проявлений и</a:t>
            </a:r>
            <a:r>
              <a:rPr lang="ru-RU" sz="1800" i="1" dirty="0"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обеспечивает регуляцию поведения и деятельности, адекватно условиям деятельности. </a:t>
            </a:r>
          </a:p>
          <a:p>
            <a:pPr algn="just"/>
            <a:r>
              <a:rPr lang="ru-RU" dirty="0">
                <a:latin typeface="Times New Roman"/>
                <a:ea typeface="Times New Roman"/>
              </a:rPr>
              <a:t>Одна из </a:t>
            </a:r>
            <a:r>
              <a:rPr lang="ru-RU" b="1" dirty="0">
                <a:latin typeface="Times New Roman"/>
                <a:ea typeface="Times New Roman"/>
              </a:rPr>
              <a:t>составляющих психологического здоровья </a:t>
            </a:r>
            <a:r>
              <a:rPr lang="ru-RU" dirty="0">
                <a:latin typeface="Times New Roman"/>
                <a:ea typeface="Times New Roman"/>
              </a:rPr>
              <a:t>- эмоциональная сфера личности.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816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9001000" cy="1368152"/>
          </a:xfrm>
        </p:spPr>
        <p:txBody>
          <a:bodyPr>
            <a:normAutofit fontScale="90000"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br>
              <a:rPr lang="ru-RU" sz="3100" b="1" dirty="0">
                <a:latin typeface="Times New Roman"/>
                <a:ea typeface="Times New Roman"/>
                <a:cs typeface="Times New Roman"/>
              </a:rPr>
            </a:br>
            <a:r>
              <a:rPr lang="ru-RU" sz="31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Эмоциональная сфера ребенка дошкольного возраста</a:t>
            </a:r>
            <a:b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504056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latin typeface="Times New Roman"/>
                <a:ea typeface="Times New Roman"/>
              </a:rPr>
              <a:t>Эмоции</a:t>
            </a:r>
            <a:r>
              <a:rPr lang="ru-RU" sz="2000" dirty="0">
                <a:latin typeface="Times New Roman"/>
                <a:ea typeface="Times New Roman"/>
              </a:rPr>
              <a:t> (от лат. </a:t>
            </a:r>
            <a:r>
              <a:rPr lang="ru-RU" sz="2000" dirty="0" err="1">
                <a:latin typeface="Times New Roman"/>
                <a:ea typeface="Times New Roman"/>
              </a:rPr>
              <a:t>emoveo</a:t>
            </a:r>
            <a:r>
              <a:rPr lang="ru-RU" sz="2000" dirty="0">
                <a:latin typeface="Times New Roman"/>
                <a:ea typeface="Times New Roman"/>
              </a:rPr>
              <a:t> - потрясаю, волную) - психическое отражение в форме непосредственного пристрастного переживания жизненного смысла явлений и ситуаций, обусловленного отношением их объективных свойств к потребностям субъекта. </a:t>
            </a:r>
          </a:p>
          <a:p>
            <a:pPr algn="just"/>
            <a:endParaRPr lang="ru-RU" sz="2000" dirty="0">
              <a:latin typeface="Times New Roman"/>
              <a:ea typeface="Times New Roman"/>
            </a:endParaRPr>
          </a:p>
          <a:p>
            <a:pPr algn="just"/>
            <a:r>
              <a:rPr lang="ru-RU" sz="2000" b="1" dirty="0">
                <a:latin typeface="Times New Roman"/>
                <a:ea typeface="Times New Roman"/>
              </a:rPr>
              <a:t>Эмоциональная сфера ребенка </a:t>
            </a:r>
            <a:r>
              <a:rPr lang="ru-RU" sz="2000" dirty="0">
                <a:latin typeface="Times New Roman"/>
                <a:ea typeface="Times New Roman"/>
              </a:rPr>
              <a:t>- одна из базовых предпосылок общего психического развития, ядро становления личности ребенка, один из фундаментальных внутренних факторов, определяющих психическое здоровье ребенка и становление его исходно благополучной психики.</a:t>
            </a:r>
          </a:p>
          <a:p>
            <a:pPr algn="just"/>
            <a:endParaRPr lang="ru-RU" sz="2000" dirty="0">
              <a:latin typeface="Times New Roman"/>
              <a:ea typeface="Times New Roman"/>
            </a:endParaRPr>
          </a:p>
          <a:p>
            <a:pPr algn="just"/>
            <a:r>
              <a:rPr lang="ru-RU" sz="2000" dirty="0">
                <a:latin typeface="Times New Roman"/>
                <a:ea typeface="Times New Roman"/>
              </a:rPr>
              <a:t> </a:t>
            </a:r>
            <a:r>
              <a:rPr lang="ru-RU" sz="2000" b="1" dirty="0">
                <a:latin typeface="Times New Roman"/>
                <a:ea typeface="Times New Roman"/>
              </a:rPr>
              <a:t>Эмоциональную жизнь </a:t>
            </a:r>
            <a:r>
              <a:rPr lang="ru-RU" sz="2000" dirty="0">
                <a:latin typeface="Times New Roman"/>
                <a:ea typeface="Times New Roman"/>
              </a:rPr>
              <a:t>старшего дошкольника </a:t>
            </a:r>
            <a:r>
              <a:rPr lang="ru-RU" sz="2000" b="1" dirty="0">
                <a:latin typeface="Times New Roman"/>
                <a:ea typeface="Times New Roman"/>
              </a:rPr>
              <a:t>формируют </a:t>
            </a:r>
            <a:r>
              <a:rPr lang="ru-RU" sz="2000" dirty="0">
                <a:latin typeface="Times New Roman"/>
                <a:ea typeface="Times New Roman"/>
              </a:rPr>
              <a:t>взаимоотношения с воспитателем,  отношения в семье с родителями, отношения с детьми и положение в коллективе группы.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1808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82154"/>
          </a:xfrm>
        </p:spPr>
        <p:txBody>
          <a:bodyPr>
            <a:no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b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Нарушения эмоциональной сферы дошкольника </a:t>
            </a:r>
            <a:b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1800" i="1" dirty="0">
                <a:solidFill>
                  <a:srgbClr val="FF0000"/>
                </a:solidFill>
                <a:latin typeface="Times New Roman"/>
                <a:ea typeface="Times New Roman"/>
              </a:rPr>
              <a:t>И.М. Чистякова, Н.И. Костерина)  </a:t>
            </a:r>
            <a:br>
              <a:rPr lang="ru-RU" sz="1800" i="1" dirty="0">
                <a:solidFill>
                  <a:srgbClr val="FF0000"/>
                </a:solidFill>
                <a:ea typeface="Times New Roman"/>
                <a:cs typeface="Times New Roman"/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784976" cy="5184576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эмоциональная напряжённость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(затруднения в организации умственной деятельности, снижение игровой активности, характерной для конкретного возраста);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быстрое психическое утомление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(сложности   сосредотачиваться, демонстрация негативного отношения к ситуациям, где необходимо проявление мыслительных, интеллектуальных качеств);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повышенная тревожность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(избегание социальных контактов, снижение стремления к общению);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агрессивность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 (демонстративное неповиновение взрослым, физическая агрессия и вербальная агрессия; непослушание);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отсутствие </a:t>
            </a:r>
            <a:r>
              <a:rPr lang="ru-RU" sz="2900" b="1" dirty="0" err="1">
                <a:latin typeface="Times New Roman"/>
                <a:ea typeface="Times New Roman"/>
                <a:cs typeface="Times New Roman"/>
              </a:rPr>
              <a:t>эмпатии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— способности чувствовать и понимать эмоции другого человека, сопереживать;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неготовность и нежелание преодолевать трудности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(вялость, отсутствие желания контакта со взрослыми; игнорирование родителей или других взрослых);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низкая мотивация к успеху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(стремление избегать неудач, избегание ситуаций, где есть сомнения в результате);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выраженное недоверие к окружающим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(враждебность; чрезмерная критичность к высказываниям и поступкам  сверстников и окружающих взрослых);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чрезмерная импульсивность ребёнка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(слабый  самоконтроль и недостаточность осознанности своих действий);</a:t>
            </a:r>
            <a:endParaRPr lang="ru-RU" sz="2900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latin typeface="Times New Roman"/>
                <a:ea typeface="Times New Roman"/>
                <a:cs typeface="Times New Roman"/>
              </a:rPr>
              <a:t>избегание близких контактов с окружающими людьми </a:t>
            </a:r>
            <a:r>
              <a:rPr lang="ru-RU" sz="2900" dirty="0">
                <a:latin typeface="Times New Roman"/>
                <a:ea typeface="Times New Roman"/>
                <a:cs typeface="Times New Roman"/>
              </a:rPr>
              <a:t>(нетерпение, дерзость).</a:t>
            </a:r>
            <a:endParaRPr lang="ru-RU" sz="2900" i="1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901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br>
              <a:rPr lang="ru-RU" sz="3200" b="1" dirty="0">
                <a:latin typeface="Times New Roman"/>
                <a:ea typeface="Times New Roman"/>
                <a:cs typeface="Times New Roman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Профилактика эмоциональных нарушений-</a:t>
            </a:r>
            <a:br>
              <a:rPr lang="ru-RU" sz="2000" i="1" dirty="0">
                <a:solidFill>
                  <a:srgbClr val="FF0000"/>
                </a:solidFill>
                <a:ea typeface="Times New Roman"/>
                <a:cs typeface="Times New Roman"/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256584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комплекс мероприятий, направленных на предупреждение возникновения эмоциональных нарушений, их ранние выявление, выявление причин и условий их возникновения и развития, а также направленных на их устранение 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(А.В. Красавина).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Приоритетные задачи:</a:t>
            </a:r>
            <a:r>
              <a:rPr lang="ru-RU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смягчение эмоционального дискомфорта, стимулирование активной и самостоятельной деятельности;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мероприятия по устранению вторичных личностных реакций 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(повышенная возбудимость, агрессивность, тревожной мнительность); </a:t>
            </a:r>
          </a:p>
          <a:p>
            <a:pPr marL="0" indent="0" algn="just">
              <a:buNone/>
            </a:pP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занятия, направленные на коррекцию способностей к эмоциональной устойчивости,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саморегуляции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и самосознания, на стабилизацию самооценки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25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2617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Возможности песочной терапии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6" cy="4896544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/>
                <a:ea typeface="Times New Roman"/>
              </a:rPr>
              <a:t>Песочная терапия</a:t>
            </a:r>
            <a:r>
              <a:rPr lang="ru-RU" dirty="0">
                <a:latin typeface="Times New Roman"/>
                <a:ea typeface="Times New Roman"/>
              </a:rPr>
              <a:t> в контексте арт-терапии - невербальная форма </a:t>
            </a:r>
            <a:r>
              <a:rPr lang="ru-RU" dirty="0" err="1">
                <a:latin typeface="Times New Roman"/>
                <a:ea typeface="Times New Roman"/>
              </a:rPr>
              <a:t>психокоррекции</a:t>
            </a:r>
            <a:r>
              <a:rPr lang="ru-RU" dirty="0">
                <a:latin typeface="Times New Roman"/>
                <a:ea typeface="Times New Roman"/>
              </a:rPr>
              <a:t>, где основной акцент делается на творческом самовыражении.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решение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проблем детей дошкольного возраста 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(работа с агрессивными, неуверенными и застенчивыми детьми; работа с принятием своих чувств).</a:t>
            </a:r>
          </a:p>
          <a:p>
            <a:pPr algn="just"/>
            <a:endParaRPr lang="ru-RU" b="1" dirty="0">
              <a:latin typeface="Times New Roman"/>
              <a:ea typeface="Times New Roman"/>
            </a:endParaRPr>
          </a:p>
          <a:p>
            <a:pPr algn="just"/>
            <a:r>
              <a:rPr lang="ru-RU" b="1" dirty="0">
                <a:latin typeface="Times New Roman"/>
                <a:ea typeface="Times New Roman"/>
              </a:rPr>
              <a:t>Игра с песком </a:t>
            </a:r>
            <a:r>
              <a:rPr lang="ru-RU" dirty="0">
                <a:latin typeface="Times New Roman"/>
                <a:ea typeface="Times New Roman"/>
              </a:rPr>
              <a:t>предоставляет детям возможность избавиться от психологических травм с помощью перенесения на плоскость песочницы фантазий и развитие ощущения связи и контроля над своими внутренними побуждениями </a:t>
            </a:r>
            <a:r>
              <a:rPr lang="ru-RU" i="1" dirty="0">
                <a:latin typeface="Times New Roman"/>
                <a:ea typeface="Times New Roman"/>
              </a:rPr>
              <a:t>(К.Г. Юнг).</a:t>
            </a:r>
            <a:r>
              <a:rPr lang="ru-RU" dirty="0">
                <a:latin typeface="Times New Roman"/>
                <a:ea typeface="Times New Roman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955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33400"/>
            <a:ext cx="8640960" cy="2031504"/>
          </a:xfrm>
        </p:spPr>
        <p:txBody>
          <a:bodyPr>
            <a:normAutofit fontScale="90000"/>
          </a:bodyPr>
          <a:lstStyle/>
          <a:p>
            <a:pPr marL="182880" lvl="0" indent="450215" algn="just">
              <a:lnSpc>
                <a:spcPct val="115000"/>
              </a:lnSpc>
              <a:spcBef>
                <a:spcPct val="20000"/>
              </a:spcBef>
            </a:pPr>
            <a:r>
              <a:rPr lang="ru-RU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Цель проекта </a:t>
            </a: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2400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создание условий для профилактики  и коррекции эмоциональной сферы детей старшего дошкольного возраста с использованием метода песочной </a:t>
            </a:r>
            <a:r>
              <a:rPr lang="ru-RU" sz="2400" spc="0" dirty="0">
                <a:solidFill>
                  <a:srgbClr val="292934"/>
                </a:solidFill>
                <a:latin typeface="Times New Roman"/>
                <a:ea typeface="Times New Roman"/>
                <a:cs typeface="Times New Roman"/>
              </a:rPr>
              <a:t>терапии.</a:t>
            </a:r>
            <a:br>
              <a:rPr lang="ru-RU" sz="1800" i="1" spc="0" dirty="0">
                <a:solidFill>
                  <a:srgbClr val="292934"/>
                </a:solidFill>
                <a:ea typeface="Times New Roman"/>
                <a:cs typeface="Times New Roman"/>
              </a:rPr>
            </a:br>
            <a:br>
              <a:rPr lang="ru-RU" sz="1800" i="1" spc="0" dirty="0">
                <a:solidFill>
                  <a:srgbClr val="292934"/>
                </a:solidFill>
                <a:ea typeface="Times New Roman"/>
                <a:cs typeface="Times New Roman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496944" cy="44881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Задачи педагога:</a:t>
            </a:r>
          </a:p>
          <a:p>
            <a:pPr lvl="0" algn="just">
              <a:lnSpc>
                <a:spcPct val="115000"/>
              </a:lnSpc>
              <a:buClr>
                <a:srgbClr val="93A299"/>
              </a:buClr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выявить уровень эмоциональных нарушений у детей 5-7 лет;</a:t>
            </a:r>
            <a:endParaRPr lang="ru-RU" sz="1500" i="1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buClr>
                <a:srgbClr val="93A299"/>
              </a:buClr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отобрать игры и упражнения с песком в соответствии с возрастным особенностями развития детей, разработать кейс    занятий по профилактике</a:t>
            </a:r>
            <a:r>
              <a:rPr lang="ru-RU" sz="1500" i="1" dirty="0"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эмоциональных нарушений у детей 5-7 лет;</a:t>
            </a:r>
            <a:endParaRPr lang="ru-RU" sz="1500" i="1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buClr>
                <a:srgbClr val="93A299"/>
              </a:buClr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выявить динамику в уровне эмоциональных нарушений у детей 5-7 лет;</a:t>
            </a:r>
            <a:endParaRPr lang="ru-RU" sz="1500" i="1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buClr>
                <a:srgbClr val="93A299"/>
              </a:buClr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обогатить развивающую предметно-пространственную среду материалами и оборудованием для песочной терапии;</a:t>
            </a:r>
            <a:endParaRPr lang="ru-RU" sz="1500" i="1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buClr>
                <a:srgbClr val="93A299"/>
              </a:buClr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организовать мастер- классы и консультации с родителями и педагогами по использованию песочной терапии в работе с детьми;</a:t>
            </a:r>
            <a:endParaRPr lang="ru-RU" sz="1500" i="1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buClr>
                <a:srgbClr val="93A299"/>
              </a:buClr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исследовать результативность применения песочной терапии в образовательной деятельности ДОУ.</a:t>
            </a:r>
            <a:endParaRPr lang="ru-RU" sz="1500" i="1" dirty="0">
              <a:ea typeface="Times New Roman"/>
              <a:cs typeface="Times New Roman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5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19" y="260648"/>
            <a:ext cx="8712969" cy="792088"/>
          </a:xfrm>
        </p:spPr>
        <p:txBody>
          <a:bodyPr>
            <a:noAutofit/>
          </a:bodyPr>
          <a:lstStyle/>
          <a:p>
            <a:pPr marL="457200" lvl="0" indent="-342900" algn="ctr">
              <a:lnSpc>
                <a:spcPct val="115000"/>
              </a:lnSpc>
              <a:spcBef>
                <a:spcPct val="20000"/>
              </a:spcBef>
            </a:pPr>
            <a:br>
              <a:rPr lang="ru-RU" sz="36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br>
              <a:rPr lang="ru-RU" sz="36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Задачи, направленные на развитие детей:</a:t>
            </a:r>
            <a:br>
              <a:rPr lang="ru-RU" sz="2800" i="1" dirty="0">
                <a:solidFill>
                  <a:srgbClr val="FF0000"/>
                </a:solidFill>
                <a:ea typeface="Times New Roman"/>
                <a:cs typeface="Times New Roman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608512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стабилизировать эмоциональное состояние ;</a:t>
            </a:r>
            <a:endParaRPr lang="ru-RU" i="1" dirty="0">
              <a:ea typeface="Times New Roman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снизить напряжение, обучить навыкам контроля за своим эмоциональным состоянием; 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способствовать  устранению конфликтов между детьми;</a:t>
            </a:r>
            <a:endParaRPr lang="ru-RU" i="1" dirty="0">
              <a:ea typeface="Times New Roman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формировать положительное отношение к себе, развивать свободное общение со взрослыми и детьми;</a:t>
            </a:r>
            <a:endParaRPr lang="ru-RU" i="1" dirty="0">
              <a:ea typeface="Times New Roman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развивать познавательные процессы (восприятие, внимание, воображение, память, мышление), мелкую моторику;</a:t>
            </a:r>
            <a:endParaRPr lang="ru-RU" i="1" dirty="0">
              <a:ea typeface="Times New Roman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развивать процессы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саморегуляции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516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Autofit/>
          </a:bodyPr>
          <a:lstStyle/>
          <a:p>
            <a:pPr marL="457200" lvl="0" indent="450215" algn="ctr">
              <a:lnSpc>
                <a:spcPct val="115000"/>
              </a:lnSpc>
              <a:spcBef>
                <a:spcPct val="20000"/>
              </a:spcBef>
            </a:pPr>
            <a:br>
              <a:rPr lang="ru-RU" sz="40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Задачи для родителей</a:t>
            </a:r>
            <a:r>
              <a:rPr lang="ru-RU" sz="2800" i="1" dirty="0">
                <a:solidFill>
                  <a:srgbClr val="FF0000"/>
                </a:solidFill>
                <a:ea typeface="Times New Roman"/>
                <a:cs typeface="Times New Roman"/>
              </a:rPr>
              <a:t>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353347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способствовать активному вовлечению родителей в совместную деятельность с ребёнком в условиях семьи и детского сада;</a:t>
            </a:r>
            <a:endParaRPr lang="ru-RU" i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повысить компетентность родителей в вопросах эмоционального развития  детей.</a:t>
            </a:r>
            <a:endParaRPr lang="ru-RU" i="1" dirty="0">
              <a:ea typeface="Times New Roman"/>
              <a:cs typeface="Times New Roman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11391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5904656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Тип проекта</a:t>
            </a:r>
            <a:r>
              <a:rPr lang="ru-RU" sz="20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педагогический.</a:t>
            </a:r>
            <a:endParaRPr lang="ru-RU" sz="20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Участники проекта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  педагог - психолог, дети старшего дошкольного возраста; родители.</a:t>
            </a:r>
            <a:endParaRPr lang="ru-RU" sz="20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Продолжительность проекта</a:t>
            </a:r>
            <a:r>
              <a:rPr lang="ru-RU" sz="2000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краткосрочный, повторяющийся в течение уч. года  (ноябрь - февраль;  февраль -апрель ). По истечению срока занятий проект реализуется индивидуально или для следующей подгруппы детей.</a:t>
            </a:r>
            <a:endParaRPr lang="ru-RU" sz="20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Новизна проекта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:</a:t>
            </a:r>
            <a:endParaRPr lang="ru-RU" sz="2000" i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определение потенциальных возможностей использования средств песочной терапии в профилактике эмоциональных нарушений у детей 5-7 лет; </a:t>
            </a:r>
            <a:endParaRPr lang="ru-RU" sz="20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разработка кейса занятий по профилактике эмоциональных нарушений у детей старшего дошкольного возраста средствами песочной терапии;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подбор  психодиагностических методик по изучению эмоциональных нарушений.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73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Этапы реализации проекта:</a:t>
            </a:r>
            <a:endParaRPr lang="ru-RU" sz="1800" i="1" dirty="0">
              <a:solidFill>
                <a:srgbClr val="FF0000"/>
              </a:solidFill>
              <a:ea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1. Информационный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1.Изучение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психолого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 – педагогической литературы и интернет – ресурсов по профилактике эмоциональных нарушений у  детей 5-7 лет, использованию методов песочной терапии  в работе с детьми.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2.Подбор диагностических заданий по эмоциональному  развитию воспитанников;  выявление уровня эмоциональных нарушений у детей 5-7 лет.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3.Подбор методического материала для проведения индивидуальных и подгрупповых занятий.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4.Подбор оборудования и пособий для песочной терапии.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indent="0" algn="just">
              <a:buNone/>
            </a:pPr>
            <a:r>
              <a:rPr lang="ru-RU" dirty="0">
                <a:latin typeface="Times New Roman"/>
                <a:ea typeface="Times New Roman"/>
              </a:rPr>
              <a:t>5.Разработка проекта по профилактике эмоциональных нарушений у детей 5-7 лет, составление перспективного плана.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44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5832648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2. Содержательный :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1.Индивидуальные и подгрупповые занятия с детьми по профилактике агрессивного поведения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тревожности,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расторможенного эмоционального нарушения.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2.Консультации и практикумы для родителей 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(«Чудеса на песке», «Песочный мир чудес», Влияние игр с песком на развитие эмоциональной сферы дошкольника»).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3.Мастер – классы  для педагогов по использованию песочной терапии в образовательном процессе 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(«Игры с песком», «Возможности песочной терапии»).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4.Семинар – практикум  для педагогов (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«Игры в песочнице»).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39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«Раскопки»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664" y="1674093"/>
            <a:ext cx="7149167" cy="48659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066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«Моя семья».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«Я и другие»</a:t>
            </a:r>
            <a:r>
              <a:rPr lang="ru-RU" dirty="0"/>
              <a:t>.</a:t>
            </a:r>
          </a:p>
        </p:txBody>
      </p:sp>
      <p:pic>
        <p:nvPicPr>
          <p:cNvPr id="2051" name="Picture 3" descr="C:\Users\user\Desktop\УЧЕБНЫЕ ГОДА\ПЕСОК\20240229_08144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517785" y="1413603"/>
            <a:ext cx="4468478" cy="5400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128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Песочные картины</a:t>
            </a:r>
          </a:p>
        </p:txBody>
      </p:sp>
      <p:pic>
        <p:nvPicPr>
          <p:cNvPr id="3075" name="Picture 3" descr="C:\Users\user\Desktop\УЧЕБНЫЕ ГОДА\ПЕСОК\IMG_20190412_10403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6503" y="1196752"/>
            <a:ext cx="3976119" cy="2860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УЧЕБНЫЕ ГОДА\ПЕСОК\ob0k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933056"/>
            <a:ext cx="4441344" cy="2715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061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«Сочиняем историю».</a:t>
            </a:r>
          </a:p>
        </p:txBody>
      </p:sp>
      <p:pic>
        <p:nvPicPr>
          <p:cNvPr id="4098" name="Picture 2" descr="C:\Users\user\Desktop\2026-03-25_14-02-02.png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104" y="1556791"/>
            <a:ext cx="3205585" cy="49064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2026-03-25_14-04-16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2390" y="1614023"/>
            <a:ext cx="3689462" cy="4834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752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640960" cy="5832648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3. Заключительный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 этап: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1.Анализ проведенной работы по проекту.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2.Презентация опыта работы  на педагогическом совете.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3.Фотоотчет  о реализации проекта «Волшебный песок».</a:t>
            </a:r>
            <a:endParaRPr lang="ru-RU" sz="1800" i="1" dirty="0"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ru-RU" dirty="0">
                <a:latin typeface="Times New Roman"/>
                <a:ea typeface="Times New Roman"/>
              </a:rPr>
              <a:t>4.Составление рекомендаций и памяток для родителей и педагогов.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413250"/>
            <a:ext cx="7992887" cy="2112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4309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296144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Результат работы по проекту: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256584"/>
          </a:xfrm>
        </p:spPr>
        <p:txBody>
          <a:bodyPr>
            <a:noAutofit/>
          </a:bodyPr>
          <a:lstStyle/>
          <a:p>
            <a:pPr marL="742950" indent="-285750" algn="just">
              <a:lnSpc>
                <a:spcPct val="115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Подобраны и апробированы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диагностические задания по эмоциональному развитию воспитанников 5-7 лет.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742950" indent="-285750" algn="just">
              <a:lnSpc>
                <a:spcPct val="115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Разработан и апробирован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комплекс занятий по профилактике эмоциональной сферы у детей 5-7 лет средствами песочной терапии.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 воспитанников наблюдается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-снижение психоэмоционального напряжения;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-положительная динамика в умении устанавливать контакт с окружающими;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-уменьшение признаков проявления агрессивности, демонстративных реакций;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-повышение уверенности в себе, самооценки;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-снижение уровня тревожности;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457200" indent="0" algn="just">
              <a:lnSpc>
                <a:spcPct val="115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-способность управлять своим поведением, регулировать своё эмоциональное состояние.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742950" indent="-285750" algn="just">
              <a:lnSpc>
                <a:spcPct val="115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Разработаны рекомендации </a:t>
            </a:r>
            <a:r>
              <a:rPr lang="ru-RU" sz="1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для родителей и педагогов по использованию песочной терапии в работе с дошкольниками.</a:t>
            </a:r>
            <a:endParaRPr lang="ru-RU" sz="16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742950" indent="-285750" algn="just">
              <a:lnSpc>
                <a:spcPct val="115000"/>
              </a:lnSpc>
            </a:pPr>
            <a:r>
              <a:rPr lang="ru-RU" sz="2000" b="1" spc="-100" dirty="0">
                <a:latin typeface="Times New Roman"/>
                <a:ea typeface="Times New Roman"/>
                <a:cs typeface="Times New Roman"/>
              </a:rPr>
              <a:t>Перспектива дальнейшего развития проекта: </a:t>
            </a:r>
            <a:r>
              <a:rPr lang="ru-RU" sz="2000" spc="-100" dirty="0">
                <a:latin typeface="Times New Roman"/>
                <a:ea typeface="Times New Roman"/>
                <a:cs typeface="Times New Roman"/>
              </a:rPr>
              <a:t>трансляция опыта работы на районном и краевом уровне.</a:t>
            </a:r>
          </a:p>
          <a:p>
            <a:pPr marL="742950" indent="-285750" algn="just">
              <a:lnSpc>
                <a:spcPct val="115000"/>
              </a:lnSpc>
            </a:pPr>
            <a:endParaRPr lang="ru-RU" sz="1100" i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843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661648" cy="612068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Используемая литература:</a:t>
            </a:r>
            <a:endParaRPr lang="ru-RU" sz="1050" i="1" dirty="0">
              <a:solidFill>
                <a:srgbClr val="FF0000"/>
              </a:solidFill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000" i="1" dirty="0">
              <a:ea typeface="Times New Roman"/>
              <a:cs typeface="Times New Roman"/>
            </a:endParaRP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i="1" dirty="0">
                <a:latin typeface="Times New Roman"/>
                <a:ea typeface="Times New Roman"/>
                <a:cs typeface="Times New Roman"/>
              </a:rPr>
              <a:t>Нормативно-правовая база: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1.</a:t>
            </a:r>
            <a:r>
              <a:rPr lang="ru-RU" sz="11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«Об образовании в Российской Федерации»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 - Федеральный закон РФ от 29 декабря 2012 г. N 273-ФЗ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2.Федеральный государственный образовательный стандарт дошкольного образования от 1.01.2014 г.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3.</a:t>
            </a:r>
            <a:r>
              <a:rPr lang="ru-RU" sz="11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3"/>
              </a:rPr>
              <a:t> «О создании условий для получения образования детьми с ограниченными возможностями здоровья и детьми-инвалидами»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– Письмо Министерства образования и науки РФ  от 18.04.2008 № АФ-150/06 </a:t>
            </a:r>
            <a:endParaRPr lang="ru-RU" sz="700" i="1" dirty="0">
              <a:ea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i="1" dirty="0">
                <a:latin typeface="Times New Roman"/>
                <a:ea typeface="Times New Roman"/>
                <a:cs typeface="Times New Roman"/>
              </a:rPr>
              <a:t>Литература:</a:t>
            </a:r>
            <a:endParaRPr lang="ru-RU" sz="700" i="1" dirty="0">
              <a:ea typeface="Times New Roman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1.Андреенко Т.А. Использование кинетического песка в работе с дошкольниками. СПб: ООО « ИЗДАТЕЛЬСТВО « ДЕТСТВО – ПРЕСС»,2016.-128 с</a:t>
            </a:r>
            <a:endParaRPr lang="ru-RU" sz="700" i="1" dirty="0">
              <a:ea typeface="Times New Roman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2.Александров, А.А. Аналитико-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катартическая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терапия эмоциональных нарушений: Учебное пособие / А.А. Александров. - СПб.: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СпецЛит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, 2014. - 232 c.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3.Андреева И. Н. Азбука эмоционального интеллекта. СПб. :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БХВПетербург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, 2017. 288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4.Бодалев А. А. Личность и общение: Избранные труды. М. :Педагогика, 2013. 328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5.Бреслав Г. М. Психология эмоций. М. : Академия, 2018. 238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6.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Венгер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А. Л. Психологическое обследование старших дошкольников. М. :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Владос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-Пресс, 2018. 315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7. Выготский Л. С. История развития высших психических функций: сборник сочинений. М. : Педагогика, 2009. 244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8.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Гонина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О. О. Психология старшего дошкольного возраста. М. : Флинта, 2016. 194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9.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Грабенко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Т. М.,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Зинкевич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-Евстигнеева Т. Д. Практикум по песочной терапии. СПб : «Речь», 2016. 282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10.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Грабенко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Т. М.,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Зинкевич-Евстегнеева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Т. Д. Игры в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сказкотерапии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. СПб. : Речь, 2016. 208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11. Гранина И. В. Песочная терапия в психотерапии. Екатеринбург, 2017. 65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12. Демьянов Ю. Г. Диагностика психических нарушений: практикум. СПб. :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МиМ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Респекс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, 2019. 224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13.Зинкевич-Евстигнеева Т. Д.,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Грабенко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Т. М. Чудеса на песке. Практикум по песочной терапии. . – СПб.: «Речь», 2007.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14.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Изард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 К. Эмоции человека. М. : </a:t>
            </a:r>
            <a:r>
              <a:rPr lang="ru-RU" sz="1100" dirty="0" err="1">
                <a:latin typeface="Times New Roman"/>
                <a:ea typeface="Times New Roman"/>
                <a:cs typeface="Times New Roman"/>
              </a:rPr>
              <a:t>Юнити</a:t>
            </a:r>
            <a:r>
              <a:rPr lang="ru-RU" sz="1100" dirty="0">
                <a:latin typeface="Times New Roman"/>
                <a:ea typeface="Times New Roman"/>
                <a:cs typeface="Times New Roman"/>
              </a:rPr>
              <a:t>-Дана, 2016. 71 с.57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15. Катаева Л. И. Работа психолога с застенчивыми детьми. М. : Книголюб, 2017. 56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16. Кошелева А. Д. Эмоциональное развитие дошкольников: учебное пособие для студентов. М. : Академия, 2013. 176 с.</a:t>
            </a:r>
            <a:endParaRPr lang="ru-RU" sz="7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>
                <a:latin typeface="Times New Roman"/>
                <a:ea typeface="Times New Roman"/>
                <a:cs typeface="Times New Roman"/>
              </a:rPr>
              <a:t>17. Красавина А. В. Профилактика эмоциональный нарушений у детей дошкольного возраста методами песочной терапии // Вопросы педагогики и психологии. 2020. № 2. С. 118–125.</a:t>
            </a:r>
            <a:endParaRPr lang="ru-RU" sz="700" i="1" dirty="0">
              <a:ea typeface="Times New Roman"/>
              <a:cs typeface="Times New Roman"/>
            </a:endParaRP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368048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604867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18.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Кряжева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Н. Л. Мир детских эмоций. Дети 5-7 лет. Ярославль : Академия развития, 2017. 208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19.Копытин, А.И. Арт-терапия детей и подростков / А.И. Копытин, Е.Е.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Свистовская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. - М.: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Когито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-Центр, 2014. - 197 c.10.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20.Киселева М. В. Арт-терапия в работе с детьми. – СПб.: «Речь», 2008.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21. Лебедева Л. Д. Практика арт–терапии: подходы,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диагностика,система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занятий. СПб. : Речь, 2018. 254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22. Лопатина О. Г. Психолого-педагогическая работа с родителями по профилактике нарушений эмоциональной сферы дошкольников // Справочник педагога-психолога. Детский сад. 2017. № 4. С. 65–78.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23. Макарова Е. А. Программа «Путешествие по песочной стране». СПб. : Питер, 2018. 52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24. Маклаков А. Г. Общая психология. СПб. : Питер, 2017. 592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25.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Мамайчук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И. И. Психологическая помощь детям с проблемами в развитии. СПб. : Речь, 2017. 220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26.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Мешавкина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Т. Ф. Использование песочной терапии в работе с дошкольниками. Екатеринбург, 2016. 78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27. Мухина В. С. Возрастная психология: феноменология развития, детство, отрочество: учебник для студ. вузов. М. : изд. центр «Академия», 2019. 456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28.Никитин, В.Н. Арт-терапия: Учебное пособие. / В.Н. Никитин. - М.: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Когито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-Центр, 2014. - 328 c.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29. Психология эмоций. СПб. : Питер, 2016. 496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30.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Сакович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Н. А. Технология игры в песок. Игры на мосту. СПб. : Речь, 2016. 176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31.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Урунтаева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Г. А. Дошкольная психология: учебное пособие для студентов. М. : Академия, 2016. 336 с.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32.Штейнхардт Л.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Юнгианская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песочная психотерапия. — СПб.: Питер, 2001. </a:t>
            </a:r>
            <a:endParaRPr lang="ru-RU" sz="28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</a:rPr>
              <a:t>33. </a:t>
            </a:r>
            <a:r>
              <a:rPr lang="ru-RU" sz="4800" dirty="0" err="1">
                <a:latin typeface="Times New Roman"/>
                <a:ea typeface="Times New Roman"/>
                <a:cs typeface="Times New Roman"/>
              </a:rPr>
              <a:t>Шамарина</a:t>
            </a:r>
            <a:r>
              <a:rPr lang="ru-RU" sz="4800" dirty="0">
                <a:latin typeface="Times New Roman"/>
                <a:ea typeface="Times New Roman"/>
                <a:cs typeface="Times New Roman"/>
              </a:rPr>
              <a:t> Е. В. Особенности познавательной и эмоциональной сферы // Педагогика. 2017. № 4. С. 26–35.</a:t>
            </a:r>
            <a:endParaRPr lang="ru-RU" sz="2800" i="1" dirty="0">
              <a:ea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800" i="1" dirty="0">
                <a:latin typeface="Times New Roman"/>
                <a:ea typeface="Calibri"/>
                <a:cs typeface="Times New Roman"/>
              </a:rPr>
              <a:t>Интернет – ресурсы:</a:t>
            </a:r>
            <a:endParaRPr lang="ru-RU" sz="2800" i="1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u="sng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http://www.tiensmed.ru/news/cerebralpalsy-u7s.html</a:t>
            </a:r>
            <a:endParaRPr lang="ru-RU" sz="2800" i="1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u="sng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hlinkClick r:id="rId3"/>
              </a:rPr>
              <a:t>http://zdravotvet.ru/priznaki-i-prichiny-dcp-u-rebenka-metody-lecheniya-detskogo-cerebralnogo-paralicha/</a:t>
            </a:r>
            <a:endParaRPr lang="ru-RU" sz="2800" i="1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u="sng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hlinkClick r:id="rId4"/>
              </a:rPr>
              <a:t>http://nsportal.ru/vuz/psikhologicheskie-nauki/library/2016/08/25/ispolzovanie-art-terapevticheskih-metodov-v-psihologo</a:t>
            </a:r>
            <a:endParaRPr lang="ru-RU" sz="2800" i="1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u="sng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hlinkClick r:id="rId5"/>
              </a:rPr>
              <a:t>http://missbagira.ru/themes/ya-mama/chto-takoe-pesochnaya-terapiya</a:t>
            </a:r>
            <a:endParaRPr lang="ru-RU" sz="2800" i="1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u="sng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hlinkClick r:id="rId6"/>
              </a:rPr>
              <a:t>http://www.myshared.ru/slide/1331731/</a:t>
            </a:r>
            <a:endParaRPr lang="ru-RU" sz="2800" i="1" dirty="0">
              <a:ea typeface="Times New Roman"/>
              <a:cs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4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4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2400" i="1" dirty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800" i="1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3420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201</TotalTime>
  <Words>2208</Words>
  <Application>Microsoft Office PowerPoint</Application>
  <PresentationFormat>Экран (4:3)</PresentationFormat>
  <Paragraphs>160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Ясность</vt:lpstr>
      <vt:lpstr>Всероссийский  конкурс  профессионального мастерства специалистов службы психолого-педагогического сопровождения «Отдавая сердце – 2026»</vt:lpstr>
      <vt:lpstr>Актуальность.</vt:lpstr>
      <vt:lpstr> Эмоциональная сфера ребенка дошкольного возраста </vt:lpstr>
      <vt:lpstr> Нарушения эмоциональной сферы дошкольника  (И.М. Чистякова, Н.И. Костерина)   </vt:lpstr>
      <vt:lpstr> Профилактика эмоциональных нарушений- </vt:lpstr>
      <vt:lpstr>Возможности песочной терапии </vt:lpstr>
      <vt:lpstr>Цель проекта - создание условий для профилактики  и коррекции эмоциональной сферы детей старшего дошкольного возраста с использованием метода песочной терапии.  </vt:lpstr>
      <vt:lpstr>  Задачи, направленные на развитие детей: </vt:lpstr>
      <vt:lpstr> Задачи для родителей:</vt:lpstr>
      <vt:lpstr>Презентация PowerPoint</vt:lpstr>
      <vt:lpstr>Этапы реализации проекта:</vt:lpstr>
      <vt:lpstr>Презентация PowerPoint</vt:lpstr>
      <vt:lpstr>«Раскопки»</vt:lpstr>
      <vt:lpstr>«Моя семья». «Я и другие».</vt:lpstr>
      <vt:lpstr>Песочные картины</vt:lpstr>
      <vt:lpstr>«Сочиняем историю».</vt:lpstr>
      <vt:lpstr>Презентация PowerPoint</vt:lpstr>
      <vt:lpstr>Результат работы по проекту: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Байдина</dc:creator>
  <cp:lastModifiedBy>Екатерина Чимутова</cp:lastModifiedBy>
  <cp:revision>23</cp:revision>
  <dcterms:created xsi:type="dcterms:W3CDTF">2025-02-21T15:28:48Z</dcterms:created>
  <dcterms:modified xsi:type="dcterms:W3CDTF">2026-07-07T14:40:00Z</dcterms:modified>
</cp:coreProperties>
</file>