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57" d="100"/>
          <a:sy n="57" d="100"/>
        </p:scale>
        <p:origin x="562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631015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D64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63675" y="4258175"/>
            <a:ext cx="16960500" cy="47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ct val="100000"/>
              </a:lnSpc>
              <a:buNone/>
            </a:pPr>
            <a:r>
              <a:rPr lang="en-US" sz="70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Методическое мероприятие: современные подходы к коррекции речевых нарушений
</a:t>
            </a:r>
            <a:r>
              <a:rPr lang="en-US" sz="57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r>
              <a:rPr lang="en-US" sz="32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Обсудим ключевые проблемы и новые методики коррекции у младших школьников.
</a:t>
            </a:r>
            <a:r>
              <a:rPr lang="en-US" sz="2184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Бабаева Кристина Мирзекадиевна ,
 учитель-логопед МБОУ СШ№9 г.Сургут
</a:t>
            </a:r>
            <a:endParaRPr lang="en-US" sz="7019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DCA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20254" y="0"/>
            <a:ext cx="8063092" cy="102822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24925" y="1390500"/>
            <a:ext cx="8408100" cy="75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Важность своевременной коррекции речевых нарушений
</a:t>
            </a: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30% младших школьников сталкиваются с речевыми трудностями, влияющими на обучение и социализацию. Раннее вмешательство и поддержка регламентируются нормативами и значительно повышают качество образования.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E2D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36075" y="405700"/>
            <a:ext cx="13187700" cy="16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типы речевых нарушений у младших школьников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1255100" y="250400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Дизартрия характеризуется нарушением произвольного контроля над речевыми мышцами, что затрудняет чёткую артикуляцию и требует специализированной терапии.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255100" y="598885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Алалия – задержка речевого развития из-за поражения речевых зон мозга, что влияет на понимание и формирование речи ребёнка.
</a:t>
            </a:r>
            <a:endParaRPr lang="en-US" sz="2000" dirty="0"/>
          </a:p>
        </p:txBody>
      </p:sp>
      <p:sp>
        <p:nvSpPr>
          <p:cNvPr id="8" name="Text 3"/>
          <p:cNvSpPr txBox="1"/>
          <p:nvPr/>
        </p:nvSpPr>
        <p:spPr>
          <a:xfrm>
            <a:off x="11939950" y="429675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Дислалия проявляется искажением звуков или замены отдельных фонем, часто связана с неправильной постановкой артикуляции при развитии речи.
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11939950" y="7764375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Заикание выражается регулярными сбоями плавности речи, сопровождающимися напряжением, влияющими на коммуникацию и поведение в школе.
</a:t>
            </a:r>
            <a:endParaRPr lang="en-US" sz="2000" dirty="0"/>
          </a:p>
        </p:txBody>
      </p:sp>
      <p:sp>
        <p:nvSpPr>
          <p:cNvPr id="10" name="Text 5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6350" y="1894113"/>
            <a:ext cx="5568600" cy="4279774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10075" y="1894113"/>
            <a:ext cx="5568600" cy="4279774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2524" y="9607900"/>
            <a:ext cx="2706000" cy="4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629725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21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Медицинские причины речевых нарушений у младших школьников
</a:t>
            </a:r>
            <a:r>
              <a:rPr lang="en-US" sz="25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r>
              <a:rPr lang="en-US" sz="18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Речевые нарушения часто возникают из-за органических и функциональных проблем центральной нервной системы, таких как перинатальная гипоксия или задержка нервного развития. Также влияют поражения органов речи — гортани, языка, и слуховые патологии, которые затрудняют восприятие и воспроизведение звуков.
</a:t>
            </a:r>
            <a:endParaRPr lang="en-US" sz="2170" dirty="0"/>
          </a:p>
        </p:txBody>
      </p:sp>
      <p:sp>
        <p:nvSpPr>
          <p:cNvPr id="8" name="Text 2"/>
          <p:cNvSpPr txBox="1"/>
          <p:nvPr/>
        </p:nvSpPr>
        <p:spPr>
          <a:xfrm>
            <a:off x="6422675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факторы, влияющие на развитие речи у детей
</a:t>
            </a: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речевого общения в семье, стрессовая атмосфера и ограниченный круг общения существенно замедляют развитие речевых навыков. Отсутствие стимуляции и поддержки со стороны взрослых снижает мотивацию ребенка к изучению языка и выражению мыслей вслух.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12218271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23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медицинских и социальных факторов
</a:t>
            </a:r>
            <a:r>
              <a:rPr lang="en-US" sz="27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r>
              <a:rPr lang="en-US" sz="19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речевые нарушения обусловлены сочетанием медицинских проблем и дефицита социальной поддержки. Например, ребенок с задержкой речевого развития нуждается в комплексном подходе, объединяющем лечение и создание благоприятной развивающей среды дома и в школе.
</a:t>
            </a:r>
            <a:endParaRPr lang="en-US" sz="2360" dirty="0"/>
          </a:p>
        </p:txBody>
      </p:sp>
      <p:sp>
        <p:nvSpPr>
          <p:cNvPr id="10" name="Text 4"/>
          <p:cNvSpPr txBox="1"/>
          <p:nvPr/>
        </p:nvSpPr>
        <p:spPr>
          <a:xfrm>
            <a:off x="2207850" y="399425"/>
            <a:ext cx="13872300" cy="129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речевых нарушений: медицинские и социальные аспекты
</a:t>
            </a:r>
            <a:endParaRPr lang="en-US" sz="5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CCD8B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4169" y="2977081"/>
            <a:ext cx="444563" cy="7113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79950" y="2997931"/>
            <a:ext cx="753300" cy="669600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11100" y="2977081"/>
            <a:ext cx="711300" cy="711300"/>
          </a:xfrm>
          <a:prstGeom prst="rect">
            <a:avLst/>
          </a:prstGeom>
        </p:spPr>
      </p:pic>
      <p:pic>
        <p:nvPicPr>
          <p:cNvPr id="6" name="Image 4" descr="preencoded.png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00250" y="3031411"/>
            <a:ext cx="753300" cy="602640"/>
          </a:xfrm>
          <a:prstGeom prst="rect">
            <a:avLst/>
          </a:prstGeom>
        </p:spPr>
      </p:pic>
      <p:pic>
        <p:nvPicPr>
          <p:cNvPr id="7" name="Image 5" descr="preencoded.png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575856" y="2977081"/>
            <a:ext cx="622388" cy="7113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207850" y="791650"/>
            <a:ext cx="138723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современные методики коррекции речи
</a:t>
            </a:r>
            <a:endParaRPr lang="en-US" sz="5000" dirty="0"/>
          </a:p>
        </p:txBody>
      </p:sp>
      <p:sp>
        <p:nvSpPr>
          <p:cNvPr id="9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700" dirty="0"/>
          </a:p>
        </p:txBody>
      </p:sp>
      <p:sp>
        <p:nvSpPr>
          <p:cNvPr id="10" name="Text 2"/>
          <p:cNvSpPr txBox="1"/>
          <p:nvPr/>
        </p:nvSpPr>
        <p:spPr>
          <a:xfrm>
            <a:off x="469800" y="3796088"/>
            <a:ext cx="3307800" cy="106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Артикуляционная гимнастика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469800" y="5123263"/>
            <a:ext cx="3307800" cy="3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Специальные упражнения развивают мышцы ротовой полости, облегчая правильное произношение и повышая речевую чёткость.
</a:t>
            </a:r>
            <a:endParaRPr lang="en-US" sz="2400" dirty="0"/>
          </a:p>
        </p:txBody>
      </p:sp>
      <p:sp>
        <p:nvSpPr>
          <p:cNvPr id="12" name="Text 4"/>
          <p:cNvSpPr txBox="1"/>
          <p:nvPr/>
        </p:nvSpPr>
        <p:spPr>
          <a:xfrm>
            <a:off x="3979950" y="3796088"/>
            <a:ext cx="3307800" cy="106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Логопедический массаж
</a:t>
            </a:r>
            <a:endParaRPr lang="en-US" sz="2800" dirty="0"/>
          </a:p>
        </p:txBody>
      </p:sp>
      <p:sp>
        <p:nvSpPr>
          <p:cNvPr id="13" name="Text 5"/>
          <p:cNvSpPr txBox="1"/>
          <p:nvPr/>
        </p:nvSpPr>
        <p:spPr>
          <a:xfrm>
            <a:off x="3979950" y="5123263"/>
            <a:ext cx="3307800" cy="3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Массаж оказывает стимулирующее воздействие на речевой аппарат, улучшая кровообращение и тонус мышц.
</a:t>
            </a:r>
            <a:endParaRPr lang="en-US" sz="2400" dirty="0"/>
          </a:p>
        </p:txBody>
      </p:sp>
      <p:sp>
        <p:nvSpPr>
          <p:cNvPr id="14" name="Text 6"/>
          <p:cNvSpPr txBox="1"/>
          <p:nvPr/>
        </p:nvSpPr>
        <p:spPr>
          <a:xfrm>
            <a:off x="7490100" y="3796088"/>
            <a:ext cx="3307800" cy="106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Нейрокоррекция
</a:t>
            </a:r>
            <a:endParaRPr lang="en-US" sz="2800" dirty="0"/>
          </a:p>
        </p:txBody>
      </p:sp>
      <p:sp>
        <p:nvSpPr>
          <p:cNvPr id="15" name="Text 7"/>
          <p:cNvSpPr txBox="1"/>
          <p:nvPr/>
        </p:nvSpPr>
        <p:spPr>
          <a:xfrm>
            <a:off x="7490100" y="5123263"/>
            <a:ext cx="3307800" cy="3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методов нейропсихологии способствует восстановлению речевых функций на уровне центральной нервной системы.
</a:t>
            </a:r>
            <a:endParaRPr lang="en-US" sz="2400" dirty="0"/>
          </a:p>
        </p:txBody>
      </p:sp>
      <p:sp>
        <p:nvSpPr>
          <p:cNvPr id="16" name="Text 8"/>
          <p:cNvSpPr txBox="1"/>
          <p:nvPr/>
        </p:nvSpPr>
        <p:spPr>
          <a:xfrm>
            <a:off x="11000250" y="3796088"/>
            <a:ext cx="3307800" cy="106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Игротерапия
</a:t>
            </a:r>
            <a:endParaRPr lang="en-US" sz="2800" dirty="0"/>
          </a:p>
        </p:txBody>
      </p:sp>
      <p:sp>
        <p:nvSpPr>
          <p:cNvPr id="17" name="Text 9"/>
          <p:cNvSpPr txBox="1"/>
          <p:nvPr/>
        </p:nvSpPr>
        <p:spPr>
          <a:xfrm>
            <a:off x="11000250" y="5123263"/>
            <a:ext cx="3307800" cy="3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Игровые формы занятий повышают мотивацию детей и стимулируют развитие речи через активную коммуникативную деятельность.
</a:t>
            </a:r>
            <a:endParaRPr lang="en-US" sz="2400" dirty="0"/>
          </a:p>
        </p:txBody>
      </p:sp>
      <p:sp>
        <p:nvSpPr>
          <p:cNvPr id="18" name="Text 10"/>
          <p:cNvSpPr txBox="1"/>
          <p:nvPr/>
        </p:nvSpPr>
        <p:spPr>
          <a:xfrm>
            <a:off x="14510400" y="3796088"/>
            <a:ext cx="3307800" cy="106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Информационные и цифровые технологии
</a:t>
            </a:r>
            <a:endParaRPr lang="en-US" sz="2800" dirty="0"/>
          </a:p>
        </p:txBody>
      </p:sp>
      <p:sp>
        <p:nvSpPr>
          <p:cNvPr id="19" name="Text 11"/>
          <p:cNvSpPr txBox="1"/>
          <p:nvPr/>
        </p:nvSpPr>
        <p:spPr>
          <a:xfrm>
            <a:off x="14510400" y="5123263"/>
            <a:ext cx="3307800" cy="3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специализированных приложений и электронных пособий расширяет возможности интерактивного обучения и самоконтроля.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6250" y="1100975"/>
            <a:ext cx="10121400" cy="7931151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396800" y="895200"/>
            <a:ext cx="6364800" cy="84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методов коррекции речи
</a:t>
            </a:r>
            <a:r>
              <a:rPr lang="en-US" sz="2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эффективность традиционных и современных методик в коррекции речевых нарушений у младших школьников.
</a:t>
            </a: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методы повышают мотивацию и обеспечивают более быстрый и устойчивый прогресс в коррекции речи.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2273375" y="9886100"/>
            <a:ext cx="82044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r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ФГОС; Ассоциация логопедов РФ, 2022
</a:t>
            </a:r>
            <a:endParaRPr lang="en-US" sz="1454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E4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Интеграция ИКТ и междисциплинарных подходов способствует устойчивому улучшению результатов коррекции у детей.
Показатели подтверждают значительный рост числа успешно скорректированных речевых нарушений за 13 лет.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эффективности коррекции с новыми методиками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Отчёт ФГБУ «ЦЛПМП», 2023
</a:t>
            </a:r>
            <a:endParaRPr lang="en-US" sz="1454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BD5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" y="2400"/>
            <a:ext cx="8484823" cy="102822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263625" y="1866900"/>
            <a:ext cx="8296800" cy="70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совместной работы специалистов
</a:t>
            </a: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Логопеды, дефектологи, педагоги и родители объединяют усилия для разработки индивидуальных коррекционных программ.
На базе московских школ практика консилиумов и обмена данными доказала эффективность улучшения речевого развития детей.
</a:t>
            </a:r>
            <a:endParaRPr lang="en-US" sz="5000" dirty="0"/>
          </a:p>
        </p:txBody>
      </p:sp>
      <p:sp>
        <p:nvSpPr>
          <p:cNvPr id="5" name="Text 1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CCD8B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01000" y="817850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и решения в реализации новых подходов
</a:t>
            </a:r>
            <a:endParaRPr lang="en-US" sz="5000" dirty="0"/>
          </a:p>
        </p:txBody>
      </p:sp>
      <p:sp>
        <p:nvSpPr>
          <p:cNvPr id="4" name="Text 1"/>
          <p:cNvSpPr txBox="1"/>
          <p:nvPr/>
        </p:nvSpPr>
        <p:spPr>
          <a:xfrm>
            <a:off x="3157450" y="3379600"/>
            <a:ext cx="5866800" cy="24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квалифицированных специалистов существенно затрудняет внедрение инновационных методик коррекции речи, требует расширенных программ подготовки и целевого профессионального развития педагогов.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157400" y="703180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Сопротивление традиционным педагогическим практикам преодолевается благодаря системному повышению квалификации, внедрению методических рекомендаций и всесторонней поддержке со стороны государственных и образовательных структур.
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10724150" y="337145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Ограниченное техническое оснащение школ снижает доступность современных цифровых образовательных ресурсов, что требует инвестиций в современное оборудование и расширение инфраструктуры для полноценного использования технологий.
</a:t>
            </a:r>
            <a:endParaRPr lang="en-US" sz="2400" dirty="0"/>
          </a:p>
        </p:txBody>
      </p:sp>
      <p:sp>
        <p:nvSpPr>
          <p:cNvPr id="7" name="Text 4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34450" y="1830500"/>
            <a:ext cx="15619200" cy="53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5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выводы и рекомендации
</a:t>
            </a:r>
            <a:r>
              <a:rPr lang="en-US" sz="5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успешной коррекции речевых нарушений необходим комплексный подход, включающий современные методики, тесное междисциплинарное взаимодействие специалистов и регулярное повышение квалификации педагогов. Это обеспечивает адаптацию к индивидуальным потребностям каждого ребёнка и улучшает качество обучения на начальном этапе.
</a:t>
            </a:r>
            <a:endParaRPr lang="en-US" sz="5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689</Words>
  <Application>Microsoft Office PowerPoint</Application>
  <PresentationFormat>Произвольный</PresentationFormat>
  <Paragraphs>51</Paragraphs>
  <Slides>10</Slides>
  <Notes>10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2" baseType="lpstr">
      <vt:lpstr>Arial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Екатерина Чимутова</cp:lastModifiedBy>
  <cp:revision>1</cp:revision>
  <dcterms:created xsi:type="dcterms:W3CDTF">2026-04-28T03:57:41Z</dcterms:created>
  <dcterms:modified xsi:type="dcterms:W3CDTF">2026-07-07T11:32:23Z</dcterms:modified>
</cp:coreProperties>
</file>