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83" r:id="rId4"/>
    <p:sldId id="257" r:id="rId5"/>
    <p:sldId id="258" r:id="rId6"/>
    <p:sldId id="259" r:id="rId7"/>
    <p:sldId id="260" r:id="rId8"/>
    <p:sldId id="261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07.07.2026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07.07.2026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07.07.2026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21.xml"/><Relationship Id="rId3" Type="http://schemas.openxmlformats.org/officeDocument/2006/relationships/image" Target="../media/image1.jpeg"/><Relationship Id="rId7" Type="http://schemas.openxmlformats.org/officeDocument/2006/relationships/image" Target="../media/image3.jpeg"/><Relationship Id="rId12" Type="http://schemas.openxmlformats.org/officeDocument/2006/relationships/image" Target="../media/image6.jpg"/><Relationship Id="rId2" Type="http://schemas.openxmlformats.org/officeDocument/2006/relationships/slide" Target="slide9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7.xml"/><Relationship Id="rId11" Type="http://schemas.openxmlformats.org/officeDocument/2006/relationships/image" Target="../media/image5.jpeg"/><Relationship Id="rId5" Type="http://schemas.openxmlformats.org/officeDocument/2006/relationships/image" Target="../media/image2.jpeg"/><Relationship Id="rId10" Type="http://schemas.openxmlformats.org/officeDocument/2006/relationships/slide" Target="slide25.xml"/><Relationship Id="rId4" Type="http://schemas.openxmlformats.org/officeDocument/2006/relationships/slide" Target="slide13.xml"/><Relationship Id="rId9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10" Type="http://schemas.openxmlformats.org/officeDocument/2006/relationships/slide" Target="slide7.xml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10" Type="http://schemas.openxmlformats.org/officeDocument/2006/relationships/slide" Target="slide8.xml"/><Relationship Id="rId4" Type="http://schemas.openxmlformats.org/officeDocument/2006/relationships/image" Target="../media/image18.jpeg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11.xml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3" Type="http://schemas.openxmlformats.org/officeDocument/2006/relationships/image" Target="../media/image34.jpe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slide" Target="slide15.xml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Relationship Id="rId9" Type="http://schemas.openxmlformats.org/officeDocument/2006/relationships/slide" Target="slide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3" Type="http://schemas.openxmlformats.org/officeDocument/2006/relationships/image" Target="../media/image61.jpeg"/><Relationship Id="rId7" Type="http://schemas.openxmlformats.org/officeDocument/2006/relationships/image" Target="../media/image65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slide" Target="slide19.xml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69.png"/><Relationship Id="rId4" Type="http://schemas.openxmlformats.org/officeDocument/2006/relationships/image" Target="../media/image68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3" Type="http://schemas.openxmlformats.org/officeDocument/2006/relationships/image" Target="../media/image54.png"/><Relationship Id="rId7" Type="http://schemas.openxmlformats.org/officeDocument/2006/relationships/image" Target="../media/image73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72.jpeg"/><Relationship Id="rId4" Type="http://schemas.openxmlformats.org/officeDocument/2006/relationships/image" Target="../media/image71.jpeg"/><Relationship Id="rId9" Type="http://schemas.openxmlformats.org/officeDocument/2006/relationships/slide" Target="slide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7" Type="http://schemas.openxmlformats.org/officeDocument/2006/relationships/slide" Target="slide23.xml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png"/><Relationship Id="rId5" Type="http://schemas.openxmlformats.org/officeDocument/2006/relationships/image" Target="../media/image83.jpeg"/><Relationship Id="rId4" Type="http://schemas.openxmlformats.org/officeDocument/2006/relationships/image" Target="../media/image82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jpeg"/><Relationship Id="rId3" Type="http://schemas.openxmlformats.org/officeDocument/2006/relationships/image" Target="../media/image86.jpeg"/><Relationship Id="rId7" Type="http://schemas.openxmlformats.org/officeDocument/2006/relationships/image" Target="../media/image90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jpeg"/><Relationship Id="rId5" Type="http://schemas.openxmlformats.org/officeDocument/2006/relationships/image" Target="../media/image88.png"/><Relationship Id="rId4" Type="http://schemas.openxmlformats.org/officeDocument/2006/relationships/image" Target="../media/image87.jpeg"/><Relationship Id="rId9" Type="http://schemas.openxmlformats.org/officeDocument/2006/relationships/slide" Target="slide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5.jpeg"/><Relationship Id="rId5" Type="http://schemas.openxmlformats.org/officeDocument/2006/relationships/image" Target="../media/image94.jpeg"/><Relationship Id="rId4" Type="http://schemas.openxmlformats.org/officeDocument/2006/relationships/image" Target="../media/image9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7" Type="http://schemas.openxmlformats.org/officeDocument/2006/relationships/slide" Target="slide27.xml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1.jpeg"/><Relationship Id="rId5" Type="http://schemas.openxmlformats.org/officeDocument/2006/relationships/image" Target="../media/image100.png"/><Relationship Id="rId4" Type="http://schemas.openxmlformats.org/officeDocument/2006/relationships/image" Target="../media/image99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slide" Target="slide28.xml"/><Relationship Id="rId3" Type="http://schemas.openxmlformats.org/officeDocument/2006/relationships/image" Target="../media/image103.png"/><Relationship Id="rId7" Type="http://schemas.openxmlformats.org/officeDocument/2006/relationships/image" Target="../media/image106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5.jpeg"/><Relationship Id="rId5" Type="http://schemas.openxmlformats.org/officeDocument/2006/relationships/image" Target="../media/image104.jpeg"/><Relationship Id="rId4" Type="http://schemas.openxmlformats.org/officeDocument/2006/relationships/image" Target="../media/image9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0.png"/><Relationship Id="rId5" Type="http://schemas.openxmlformats.org/officeDocument/2006/relationships/image" Target="../media/image109.jpeg"/><Relationship Id="rId4" Type="http://schemas.openxmlformats.org/officeDocument/2006/relationships/image" Target="../media/image10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7000">
              <a:srgbClr val="00B0F0"/>
            </a:gs>
            <a:gs pos="73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96752"/>
            <a:ext cx="7772400" cy="1470025"/>
          </a:xfrm>
        </p:spPr>
        <p:txBody>
          <a:bodyPr>
            <a:normAutofit/>
          </a:bodyPr>
          <a:lstStyle/>
          <a:p>
            <a:r>
              <a:rPr lang="ru-RU" sz="6000" b="1" dirty="0">
                <a:solidFill>
                  <a:srgbClr val="FF0000"/>
                </a:solidFill>
              </a:rPr>
              <a:t>Портфолио профессий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664" y="2780928"/>
            <a:ext cx="6400800" cy="1752600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tx1"/>
                </a:solidFill>
              </a:rPr>
              <a:t>Интерактивное игровое пособие </a:t>
            </a:r>
          </a:p>
          <a:p>
            <a:r>
              <a:rPr lang="ru-RU" sz="2800" b="1" dirty="0">
                <a:solidFill>
                  <a:schemeClr val="tx1"/>
                </a:solidFill>
              </a:rPr>
              <a:t>для детей младшего школьного возраста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48814" y="5098258"/>
            <a:ext cx="36093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2000" b="1" dirty="0"/>
              <a:t>Подготовила педагог-психолог</a:t>
            </a:r>
          </a:p>
          <a:p>
            <a:pPr algn="r"/>
            <a:r>
              <a:rPr lang="ru-RU" sz="2000" b="1" dirty="0"/>
              <a:t>Ануфриева Я.В.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36616" y="713269"/>
            <a:ext cx="41946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/>
              <a:t>ГБОУ НАО «НСШ им. А.П. Пырерки»</a:t>
            </a:r>
          </a:p>
          <a:p>
            <a:pPr algn="ctr"/>
            <a:r>
              <a:rPr lang="ru-RU" sz="2000" b="1" dirty="0"/>
              <a:t>г. </a:t>
            </a:r>
            <a:r>
              <a:rPr lang="ru-RU" sz="2000" b="1" dirty="0" err="1"/>
              <a:t>Нарьян</a:t>
            </a:r>
            <a:r>
              <a:rPr lang="ru-RU" sz="2000" b="1" dirty="0"/>
              <a:t> - </a:t>
            </a:r>
            <a:r>
              <a:rPr lang="ru-RU" sz="2000" b="1" dirty="0" err="1"/>
              <a:t>Мар</a:t>
            </a:r>
            <a:endParaRPr lang="ru-RU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924533" y="6309320"/>
            <a:ext cx="7801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2026г.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6000">
              <a:srgbClr val="00B0F0"/>
            </a:gs>
            <a:gs pos="89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/>
              <a:t>Цели и задачи: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525963"/>
          </a:xfrm>
        </p:spPr>
        <p:txBody>
          <a:bodyPr>
            <a:normAutofit/>
          </a:bodyPr>
          <a:lstStyle/>
          <a:p>
            <a:pPr>
              <a:lnSpc>
                <a:spcPct val="170000"/>
              </a:lnSpc>
              <a:buFont typeface="Wingdings" panose="05000000000000000000" pitchFamily="2" charset="2"/>
              <a:buChar char="ü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Развить эмоциональное отношение ребенка к профессиональному миру. 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ü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навык труда.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ü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уважительное отношение к труду взрослых разных профессий.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ü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Способствовать раннему проявлению у ребенка интересов и склонностей к конкретной профессии. 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ü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Постепенно формировать у ребенка готовность самостоятельно планировать, анализировать и реализовывать свой путь профессионального развития.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ü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связную речь, память, внимание.</a:t>
            </a:r>
          </a:p>
        </p:txBody>
      </p:sp>
    </p:spTree>
    <p:extLst>
      <p:ext uri="{BB962C8B-B14F-4D97-AF65-F5344CB8AC3E}">
        <p14:creationId xmlns:p14="http://schemas.microsoft.com/office/powerpoint/2010/main" val="13987488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62000"/>
                <a:lumOff val="38000"/>
                <a:alpha val="77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31840" y="548680"/>
            <a:ext cx="30709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</a:rPr>
              <a:t>Инструкция пользователя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656" y="1988840"/>
            <a:ext cx="7146765" cy="40626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000" dirty="0"/>
              <a:t>Выбери категорию (кликни на профессию).</a:t>
            </a:r>
          </a:p>
          <a:p>
            <a:pPr marL="342900" indent="-342900">
              <a:buAutoNum type="arabicPeriod"/>
            </a:pPr>
            <a:r>
              <a:rPr lang="ru-RU" sz="2000" dirty="0"/>
              <a:t>Выполняй задания:</a:t>
            </a:r>
          </a:p>
          <a:p>
            <a:r>
              <a:rPr lang="ru-RU" sz="2000" dirty="0"/>
              <a:t>-«Расскажи о профессии»</a:t>
            </a:r>
          </a:p>
          <a:p>
            <a:r>
              <a:rPr lang="ru-RU" sz="2000" dirty="0"/>
              <a:t>-«Чего не стало?» (посмотри внимательно и запомни картинки)</a:t>
            </a:r>
          </a:p>
          <a:p>
            <a:r>
              <a:rPr lang="ru-RU" sz="2000" dirty="0"/>
              <a:t>Кликни на </a:t>
            </a:r>
          </a:p>
          <a:p>
            <a:endParaRPr lang="ru-RU" sz="2000" dirty="0"/>
          </a:p>
          <a:p>
            <a:r>
              <a:rPr lang="ru-RU" sz="2000" dirty="0"/>
              <a:t>Кликни на </a:t>
            </a:r>
          </a:p>
          <a:p>
            <a:endParaRPr lang="ru-RU" sz="2000" dirty="0"/>
          </a:p>
          <a:p>
            <a:r>
              <a:rPr lang="ru-RU" sz="2000" dirty="0"/>
              <a:t>Кликни на </a:t>
            </a:r>
          </a:p>
          <a:p>
            <a:endParaRPr lang="ru-RU" sz="2000" dirty="0"/>
          </a:p>
          <a:p>
            <a:r>
              <a:rPr lang="ru-RU" sz="2000" dirty="0"/>
              <a:t>-«Найди лишнее» : назови лишние предметы и кликни на</a:t>
            </a:r>
          </a:p>
          <a:p>
            <a:endParaRPr lang="ru-RU" sz="2000" dirty="0"/>
          </a:p>
          <a:p>
            <a:r>
              <a:rPr lang="ru-RU" sz="2000" dirty="0"/>
              <a:t>- «Отгадай загадки» (отгадай загадки. Кликни на загадку)</a:t>
            </a:r>
          </a:p>
        </p:txBody>
      </p:sp>
      <p:sp>
        <p:nvSpPr>
          <p:cNvPr id="4" name="5-конечная звезда 3"/>
          <p:cNvSpPr/>
          <p:nvPr/>
        </p:nvSpPr>
        <p:spPr>
          <a:xfrm>
            <a:off x="2311336" y="3239272"/>
            <a:ext cx="457200" cy="457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6-конечная звезда 4"/>
          <p:cNvSpPr/>
          <p:nvPr/>
        </p:nvSpPr>
        <p:spPr>
          <a:xfrm>
            <a:off x="2374192" y="3817265"/>
            <a:ext cx="443440" cy="410344"/>
          </a:xfrm>
          <a:prstGeom prst="star6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узел 5"/>
          <p:cNvSpPr/>
          <p:nvPr/>
        </p:nvSpPr>
        <p:spPr>
          <a:xfrm>
            <a:off x="2360432" y="4437112"/>
            <a:ext cx="457200" cy="4572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5-конечная звезда 6"/>
          <p:cNvSpPr/>
          <p:nvPr/>
        </p:nvSpPr>
        <p:spPr>
          <a:xfrm>
            <a:off x="7524328" y="5013176"/>
            <a:ext cx="504056" cy="462811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142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врач.jp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1432" y="764704"/>
            <a:ext cx="2365434" cy="2365434"/>
          </a:xfrm>
          <a:prstGeom prst="rect">
            <a:avLst/>
          </a:prstGeom>
        </p:spPr>
      </p:pic>
      <p:pic>
        <p:nvPicPr>
          <p:cNvPr id="4" name="Рисунок 3" descr="военный.jp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7548" y="438429"/>
            <a:ext cx="1595424" cy="2691709"/>
          </a:xfrm>
          <a:prstGeom prst="rect">
            <a:avLst/>
          </a:prstGeom>
        </p:spPr>
      </p:pic>
      <p:pic>
        <p:nvPicPr>
          <p:cNvPr id="5" name="Рисунок 4" descr="пожарный.jpg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284" y="3994780"/>
            <a:ext cx="2123483" cy="2080439"/>
          </a:xfrm>
          <a:prstGeom prst="rect">
            <a:avLst/>
          </a:prstGeom>
        </p:spPr>
      </p:pic>
      <p:pic>
        <p:nvPicPr>
          <p:cNvPr id="6" name="Рисунок 5" descr="строитель.jpg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6618" y="3861048"/>
            <a:ext cx="2005964" cy="2005964"/>
          </a:xfrm>
          <a:prstGeom prst="rect">
            <a:avLst/>
          </a:prstGeom>
        </p:spPr>
      </p:pic>
      <p:pic>
        <p:nvPicPr>
          <p:cNvPr id="7" name="Рисунок 6" descr="швея.jpg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6661" y="3994780"/>
            <a:ext cx="2455023" cy="221893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9096" y="933427"/>
            <a:ext cx="2466975" cy="18478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99592" y="2974728"/>
            <a:ext cx="1424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Воспитатель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27984" y="3240329"/>
            <a:ext cx="663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Врач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38895" y="3251443"/>
            <a:ext cx="1096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Военный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60405" y="6201197"/>
            <a:ext cx="12751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Пожарный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93165" y="6213714"/>
            <a:ext cx="1206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Строитель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55191" y="6258752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Швея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83768" y="692696"/>
            <a:ext cx="4248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</a:rPr>
              <a:t>Расскажи о профессии</a:t>
            </a:r>
          </a:p>
        </p:txBody>
      </p:sp>
      <p:pic>
        <p:nvPicPr>
          <p:cNvPr id="4" name="Рисунок 3" descr="для работы воспитатель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9632" y="1461773"/>
            <a:ext cx="6572296" cy="4857784"/>
          </a:xfrm>
          <a:prstGeom prst="rect">
            <a:avLst/>
          </a:prstGeom>
        </p:spPr>
      </p:pic>
      <p:sp>
        <p:nvSpPr>
          <p:cNvPr id="2" name="Управляющая кнопка: далее 1">
            <a:hlinkClick r:id="rId3" action="ppaction://hlinksldjump" highlightClick="1"/>
          </p:cNvPr>
          <p:cNvSpPr/>
          <p:nvPr/>
        </p:nvSpPr>
        <p:spPr>
          <a:xfrm>
            <a:off x="7956376" y="5877272"/>
            <a:ext cx="864096" cy="75438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ирамидка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158" y="2500306"/>
            <a:ext cx="1357298" cy="135729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Рисунок 2" descr="книжки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7356" y="2428868"/>
            <a:ext cx="1428761" cy="130406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" name="Рисунок 3" descr="кубики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0430" y="2357430"/>
            <a:ext cx="1357322" cy="1357322"/>
          </a:xfrm>
          <a:prstGeom prst="rect">
            <a:avLst/>
          </a:prstGeom>
        </p:spPr>
      </p:pic>
      <p:pic>
        <p:nvPicPr>
          <p:cNvPr id="5" name="Рисунок 4" descr="кукла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9454" y="2428868"/>
            <a:ext cx="1571660" cy="1571660"/>
          </a:xfrm>
          <a:prstGeom prst="rect">
            <a:avLst/>
          </a:prstGeom>
        </p:spPr>
      </p:pic>
      <p:pic>
        <p:nvPicPr>
          <p:cNvPr id="6" name="Рисунок 5" descr="машинка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3504" y="2428868"/>
            <a:ext cx="1571636" cy="1193061"/>
          </a:xfrm>
          <a:prstGeom prst="rect">
            <a:avLst/>
          </a:prstGeom>
        </p:spPr>
      </p:pic>
      <p:pic>
        <p:nvPicPr>
          <p:cNvPr id="7" name="Рисунок 6" descr="пирамидка.jp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4447" y="2014553"/>
            <a:ext cx="1428736" cy="1428736"/>
          </a:xfrm>
          <a:prstGeom prst="rect">
            <a:avLst/>
          </a:prstGeom>
        </p:spPr>
      </p:pic>
      <p:pic>
        <p:nvPicPr>
          <p:cNvPr id="8" name="Рисунок 7" descr="книжки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3221" y="2147882"/>
            <a:ext cx="1428761" cy="130406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Рисунок 8" descr="кубики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94909" y="2147882"/>
            <a:ext cx="1357322" cy="1357322"/>
          </a:xfrm>
          <a:prstGeom prst="rect">
            <a:avLst/>
          </a:prstGeom>
        </p:spPr>
      </p:pic>
      <p:pic>
        <p:nvPicPr>
          <p:cNvPr id="10" name="Рисунок 9" descr="машинка.jp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1920" y="4838623"/>
            <a:ext cx="1789383" cy="1358357"/>
          </a:xfrm>
          <a:prstGeom prst="rect">
            <a:avLst/>
          </a:prstGeom>
        </p:spPr>
      </p:pic>
      <p:pic>
        <p:nvPicPr>
          <p:cNvPr id="11" name="Рисунок 10" descr="кукла.jpg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00772" y="2203873"/>
            <a:ext cx="1643050" cy="1643050"/>
          </a:xfrm>
          <a:prstGeom prst="rect">
            <a:avLst/>
          </a:prstGeom>
        </p:spPr>
      </p:pic>
      <p:sp>
        <p:nvSpPr>
          <p:cNvPr id="13" name="Управляющая кнопка: далее 12">
            <a:hlinkClick r:id="rId10" action="ppaction://hlinksldjump" highlightClick="1"/>
          </p:cNvPr>
          <p:cNvSpPr/>
          <p:nvPr/>
        </p:nvSpPr>
        <p:spPr>
          <a:xfrm>
            <a:off x="8072462" y="6072206"/>
            <a:ext cx="785818" cy="54235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5-конечная звезда 13"/>
          <p:cNvSpPr/>
          <p:nvPr/>
        </p:nvSpPr>
        <p:spPr>
          <a:xfrm>
            <a:off x="214282" y="5715016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6-конечная звезда 14"/>
          <p:cNvSpPr/>
          <p:nvPr/>
        </p:nvSpPr>
        <p:spPr>
          <a:xfrm>
            <a:off x="1571604" y="5715016"/>
            <a:ext cx="914400" cy="914400"/>
          </a:xfrm>
          <a:prstGeom prst="star6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8001024" y="4572008"/>
            <a:ext cx="857256" cy="7000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3315118" y="779587"/>
            <a:ext cx="30852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rgbClr val="C00000"/>
                </a:solidFill>
              </a:rPr>
              <a:t>Чего не стало?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4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4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3848" y="651608"/>
            <a:ext cx="1656184" cy="151164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00423" y="2245666"/>
            <a:ext cx="1764059" cy="176405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0" y="4089648"/>
            <a:ext cx="1576325" cy="15763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54895" y="2551467"/>
            <a:ext cx="1667189" cy="166718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33120" y="4540967"/>
            <a:ext cx="2212816" cy="167979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0112" y="476672"/>
            <a:ext cx="1823244" cy="119212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3964" y="2139736"/>
            <a:ext cx="1674677" cy="167467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9758" y="4508193"/>
            <a:ext cx="1686258" cy="1686258"/>
          </a:xfrm>
          <a:prstGeom prst="rect">
            <a:avLst/>
          </a:prstGeom>
        </p:spPr>
      </p:pic>
      <p:sp>
        <p:nvSpPr>
          <p:cNvPr id="12" name="Управляющая кнопка: далее 11">
            <a:hlinkClick r:id="rId10" action="ppaction://hlinksldjump" highlightClick="1"/>
          </p:cNvPr>
          <p:cNvSpPr/>
          <p:nvPr/>
        </p:nvSpPr>
        <p:spPr>
          <a:xfrm>
            <a:off x="8129378" y="5810708"/>
            <a:ext cx="864469" cy="76748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371021" y="995412"/>
            <a:ext cx="28328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Найди лишнее</a:t>
            </a:r>
          </a:p>
        </p:txBody>
      </p:sp>
      <p:sp>
        <p:nvSpPr>
          <p:cNvPr id="11" name="5-конечная звезда 10"/>
          <p:cNvSpPr/>
          <p:nvPr/>
        </p:nvSpPr>
        <p:spPr>
          <a:xfrm>
            <a:off x="389022" y="5941209"/>
            <a:ext cx="942618" cy="783900"/>
          </a:xfrm>
          <a:prstGeom prst="star5">
            <a:avLst>
              <a:gd name="adj" fmla="val 21459"/>
              <a:gd name="hf" fmla="val 105146"/>
              <a:gd name="vf" fmla="val 1105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3687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09328" y="1700808"/>
            <a:ext cx="23762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system-ui"/>
              </a:rPr>
              <a:t>Играть, танцевать,</a:t>
            </a:r>
            <a:br>
              <a:rPr lang="ru-RU" b="1" dirty="0">
                <a:solidFill>
                  <a:schemeClr val="bg1"/>
                </a:solidFill>
              </a:rPr>
            </a:br>
            <a:r>
              <a:rPr lang="ru-RU" b="1" dirty="0">
                <a:solidFill>
                  <a:schemeClr val="bg1"/>
                </a:solidFill>
                <a:latin typeface="system-ui"/>
              </a:rPr>
              <a:t>Петь, рисовать,</a:t>
            </a:r>
            <a:br>
              <a:rPr lang="ru-RU" b="1" dirty="0">
                <a:solidFill>
                  <a:schemeClr val="bg1"/>
                </a:solidFill>
              </a:rPr>
            </a:br>
            <a:r>
              <a:rPr lang="ru-RU" b="1" dirty="0">
                <a:solidFill>
                  <a:schemeClr val="bg1"/>
                </a:solidFill>
                <a:latin typeface="system-ui"/>
              </a:rPr>
              <a:t>Кушать, отдыхать,</a:t>
            </a:r>
            <a:br>
              <a:rPr lang="ru-RU" b="1" dirty="0">
                <a:solidFill>
                  <a:schemeClr val="bg1"/>
                </a:solidFill>
              </a:rPr>
            </a:br>
            <a:r>
              <a:rPr lang="ru-RU" b="1" dirty="0">
                <a:solidFill>
                  <a:schemeClr val="bg1"/>
                </a:solidFill>
                <a:latin typeface="system-ui"/>
              </a:rPr>
              <a:t>Дети ходят в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3943945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system-ui"/>
              </a:rPr>
              <a:t>Кто все сказки, и загадки,</a:t>
            </a:r>
            <a:br>
              <a:rPr lang="ru-RU" b="1" dirty="0">
                <a:solidFill>
                  <a:schemeClr val="bg1"/>
                </a:solidFill>
              </a:rPr>
            </a:br>
            <a:r>
              <a:rPr lang="ru-RU" b="1" dirty="0">
                <a:solidFill>
                  <a:schemeClr val="bg1"/>
                </a:solidFill>
                <a:latin typeface="system-ui"/>
              </a:rPr>
              <a:t>И стихи на память знает?</a:t>
            </a:r>
            <a:br>
              <a:rPr lang="ru-RU" b="1" dirty="0">
                <a:solidFill>
                  <a:schemeClr val="bg1"/>
                </a:solidFill>
              </a:rPr>
            </a:br>
            <a:r>
              <a:rPr lang="ru-RU" b="1" dirty="0">
                <a:solidFill>
                  <a:schemeClr val="bg1"/>
                </a:solidFill>
                <a:latin typeface="system-ui"/>
              </a:rPr>
              <a:t>В куклы, мячики, лошадки</a:t>
            </a:r>
            <a:br>
              <a:rPr lang="ru-RU" b="1" dirty="0">
                <a:solidFill>
                  <a:schemeClr val="bg1"/>
                </a:solidFill>
              </a:rPr>
            </a:br>
            <a:r>
              <a:rPr lang="ru-RU" b="1" dirty="0">
                <a:solidFill>
                  <a:schemeClr val="bg1"/>
                </a:solidFill>
                <a:latin typeface="system-ui"/>
              </a:rPr>
              <a:t>Кто до старости играет?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282543" y="1713919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Helvetica Neue"/>
              </a:rPr>
              <a:t>То вприпрыжку, то вприсядку</a:t>
            </a:r>
            <a:br>
              <a:rPr lang="ru-RU" b="1" dirty="0">
                <a:solidFill>
                  <a:schemeClr val="bg1"/>
                </a:solidFill>
              </a:rPr>
            </a:br>
            <a:r>
              <a:rPr lang="ru-RU" b="1" dirty="0">
                <a:solidFill>
                  <a:schemeClr val="bg1"/>
                </a:solidFill>
                <a:latin typeface="Helvetica Neue"/>
              </a:rPr>
              <a:t>Дети делают … .</a:t>
            </a:r>
            <a:br>
              <a:rPr lang="ru-RU" b="1" dirty="0">
                <a:solidFill>
                  <a:schemeClr val="bg1"/>
                </a:solidFill>
              </a:rPr>
            </a:b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72000" y="3978225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Muli"/>
              </a:rPr>
              <a:t>Ребятам весело со мной:</a:t>
            </a:r>
            <a:br>
              <a:rPr lang="ru-RU" b="1" dirty="0">
                <a:solidFill>
                  <a:schemeClr val="bg1"/>
                </a:solidFill>
              </a:rPr>
            </a:br>
            <a:r>
              <a:rPr lang="ru-RU" b="1" dirty="0">
                <a:solidFill>
                  <a:schemeClr val="bg1"/>
                </a:solidFill>
                <a:latin typeface="Muli"/>
              </a:rPr>
              <a:t>На ножке я кручусь одной,</a:t>
            </a:r>
            <a:br>
              <a:rPr lang="ru-RU" b="1" dirty="0">
                <a:solidFill>
                  <a:schemeClr val="bg1"/>
                </a:solidFill>
              </a:rPr>
            </a:br>
            <a:r>
              <a:rPr lang="ru-RU" b="1" dirty="0">
                <a:solidFill>
                  <a:schemeClr val="bg1"/>
                </a:solidFill>
                <a:latin typeface="Muli"/>
              </a:rPr>
              <a:t>Пока верчусь, я не тужу,</a:t>
            </a:r>
            <a:br>
              <a:rPr lang="ru-RU" b="1" dirty="0">
                <a:solidFill>
                  <a:schemeClr val="bg1"/>
                </a:solidFill>
              </a:rPr>
            </a:br>
            <a:r>
              <a:rPr lang="ru-RU" b="1" dirty="0">
                <a:solidFill>
                  <a:schemeClr val="bg1"/>
                </a:solidFill>
                <a:latin typeface="Muli"/>
              </a:rPr>
              <a:t>Кружу — жужжу, жужжу — кружу.</a:t>
            </a:r>
            <a:br>
              <a:rPr lang="ru-RU" b="1" dirty="0">
                <a:solidFill>
                  <a:schemeClr val="bg1"/>
                </a:solidFill>
              </a:rPr>
            </a:b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05032" y="889236"/>
            <a:ext cx="31257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Отгадай загадки</a:t>
            </a:r>
          </a:p>
        </p:txBody>
      </p:sp>
      <p:sp>
        <p:nvSpPr>
          <p:cNvPr id="7" name="Управляющая кнопка: далее 6">
            <a:hlinkClick r:id="rId2" action="ppaction://hlinksldjump" highlightClick="1"/>
          </p:cNvPr>
          <p:cNvSpPr/>
          <p:nvPr/>
        </p:nvSpPr>
        <p:spPr>
          <a:xfrm>
            <a:off x="7812127" y="5877271"/>
            <a:ext cx="864329" cy="81441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3705" y="1818126"/>
            <a:ext cx="1440159" cy="183819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7662" y="4812125"/>
            <a:ext cx="2255613" cy="168953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4088" y="1874746"/>
            <a:ext cx="2164579" cy="191098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6596" y="4319163"/>
            <a:ext cx="1617184" cy="2159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736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1640" y="1484784"/>
            <a:ext cx="6474296" cy="492855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11760" y="620688"/>
            <a:ext cx="47291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rgbClr val="C00000"/>
                </a:solidFill>
              </a:rPr>
              <a:t>Расскажи о профессии</a:t>
            </a:r>
          </a:p>
        </p:txBody>
      </p:sp>
      <p:sp>
        <p:nvSpPr>
          <p:cNvPr id="4" name="Управляющая кнопка: далее 3">
            <a:hlinkClick r:id="rId3" action="ppaction://hlinksldjump" highlightClick="1"/>
          </p:cNvPr>
          <p:cNvSpPr/>
          <p:nvPr/>
        </p:nvSpPr>
        <p:spPr>
          <a:xfrm>
            <a:off x="7956376" y="5805264"/>
            <a:ext cx="864096" cy="82639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05094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2629507"/>
            <a:ext cx="1590700" cy="141671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9397" y="2593359"/>
            <a:ext cx="2222029" cy="145286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0272" y="2629507"/>
            <a:ext cx="1957400" cy="130493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87207" y="2405189"/>
            <a:ext cx="1753567" cy="175356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785" y="2573613"/>
            <a:ext cx="1590700" cy="141671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8782" y="2555538"/>
            <a:ext cx="2222029" cy="145286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0411" y="4792124"/>
            <a:ext cx="1753567" cy="175356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1847" y="2596993"/>
            <a:ext cx="1957400" cy="1304933"/>
          </a:xfrm>
          <a:prstGeom prst="rect">
            <a:avLst/>
          </a:prstGeom>
        </p:spPr>
      </p:pic>
      <p:sp>
        <p:nvSpPr>
          <p:cNvPr id="11" name="5-конечная звезда 10"/>
          <p:cNvSpPr/>
          <p:nvPr/>
        </p:nvSpPr>
        <p:spPr>
          <a:xfrm>
            <a:off x="467544" y="5445224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6-конечная звезда 11"/>
          <p:cNvSpPr/>
          <p:nvPr/>
        </p:nvSpPr>
        <p:spPr>
          <a:xfrm>
            <a:off x="1691680" y="5473321"/>
            <a:ext cx="914400" cy="914400"/>
          </a:xfrm>
          <a:prstGeom prst="star6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Управляющая кнопка: далее 12">
            <a:hlinkClick r:id="rId6" action="ppaction://hlinksldjump" highlightClick="1"/>
          </p:cNvPr>
          <p:cNvSpPr/>
          <p:nvPr/>
        </p:nvSpPr>
        <p:spPr>
          <a:xfrm>
            <a:off x="7956376" y="5661247"/>
            <a:ext cx="792674" cy="854489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6548902" y="5631291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2743682" y="736679"/>
            <a:ext cx="34070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solidFill>
                  <a:srgbClr val="C00000"/>
                </a:solidFill>
              </a:rPr>
              <a:t>Чего не стало?</a:t>
            </a:r>
          </a:p>
        </p:txBody>
      </p:sp>
    </p:spTree>
    <p:extLst>
      <p:ext uri="{BB962C8B-B14F-4D97-AF65-F5344CB8AC3E}">
        <p14:creationId xmlns:p14="http://schemas.microsoft.com/office/powerpoint/2010/main" val="793602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2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2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31840" y="764704"/>
            <a:ext cx="28328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C00000"/>
                </a:solidFill>
              </a:rPr>
              <a:t>Найди лишнее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7735" y="3890830"/>
            <a:ext cx="2145416" cy="179595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2200" y="3645024"/>
            <a:ext cx="2039104" cy="181607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2419" y="1772816"/>
            <a:ext cx="2232248" cy="145954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0" y="4077072"/>
            <a:ext cx="2796241" cy="186416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2997" y="1211708"/>
            <a:ext cx="2007184" cy="202065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894" y="1540373"/>
            <a:ext cx="2652946" cy="1691990"/>
          </a:xfrm>
          <a:prstGeom prst="rect">
            <a:avLst/>
          </a:prstGeom>
        </p:spPr>
      </p:pic>
      <p:sp>
        <p:nvSpPr>
          <p:cNvPr id="9" name="Управляющая кнопка: далее 8">
            <a:hlinkClick r:id="rId8" action="ppaction://hlinksldjump" highlightClick="1"/>
          </p:cNvPr>
          <p:cNvSpPr/>
          <p:nvPr/>
        </p:nvSpPr>
        <p:spPr>
          <a:xfrm>
            <a:off x="8028384" y="5941232"/>
            <a:ext cx="754384" cy="77411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5-конечная звезда 10"/>
          <p:cNvSpPr/>
          <p:nvPr/>
        </p:nvSpPr>
        <p:spPr>
          <a:xfrm>
            <a:off x="611560" y="6093296"/>
            <a:ext cx="781734" cy="681558"/>
          </a:xfrm>
          <a:prstGeom prst="star5">
            <a:avLst>
              <a:gd name="adj" fmla="val 20468"/>
              <a:gd name="hf" fmla="val 105146"/>
              <a:gd name="vf" fmla="val 1105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5538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87824" y="908720"/>
            <a:ext cx="31257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C00000"/>
                </a:solidFill>
              </a:rPr>
              <a:t>Отгадай загадки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77888" y="2132856"/>
            <a:ext cx="399593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open sans"/>
              </a:rPr>
              <a:t>Лечит маленьких детей, </a:t>
            </a:r>
          </a:p>
          <a:p>
            <a:r>
              <a:rPr lang="ru-RU" sz="2000" b="1" dirty="0">
                <a:solidFill>
                  <a:schemeClr val="bg1"/>
                </a:solidFill>
                <a:latin typeface="open sans"/>
              </a:rPr>
              <a:t>Лечит птичек и зверей. </a:t>
            </a:r>
          </a:p>
          <a:p>
            <a:r>
              <a:rPr lang="ru-RU" sz="2000" b="1" dirty="0">
                <a:solidFill>
                  <a:schemeClr val="bg1"/>
                </a:solidFill>
                <a:latin typeface="open sans"/>
              </a:rPr>
              <a:t>Сквозь очки свои глядит </a:t>
            </a:r>
          </a:p>
          <a:p>
            <a:r>
              <a:rPr lang="ru-RU" sz="2000" b="1" dirty="0">
                <a:solidFill>
                  <a:schemeClr val="bg1"/>
                </a:solidFill>
                <a:latin typeface="open sans"/>
              </a:rPr>
              <a:t>Добрый доктор…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4272136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open sans"/>
              </a:rPr>
              <a:t>Педиатра ты не бойся, </a:t>
            </a:r>
          </a:p>
          <a:p>
            <a:r>
              <a:rPr lang="ru-RU" sz="2000" b="1" dirty="0">
                <a:solidFill>
                  <a:schemeClr val="bg1"/>
                </a:solidFill>
                <a:latin typeface="open sans"/>
              </a:rPr>
              <a:t>Не волнуйся, успокойся, </a:t>
            </a:r>
          </a:p>
          <a:p>
            <a:r>
              <a:rPr lang="ru-RU" sz="2000" b="1" dirty="0">
                <a:solidFill>
                  <a:schemeClr val="bg1"/>
                </a:solidFill>
                <a:latin typeface="open sans"/>
              </a:rPr>
              <a:t>И, конечно же, не плачь, </a:t>
            </a:r>
          </a:p>
          <a:p>
            <a:r>
              <a:rPr lang="ru-RU" sz="2000" b="1" dirty="0">
                <a:solidFill>
                  <a:schemeClr val="bg1"/>
                </a:solidFill>
                <a:latin typeface="open sans"/>
              </a:rPr>
              <a:t>Это просто детский…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88024" y="2125885"/>
            <a:ext cx="388843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open sans"/>
              </a:rPr>
              <a:t>Этот врач не просто доктор, </a:t>
            </a:r>
          </a:p>
          <a:p>
            <a:r>
              <a:rPr lang="ru-RU" sz="2000" b="1" dirty="0">
                <a:solidFill>
                  <a:schemeClr val="bg1"/>
                </a:solidFill>
                <a:latin typeface="open sans"/>
              </a:rPr>
              <a:t>Лечит людям он глаза, </a:t>
            </a:r>
          </a:p>
          <a:p>
            <a:r>
              <a:rPr lang="ru-RU" sz="2000" b="1" dirty="0">
                <a:solidFill>
                  <a:schemeClr val="bg1"/>
                </a:solidFill>
                <a:latin typeface="open sans"/>
              </a:rPr>
              <a:t>Даже если видишь плохо, Разглядишь ты всё в очках.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764360" y="4293096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open sans"/>
              </a:rPr>
              <a:t>Мне поставила вчера </a:t>
            </a:r>
          </a:p>
          <a:p>
            <a:r>
              <a:rPr lang="ru-RU" sz="2000" b="1" dirty="0">
                <a:solidFill>
                  <a:schemeClr val="bg1"/>
                </a:solidFill>
                <a:latin typeface="open sans"/>
              </a:rPr>
              <a:t>Два укола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7" name="Управляющая кнопка: далее 6">
            <a:hlinkClick r:id="rId2" action="ppaction://hlinksldjump" highlightClick="1"/>
          </p:cNvPr>
          <p:cNvSpPr/>
          <p:nvPr/>
        </p:nvSpPr>
        <p:spPr>
          <a:xfrm>
            <a:off x="7740352" y="5805264"/>
            <a:ext cx="936105" cy="75174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9752" y="2288402"/>
            <a:ext cx="1373776" cy="194073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5736" y="4938269"/>
            <a:ext cx="1977573" cy="161873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5688" y="2366505"/>
            <a:ext cx="1756147" cy="175614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2084" y="4633984"/>
            <a:ext cx="1588377" cy="1923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006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1640" y="1556792"/>
            <a:ext cx="6408712" cy="484658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71800" y="836712"/>
            <a:ext cx="38416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Расскажи о профессии</a:t>
            </a:r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8388424" y="6263601"/>
            <a:ext cx="45719" cy="45719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далее 4">
            <a:hlinkClick r:id="rId3" action="ppaction://hlinksldjump" highlightClick="1"/>
          </p:cNvPr>
          <p:cNvSpPr/>
          <p:nvPr/>
        </p:nvSpPr>
        <p:spPr>
          <a:xfrm>
            <a:off x="8019808" y="5850405"/>
            <a:ext cx="737232" cy="82639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56796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3026552"/>
            <a:ext cx="1424170" cy="119219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5793" y="3240297"/>
            <a:ext cx="2588877" cy="89283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7486" y="3060738"/>
            <a:ext cx="1702527" cy="107239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5736" y="1517023"/>
            <a:ext cx="1831755" cy="125467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1434" y="5145729"/>
            <a:ext cx="2016224" cy="1285903"/>
          </a:xfrm>
          <a:prstGeom prst="rect">
            <a:avLst/>
          </a:prstGeom>
        </p:spPr>
      </p:pic>
      <p:sp>
        <p:nvSpPr>
          <p:cNvPr id="8" name="5-конечная звезда 7"/>
          <p:cNvSpPr/>
          <p:nvPr/>
        </p:nvSpPr>
        <p:spPr>
          <a:xfrm>
            <a:off x="543891" y="5517232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8136" y="1669423"/>
            <a:ext cx="1831755" cy="125467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8193" y="3392697"/>
            <a:ext cx="2588877" cy="89283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9886" y="3213138"/>
            <a:ext cx="1702527" cy="1072393"/>
          </a:xfrm>
          <a:prstGeom prst="rect">
            <a:avLst/>
          </a:prstGeom>
        </p:spPr>
      </p:pic>
      <p:sp>
        <p:nvSpPr>
          <p:cNvPr id="14" name="6-конечная звезда 13"/>
          <p:cNvSpPr/>
          <p:nvPr/>
        </p:nvSpPr>
        <p:spPr>
          <a:xfrm>
            <a:off x="2110462" y="5661248"/>
            <a:ext cx="914400" cy="914400"/>
          </a:xfrm>
          <a:prstGeom prst="star6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952" y="3178952"/>
            <a:ext cx="1424170" cy="119219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6" name="Овал 15"/>
          <p:cNvSpPr/>
          <p:nvPr/>
        </p:nvSpPr>
        <p:spPr>
          <a:xfrm>
            <a:off x="6660231" y="5661248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5667" y="1584747"/>
            <a:ext cx="2016224" cy="1285903"/>
          </a:xfrm>
          <a:prstGeom prst="rect">
            <a:avLst/>
          </a:prstGeom>
        </p:spPr>
      </p:pic>
      <p:sp>
        <p:nvSpPr>
          <p:cNvPr id="18" name="Управляющая кнопка: далее 17">
            <a:hlinkClick r:id="rId7" action="ppaction://hlinksldjump" highlightClick="1"/>
          </p:cNvPr>
          <p:cNvSpPr/>
          <p:nvPr/>
        </p:nvSpPr>
        <p:spPr>
          <a:xfrm>
            <a:off x="7907544" y="5661248"/>
            <a:ext cx="840920" cy="9144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3000826" y="656825"/>
            <a:ext cx="30852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rgbClr val="FF0000"/>
                </a:solidFill>
              </a:rPr>
              <a:t>Чего не стало?</a:t>
            </a:r>
          </a:p>
        </p:txBody>
      </p:sp>
    </p:spTree>
    <p:extLst>
      <p:ext uri="{BB962C8B-B14F-4D97-AF65-F5344CB8AC3E}">
        <p14:creationId xmlns:p14="http://schemas.microsoft.com/office/powerpoint/2010/main" val="3435660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7677" y="1924723"/>
            <a:ext cx="2880320" cy="99334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0690" y="1152147"/>
            <a:ext cx="1637115" cy="1370451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3400" y="2686528"/>
            <a:ext cx="1661648" cy="104664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7997" y="4808574"/>
            <a:ext cx="2195724" cy="150397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2995" y="3733172"/>
            <a:ext cx="2332392" cy="15250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5260" y="4038994"/>
            <a:ext cx="2017780" cy="243840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67286" y="2517412"/>
            <a:ext cx="2094215" cy="158976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055387" y="667151"/>
            <a:ext cx="34884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solidFill>
                  <a:srgbClr val="FF0000"/>
                </a:solidFill>
              </a:rPr>
              <a:t>Найди лишнее</a:t>
            </a:r>
          </a:p>
        </p:txBody>
      </p:sp>
      <p:sp>
        <p:nvSpPr>
          <p:cNvPr id="11" name="5-конечная звезда 10"/>
          <p:cNvSpPr/>
          <p:nvPr/>
        </p:nvSpPr>
        <p:spPr>
          <a:xfrm>
            <a:off x="722995" y="5616102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Управляющая кнопка: далее 11">
            <a:hlinkClick r:id="rId9" action="ppaction://hlinksldjump" highlightClick="1"/>
          </p:cNvPr>
          <p:cNvSpPr/>
          <p:nvPr/>
        </p:nvSpPr>
        <p:spPr>
          <a:xfrm>
            <a:off x="7999513" y="5750687"/>
            <a:ext cx="827286" cy="64523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9418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59832" y="620688"/>
            <a:ext cx="27590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Отгадай загадки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38735" y="3740991"/>
            <a:ext cx="34381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Lato"/>
              </a:rPr>
              <a:t>Любую яму одолеет,</a:t>
            </a:r>
            <a:br>
              <a:rPr lang="ru-RU" sz="2000" dirty="0"/>
            </a:br>
            <a:r>
              <a:rPr lang="ru-RU" sz="2000" dirty="0">
                <a:latin typeface="Lato"/>
              </a:rPr>
              <a:t>В бою остановиться не посмеет,</a:t>
            </a:r>
            <a:br>
              <a:rPr lang="ru-RU" sz="2000" dirty="0"/>
            </a:br>
            <a:r>
              <a:rPr lang="ru-RU" sz="2000" dirty="0">
                <a:latin typeface="Lato"/>
              </a:rPr>
              <a:t>На гусеницах мчит вперёд,</a:t>
            </a:r>
            <a:br>
              <a:rPr lang="ru-RU" sz="2000" dirty="0"/>
            </a:br>
            <a:r>
              <a:rPr lang="ru-RU" sz="2000" dirty="0">
                <a:latin typeface="Lato"/>
              </a:rPr>
              <a:t>За жизнь, за мир, за весь народ! 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38735" y="1307317"/>
            <a:ext cx="4572000" cy="249299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>
                <a:latin typeface="Lato"/>
              </a:rPr>
              <a:t>Они в минуты</a:t>
            </a:r>
            <a:br>
              <a:rPr lang="ru-RU" sz="2000" dirty="0">
                <a:latin typeface="Lato"/>
              </a:rPr>
            </a:br>
            <a:r>
              <a:rPr lang="ru-RU" sz="2000" dirty="0">
                <a:latin typeface="Lato"/>
              </a:rPr>
              <a:t>Спускаются с небес.</a:t>
            </a:r>
            <a:br>
              <a:rPr lang="ru-RU" sz="2000" dirty="0">
                <a:latin typeface="Lato"/>
              </a:rPr>
            </a:br>
            <a:r>
              <a:rPr lang="ru-RU" sz="2000" dirty="0">
                <a:latin typeface="Lato"/>
              </a:rPr>
              <a:t>Распутав парашюты,</a:t>
            </a:r>
            <a:br>
              <a:rPr lang="ru-RU" sz="2000" dirty="0">
                <a:latin typeface="Lato"/>
              </a:rPr>
            </a:br>
            <a:r>
              <a:rPr lang="ru-RU" sz="2000" dirty="0">
                <a:latin typeface="Lato"/>
              </a:rPr>
              <a:t>Прочешут тёмный лес,</a:t>
            </a:r>
            <a:br>
              <a:rPr lang="ru-RU" sz="2000" dirty="0">
                <a:latin typeface="Lato"/>
              </a:rPr>
            </a:br>
            <a:r>
              <a:rPr lang="ru-RU" sz="2000" dirty="0">
                <a:latin typeface="Lato"/>
              </a:rPr>
              <a:t>Овраги, горы и луга,</a:t>
            </a:r>
            <a:br>
              <a:rPr lang="ru-RU" sz="2000" dirty="0">
                <a:latin typeface="Lato"/>
              </a:rPr>
            </a:br>
            <a:r>
              <a:rPr lang="ru-RU" sz="2000" dirty="0">
                <a:latin typeface="Lato"/>
              </a:rPr>
              <a:t>Найдут опасного врага. </a:t>
            </a:r>
          </a:p>
          <a:p>
            <a:br>
              <a:rPr lang="ru-RU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44008" y="1412776"/>
            <a:ext cx="3743641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Lato"/>
              </a:rPr>
              <a:t>Он военный, он солдат,</a:t>
            </a:r>
            <a:br>
              <a:rPr lang="ru-RU" sz="2000" dirty="0">
                <a:latin typeface="Lato"/>
              </a:rPr>
            </a:br>
            <a:r>
              <a:rPr lang="ru-RU" sz="2000" dirty="0">
                <a:latin typeface="Lato"/>
              </a:rPr>
              <a:t>Часто носит маскхалат.</a:t>
            </a:r>
            <a:br>
              <a:rPr lang="ru-RU" sz="2000" dirty="0">
                <a:latin typeface="Lato"/>
              </a:rPr>
            </a:br>
            <a:r>
              <a:rPr lang="ru-RU" sz="2000" dirty="0">
                <a:latin typeface="Lato"/>
              </a:rPr>
              <a:t>Очень меткий он стрелок.</a:t>
            </a:r>
            <a:br>
              <a:rPr lang="ru-RU" sz="2000" dirty="0">
                <a:latin typeface="Lato"/>
              </a:rPr>
            </a:br>
            <a:r>
              <a:rPr lang="ru-RU" sz="2000" dirty="0">
                <a:latin typeface="Lato"/>
              </a:rPr>
              <a:t>Угадать его ты смог? </a:t>
            </a:r>
            <a:br>
              <a:rPr lang="ru-RU" dirty="0"/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409728" y="3740991"/>
            <a:ext cx="4572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>
                <a:latin typeface="Lato"/>
              </a:rPr>
              <a:t>Полосатая рубашка,</a:t>
            </a:r>
            <a:br>
              <a:rPr lang="ru-RU" sz="2000" dirty="0">
                <a:latin typeface="Lato"/>
              </a:rPr>
            </a:br>
            <a:r>
              <a:rPr lang="ru-RU" sz="2000" dirty="0">
                <a:latin typeface="Lato"/>
              </a:rPr>
              <a:t>Вьются ленты за фуражкой.</a:t>
            </a:r>
            <a:br>
              <a:rPr lang="ru-RU" sz="2000" dirty="0">
                <a:latin typeface="Lato"/>
              </a:rPr>
            </a:br>
            <a:r>
              <a:rPr lang="ru-RU" sz="2000" dirty="0">
                <a:latin typeface="Lato"/>
              </a:rPr>
              <a:t>Он готов с волною спорить,</a:t>
            </a:r>
            <a:br>
              <a:rPr lang="ru-RU" sz="2000" dirty="0">
                <a:latin typeface="Lato"/>
              </a:rPr>
            </a:br>
            <a:r>
              <a:rPr lang="ru-RU" sz="2000" dirty="0">
                <a:latin typeface="Lato"/>
              </a:rPr>
              <a:t>Ведь его стихия — море. </a:t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7" name="Управляющая кнопка: далее 6">
            <a:hlinkClick r:id="rId2" action="ppaction://hlinksldjump" highlightClick="1"/>
          </p:cNvPr>
          <p:cNvSpPr/>
          <p:nvPr/>
        </p:nvSpPr>
        <p:spPr>
          <a:xfrm>
            <a:off x="7596336" y="5679983"/>
            <a:ext cx="791313" cy="76743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6244" y="1988840"/>
            <a:ext cx="1320619" cy="149586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1800" y="4481830"/>
            <a:ext cx="957270" cy="184363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7622" y="2675303"/>
            <a:ext cx="2121244" cy="101167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8921" y="4589150"/>
            <a:ext cx="1474812" cy="185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370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https://im0-tub-ru.yandex.net/i?id=72ad9dad04cab53ecb2c4863b51018fd&amp;n=1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5916" y="1635105"/>
            <a:ext cx="1831615" cy="1906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Рисунок 18" descr="https://cdn.riastatic.com/photosnew/general/adv_photos/nabor_pozharnyka_klein__12935540m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22336" y="1432603"/>
            <a:ext cx="2875915" cy="2158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Рисунок 19" descr="https://li0.rightinthebox.com/images/500x500/201609/ycjnvd1472725690565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14057" y="1227498"/>
            <a:ext cx="2372995" cy="2372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Рисунок 20" descr="http://img0.liveinternet.ru/images/attach/c/3/74/994/74994684_Telefonuy_yekstrennuyh_sluzhb1.jpg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1464" y="4293096"/>
            <a:ext cx="1849279" cy="1663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Рисунок 21" descr="https://im0-tub-ru.yandex.net/i?id=772707e37acb5bf7a6336cf08b7e5c1d&amp;n=13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64832" y="4018350"/>
            <a:ext cx="2208530" cy="1938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Рисунок 22" descr="https://d2g8igdw686xgo.cloudfront.net/18919268_1489586892.0385.jpg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14057" y="4170091"/>
            <a:ext cx="2058846" cy="1786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687531" y="518047"/>
            <a:ext cx="42271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Расскажи о профессии</a:t>
            </a:r>
          </a:p>
        </p:txBody>
      </p:sp>
      <p:sp>
        <p:nvSpPr>
          <p:cNvPr id="9" name="Управляющая кнопка: далее 8">
            <a:hlinkClick r:id="rId8" action="ppaction://hlinksldjump" highlightClick="1"/>
          </p:cNvPr>
          <p:cNvSpPr/>
          <p:nvPr/>
        </p:nvSpPr>
        <p:spPr>
          <a:xfrm>
            <a:off x="8165844" y="6093475"/>
            <a:ext cx="521208" cy="46907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46276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250" y="2752243"/>
            <a:ext cx="1226454" cy="123468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7704" y="1974593"/>
            <a:ext cx="1839020" cy="222238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5682" y="2995672"/>
            <a:ext cx="1783122" cy="100300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92419" y="2579552"/>
            <a:ext cx="1419126" cy="141912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94756" y="2509330"/>
            <a:ext cx="1489348" cy="1489348"/>
          </a:xfrm>
          <a:prstGeom prst="rect">
            <a:avLst/>
          </a:prstGeom>
        </p:spPr>
      </p:pic>
      <p:sp>
        <p:nvSpPr>
          <p:cNvPr id="7" name="5-конечная звезда 6"/>
          <p:cNvSpPr/>
          <p:nvPr/>
        </p:nvSpPr>
        <p:spPr>
          <a:xfrm>
            <a:off x="681250" y="5733256"/>
            <a:ext cx="794406" cy="770384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6-конечная звезда 13"/>
          <p:cNvSpPr/>
          <p:nvPr/>
        </p:nvSpPr>
        <p:spPr>
          <a:xfrm>
            <a:off x="2093810" y="5700293"/>
            <a:ext cx="914400" cy="914400"/>
          </a:xfrm>
          <a:prstGeom prst="star6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8082" y="3148072"/>
            <a:ext cx="1783122" cy="1003006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0104" y="2126993"/>
            <a:ext cx="1839020" cy="2222381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3275" y="4867357"/>
            <a:ext cx="1226454" cy="1234685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4819" y="2731952"/>
            <a:ext cx="1419126" cy="1419126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7156" y="2661730"/>
            <a:ext cx="1489348" cy="1489348"/>
          </a:xfrm>
          <a:prstGeom prst="rect">
            <a:avLst/>
          </a:prstGeom>
        </p:spPr>
      </p:pic>
      <p:sp>
        <p:nvSpPr>
          <p:cNvPr id="23" name="Овал 22"/>
          <p:cNvSpPr/>
          <p:nvPr/>
        </p:nvSpPr>
        <p:spPr>
          <a:xfrm>
            <a:off x="6937556" y="5725476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Управляющая кнопка: далее 23">
            <a:hlinkClick r:id="rId7" action="ppaction://hlinksldjump" highlightClick="1"/>
          </p:cNvPr>
          <p:cNvSpPr/>
          <p:nvPr/>
        </p:nvSpPr>
        <p:spPr>
          <a:xfrm>
            <a:off x="8121640" y="5733255"/>
            <a:ext cx="762464" cy="77038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3008210" y="770812"/>
            <a:ext cx="37303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solidFill>
                  <a:srgbClr val="FF0000"/>
                </a:solidFill>
              </a:rPr>
              <a:t>Чего не стало?</a:t>
            </a:r>
          </a:p>
        </p:txBody>
      </p:sp>
    </p:spTree>
    <p:extLst>
      <p:ext uri="{BB962C8B-B14F-4D97-AF65-F5344CB8AC3E}">
        <p14:creationId xmlns:p14="http://schemas.microsoft.com/office/powerpoint/2010/main" val="3545083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610" y="1893972"/>
            <a:ext cx="1844824" cy="184482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3437" y="1428591"/>
            <a:ext cx="2017780" cy="243840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73636" y="2128500"/>
            <a:ext cx="1366596" cy="137576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568" y="4386465"/>
            <a:ext cx="2699792" cy="151863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2240" y="4221088"/>
            <a:ext cx="1849388" cy="184938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1217" y="2231152"/>
            <a:ext cx="1507644" cy="150764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1184" y="4193410"/>
            <a:ext cx="1844824" cy="1844824"/>
          </a:xfrm>
          <a:prstGeom prst="rect">
            <a:avLst/>
          </a:prstGeom>
        </p:spPr>
      </p:pic>
      <p:sp>
        <p:nvSpPr>
          <p:cNvPr id="9" name="5-конечная звезда 8"/>
          <p:cNvSpPr/>
          <p:nvPr/>
        </p:nvSpPr>
        <p:spPr>
          <a:xfrm>
            <a:off x="589108" y="6070476"/>
            <a:ext cx="598516" cy="565418"/>
          </a:xfrm>
          <a:prstGeom prst="star5">
            <a:avLst>
              <a:gd name="adj" fmla="val 23210"/>
              <a:gd name="hf" fmla="val 105146"/>
              <a:gd name="vf" fmla="val 1105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Управляющая кнопка: далее 9">
            <a:hlinkClick r:id="rId9" action="ppaction://hlinksldjump" highlightClick="1"/>
          </p:cNvPr>
          <p:cNvSpPr/>
          <p:nvPr/>
        </p:nvSpPr>
        <p:spPr>
          <a:xfrm>
            <a:off x="8290478" y="6142612"/>
            <a:ext cx="620146" cy="52084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2955698" y="592505"/>
            <a:ext cx="34884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solidFill>
                  <a:srgbClr val="FF0000"/>
                </a:solidFill>
              </a:rPr>
              <a:t>Найди лишнее</a:t>
            </a:r>
          </a:p>
        </p:txBody>
      </p:sp>
    </p:spTree>
    <p:extLst>
      <p:ext uri="{BB962C8B-B14F-4D97-AF65-F5344CB8AC3E}">
        <p14:creationId xmlns:p14="http://schemas.microsoft.com/office/powerpoint/2010/main" val="1109854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71800" y="620688"/>
            <a:ext cx="31257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Отгадай загадки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85800" y="1484784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774205"/>
                </a:solidFill>
                <a:latin typeface="tahoma" panose="020B0604030504040204" pitchFamily="34" charset="0"/>
              </a:rPr>
              <a:t>Заклубился дым угарный,</a:t>
            </a:r>
            <a:br>
              <a:rPr lang="ru-RU" dirty="0">
                <a:solidFill>
                  <a:srgbClr val="774205"/>
                </a:solidFill>
                <a:latin typeface="tahoma" panose="020B0604030504040204" pitchFamily="34" charset="0"/>
              </a:rPr>
            </a:br>
            <a:r>
              <a:rPr lang="ru-RU" dirty="0">
                <a:solidFill>
                  <a:srgbClr val="774205"/>
                </a:solidFill>
                <a:latin typeface="tahoma" panose="020B0604030504040204" pitchFamily="34" charset="0"/>
              </a:rPr>
              <a:t>Гарью комната полна.</a:t>
            </a:r>
            <a:br>
              <a:rPr lang="ru-RU" dirty="0">
                <a:solidFill>
                  <a:srgbClr val="774205"/>
                </a:solidFill>
                <a:latin typeface="tahoma" panose="020B0604030504040204" pitchFamily="34" charset="0"/>
              </a:rPr>
            </a:br>
            <a:r>
              <a:rPr lang="ru-RU" dirty="0">
                <a:solidFill>
                  <a:srgbClr val="774205"/>
                </a:solidFill>
                <a:latin typeface="tahoma" panose="020B0604030504040204" pitchFamily="34" charset="0"/>
              </a:rPr>
              <a:t>Что пожарный надевает?</a:t>
            </a:r>
            <a:br>
              <a:rPr lang="ru-RU" dirty="0">
                <a:solidFill>
                  <a:srgbClr val="774205"/>
                </a:solidFill>
                <a:latin typeface="tahoma" panose="020B0604030504040204" pitchFamily="34" charset="0"/>
              </a:rPr>
            </a:br>
            <a:r>
              <a:rPr lang="ru-RU" dirty="0">
                <a:solidFill>
                  <a:srgbClr val="774205"/>
                </a:solidFill>
                <a:latin typeface="tahoma" panose="020B0604030504040204" pitchFamily="34" charset="0"/>
              </a:rPr>
              <a:t>Без чего никак нельзя?</a:t>
            </a:r>
            <a:br>
              <a:rPr lang="ru-RU" dirty="0">
                <a:solidFill>
                  <a:srgbClr val="774205"/>
                </a:solidFill>
                <a:latin typeface="tahoma" panose="020B0604030504040204" pitchFamily="34" charset="0"/>
              </a:rPr>
            </a:br>
            <a:endParaRPr lang="ru-RU" dirty="0">
              <a:solidFill>
                <a:srgbClr val="774205"/>
              </a:solidFill>
              <a:latin typeface="tahoma" panose="020B060403050404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2373" y="4045909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774205"/>
                </a:solidFill>
                <a:latin typeface="tahoma" panose="020B0604030504040204" pitchFamily="34" charset="0"/>
              </a:rPr>
              <a:t>Я мчусь с сиреной на пожар,</a:t>
            </a:r>
            <a:br>
              <a:rPr lang="ru-RU" dirty="0">
                <a:solidFill>
                  <a:srgbClr val="774205"/>
                </a:solidFill>
                <a:latin typeface="tahoma" panose="020B0604030504040204" pitchFamily="34" charset="0"/>
              </a:rPr>
            </a:br>
            <a:r>
              <a:rPr lang="ru-RU" dirty="0">
                <a:solidFill>
                  <a:srgbClr val="774205"/>
                </a:solidFill>
                <a:latin typeface="tahoma" panose="020B0604030504040204" pitchFamily="34" charset="0"/>
              </a:rPr>
              <a:t>Везу я воду с пеной.</a:t>
            </a:r>
            <a:br>
              <a:rPr lang="ru-RU" dirty="0">
                <a:solidFill>
                  <a:srgbClr val="774205"/>
                </a:solidFill>
                <a:latin typeface="tahoma" panose="020B0604030504040204" pitchFamily="34" charset="0"/>
              </a:rPr>
            </a:br>
            <a:r>
              <a:rPr lang="ru-RU" dirty="0">
                <a:solidFill>
                  <a:srgbClr val="774205"/>
                </a:solidFill>
                <a:latin typeface="tahoma" panose="020B0604030504040204" pitchFamily="34" charset="0"/>
              </a:rPr>
              <a:t>Потушим вмиг огонь и жар</a:t>
            </a:r>
            <a:br>
              <a:rPr lang="ru-RU" dirty="0">
                <a:solidFill>
                  <a:srgbClr val="774205"/>
                </a:solidFill>
                <a:latin typeface="tahoma" panose="020B0604030504040204" pitchFamily="34" charset="0"/>
              </a:rPr>
            </a:br>
            <a:r>
              <a:rPr lang="ru-RU" dirty="0">
                <a:solidFill>
                  <a:srgbClr val="774205"/>
                </a:solidFill>
                <a:latin typeface="tahoma" panose="020B0604030504040204" pitchFamily="34" charset="0"/>
              </a:rPr>
              <a:t>Мы быстро, словно стрелы.</a:t>
            </a:r>
            <a:br>
              <a:rPr lang="ru-RU" dirty="0">
                <a:solidFill>
                  <a:srgbClr val="774205"/>
                </a:solidFill>
                <a:latin typeface="tahoma" panose="020B0604030504040204" pitchFamily="34" charset="0"/>
              </a:rPr>
            </a:br>
            <a:endParaRPr lang="ru-RU" dirty="0">
              <a:solidFill>
                <a:srgbClr val="774205"/>
              </a:solidFill>
              <a:latin typeface="tahoma" panose="020B060403050404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16016" y="1484784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774205"/>
                </a:solidFill>
                <a:latin typeface="tahoma" panose="020B0604030504040204" pitchFamily="34" charset="0"/>
              </a:rPr>
              <a:t>Выпал на пол уголек,</a:t>
            </a:r>
            <a:br>
              <a:rPr lang="ru-RU" dirty="0">
                <a:solidFill>
                  <a:srgbClr val="774205"/>
                </a:solidFill>
                <a:latin typeface="tahoma" panose="020B0604030504040204" pitchFamily="34" charset="0"/>
              </a:rPr>
            </a:br>
            <a:r>
              <a:rPr lang="ru-RU" dirty="0">
                <a:solidFill>
                  <a:srgbClr val="774205"/>
                </a:solidFill>
                <a:latin typeface="tahoma" panose="020B0604030504040204" pitchFamily="34" charset="0"/>
              </a:rPr>
              <a:t>Деревянный пол зажег.</a:t>
            </a:r>
            <a:br>
              <a:rPr lang="ru-RU" dirty="0">
                <a:solidFill>
                  <a:srgbClr val="774205"/>
                </a:solidFill>
                <a:latin typeface="tahoma" panose="020B0604030504040204" pitchFamily="34" charset="0"/>
              </a:rPr>
            </a:br>
            <a:r>
              <a:rPr lang="ru-RU" dirty="0">
                <a:solidFill>
                  <a:srgbClr val="774205"/>
                </a:solidFill>
                <a:latin typeface="tahoma" panose="020B0604030504040204" pitchFamily="34" charset="0"/>
              </a:rPr>
              <a:t>Не смотри, не жди, не стой.</a:t>
            </a:r>
            <a:br>
              <a:rPr lang="ru-RU" dirty="0">
                <a:solidFill>
                  <a:srgbClr val="774205"/>
                </a:solidFill>
                <a:latin typeface="tahoma" panose="020B0604030504040204" pitchFamily="34" charset="0"/>
              </a:rPr>
            </a:br>
            <a:r>
              <a:rPr lang="ru-RU" dirty="0">
                <a:solidFill>
                  <a:srgbClr val="774205"/>
                </a:solidFill>
                <a:latin typeface="tahoma" panose="020B0604030504040204" pitchFamily="34" charset="0"/>
              </a:rPr>
              <a:t>А скорей залей…</a:t>
            </a:r>
            <a:br>
              <a:rPr lang="ru-RU" dirty="0">
                <a:solidFill>
                  <a:srgbClr val="774205"/>
                </a:solidFill>
                <a:latin typeface="tahoma" panose="020B0604030504040204" pitchFamily="34" charset="0"/>
              </a:rPr>
            </a:br>
            <a:endParaRPr lang="ru-RU" dirty="0">
              <a:solidFill>
                <a:srgbClr val="774205"/>
              </a:solidFill>
              <a:latin typeface="tahoma" panose="020B060403050404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34696" y="3491912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774205"/>
                </a:solidFill>
                <a:latin typeface="tahoma" panose="020B0604030504040204" pitchFamily="34" charset="0"/>
              </a:rPr>
              <a:t>Что за тесный, тесный дом?</a:t>
            </a:r>
            <a:br>
              <a:rPr lang="ru-RU" dirty="0">
                <a:solidFill>
                  <a:srgbClr val="774205"/>
                </a:solidFill>
                <a:latin typeface="tahoma" panose="020B0604030504040204" pitchFamily="34" charset="0"/>
              </a:rPr>
            </a:br>
            <a:r>
              <a:rPr lang="ru-RU" dirty="0">
                <a:solidFill>
                  <a:srgbClr val="774205"/>
                </a:solidFill>
                <a:latin typeface="tahoma" panose="020B0604030504040204" pitchFamily="34" charset="0"/>
              </a:rPr>
              <a:t>Сто сестричек жмутся в нем.</a:t>
            </a:r>
            <a:br>
              <a:rPr lang="ru-RU" dirty="0">
                <a:solidFill>
                  <a:srgbClr val="774205"/>
                </a:solidFill>
                <a:latin typeface="tahoma" panose="020B0604030504040204" pitchFamily="34" charset="0"/>
              </a:rPr>
            </a:br>
            <a:r>
              <a:rPr lang="ru-RU" dirty="0">
                <a:solidFill>
                  <a:srgbClr val="774205"/>
                </a:solidFill>
                <a:latin typeface="tahoma" panose="020B0604030504040204" pitchFamily="34" charset="0"/>
              </a:rPr>
              <a:t>И любая из сестричек</a:t>
            </a:r>
            <a:br>
              <a:rPr lang="ru-RU" dirty="0">
                <a:solidFill>
                  <a:srgbClr val="774205"/>
                </a:solidFill>
                <a:latin typeface="tahoma" panose="020B0604030504040204" pitchFamily="34" charset="0"/>
              </a:rPr>
            </a:br>
            <a:r>
              <a:rPr lang="ru-RU" dirty="0">
                <a:solidFill>
                  <a:srgbClr val="774205"/>
                </a:solidFill>
                <a:latin typeface="tahoma" panose="020B0604030504040204" pitchFamily="34" charset="0"/>
              </a:rPr>
              <a:t>Может вспыхнуть, как костер.</a:t>
            </a:r>
            <a:br>
              <a:rPr lang="ru-RU" dirty="0">
                <a:solidFill>
                  <a:srgbClr val="774205"/>
                </a:solidFill>
                <a:latin typeface="tahoma" panose="020B0604030504040204" pitchFamily="34" charset="0"/>
              </a:rPr>
            </a:br>
            <a:r>
              <a:rPr lang="ru-RU" dirty="0">
                <a:solidFill>
                  <a:srgbClr val="774205"/>
                </a:solidFill>
                <a:latin typeface="tahoma" panose="020B0604030504040204" pitchFamily="34" charset="0"/>
              </a:rPr>
              <a:t>Не шути с сестричками,</a:t>
            </a:r>
            <a:br>
              <a:rPr lang="ru-RU" dirty="0">
                <a:solidFill>
                  <a:srgbClr val="774205"/>
                </a:solidFill>
                <a:latin typeface="tahoma" panose="020B0604030504040204" pitchFamily="34" charset="0"/>
              </a:rPr>
            </a:br>
            <a:r>
              <a:rPr lang="ru-RU" dirty="0">
                <a:solidFill>
                  <a:srgbClr val="774205"/>
                </a:solidFill>
                <a:latin typeface="tahoma" panose="020B0604030504040204" pitchFamily="34" charset="0"/>
              </a:rPr>
              <a:t>Тоненькими …</a:t>
            </a:r>
            <a:br>
              <a:rPr lang="ru-RU" dirty="0">
                <a:solidFill>
                  <a:srgbClr val="774205"/>
                </a:solidFill>
                <a:latin typeface="tahoma" panose="020B0604030504040204" pitchFamily="34" charset="0"/>
              </a:rPr>
            </a:br>
            <a:endParaRPr lang="ru-RU" dirty="0">
              <a:solidFill>
                <a:srgbClr val="774205"/>
              </a:solidFill>
              <a:latin typeface="tahoma" panose="020B0604030504040204" pitchFamily="34" charset="0"/>
            </a:endParaRPr>
          </a:p>
        </p:txBody>
      </p:sp>
      <p:sp>
        <p:nvSpPr>
          <p:cNvPr id="7" name="Управляющая кнопка: далее 6">
            <a:hlinkClick r:id="rId2" action="ppaction://hlinksldjump" highlightClick="1"/>
          </p:cNvPr>
          <p:cNvSpPr/>
          <p:nvPr/>
        </p:nvSpPr>
        <p:spPr>
          <a:xfrm>
            <a:off x="7596336" y="5800236"/>
            <a:ext cx="864096" cy="77401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1720" y="2289260"/>
            <a:ext cx="1761541" cy="149442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9242" y="4986341"/>
            <a:ext cx="2765115" cy="155537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9489" y="1768359"/>
            <a:ext cx="1585053" cy="158505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95587" y="4881320"/>
            <a:ext cx="2027803" cy="1689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340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1600" y="1052736"/>
            <a:ext cx="7200800" cy="506723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58408" y="467961"/>
            <a:ext cx="42271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Расскажи о профессии</a:t>
            </a:r>
          </a:p>
        </p:txBody>
      </p:sp>
      <p:sp>
        <p:nvSpPr>
          <p:cNvPr id="4" name="Управляющая кнопка: далее 3">
            <a:hlinkClick r:id="rId3" action="ppaction://hlinksldjump" highlightClick="1"/>
          </p:cNvPr>
          <p:cNvSpPr/>
          <p:nvPr/>
        </p:nvSpPr>
        <p:spPr>
          <a:xfrm>
            <a:off x="8244408" y="6012847"/>
            <a:ext cx="648072" cy="69189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76934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2708920"/>
            <a:ext cx="1653304" cy="121311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79421" y="2708920"/>
            <a:ext cx="1429891" cy="142989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9894" y="2584806"/>
            <a:ext cx="1307625" cy="167811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38573" y="2708920"/>
            <a:ext cx="1607840" cy="12058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8970" y="2741326"/>
            <a:ext cx="1368152" cy="1173474"/>
          </a:xfrm>
          <a:prstGeom prst="rect">
            <a:avLst/>
          </a:prstGeom>
          <a:solidFill>
            <a:schemeClr val="bg2"/>
          </a:solidFill>
        </p:spPr>
      </p:pic>
      <p:sp>
        <p:nvSpPr>
          <p:cNvPr id="7" name="5-конечная звезда 6"/>
          <p:cNvSpPr/>
          <p:nvPr/>
        </p:nvSpPr>
        <p:spPr>
          <a:xfrm>
            <a:off x="395536" y="5589240"/>
            <a:ext cx="1008112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6-конечная звезда 7"/>
          <p:cNvSpPr/>
          <p:nvPr/>
        </p:nvSpPr>
        <p:spPr>
          <a:xfrm>
            <a:off x="1691680" y="5589240"/>
            <a:ext cx="914400" cy="914400"/>
          </a:xfrm>
          <a:prstGeom prst="star6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6084168" y="5622807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Управляющая кнопка: далее 9">
            <a:hlinkClick r:id="rId7" action="ppaction://hlinksldjump" highlightClick="1"/>
          </p:cNvPr>
          <p:cNvSpPr/>
          <p:nvPr/>
        </p:nvSpPr>
        <p:spPr>
          <a:xfrm>
            <a:off x="7740352" y="5589240"/>
            <a:ext cx="828443" cy="9144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936" y="2861320"/>
            <a:ext cx="1653304" cy="121311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9312" y="4693472"/>
            <a:ext cx="1429891" cy="142989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92294" y="2737206"/>
            <a:ext cx="1307625" cy="167811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1370" y="2893726"/>
            <a:ext cx="1368152" cy="1173474"/>
          </a:xfrm>
          <a:prstGeom prst="rect">
            <a:avLst/>
          </a:prstGeom>
          <a:solidFill>
            <a:schemeClr val="bg2"/>
          </a:solidFill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0973" y="2861320"/>
            <a:ext cx="1607840" cy="120588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559067" y="1069067"/>
            <a:ext cx="37303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solidFill>
                  <a:srgbClr val="FF0000"/>
                </a:solidFill>
              </a:rPr>
              <a:t>Чего не стало?</a:t>
            </a:r>
          </a:p>
        </p:txBody>
      </p:sp>
    </p:spTree>
    <p:extLst>
      <p:ext uri="{BB962C8B-B14F-4D97-AF65-F5344CB8AC3E}">
        <p14:creationId xmlns:p14="http://schemas.microsoft.com/office/powerpoint/2010/main" val="3654129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498" y="1574019"/>
            <a:ext cx="2035032" cy="133059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08842" y="1624010"/>
            <a:ext cx="1849578" cy="135712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3732" y="1559034"/>
            <a:ext cx="1800200" cy="18002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085" y="3296272"/>
            <a:ext cx="2402740" cy="2060848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3848" y="3933986"/>
            <a:ext cx="2088232" cy="156617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1076" y="3977020"/>
            <a:ext cx="2598233" cy="176816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0104" y="1545899"/>
            <a:ext cx="1781944" cy="178194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657276" y="716016"/>
            <a:ext cx="34884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solidFill>
                  <a:srgbClr val="FF0000"/>
                </a:solidFill>
              </a:rPr>
              <a:t>Найди лишнее</a:t>
            </a:r>
          </a:p>
        </p:txBody>
      </p:sp>
      <p:sp>
        <p:nvSpPr>
          <p:cNvPr id="10" name="5-конечная звезда 9"/>
          <p:cNvSpPr/>
          <p:nvPr/>
        </p:nvSpPr>
        <p:spPr>
          <a:xfrm>
            <a:off x="648814" y="5672254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Управляющая кнопка: далее 10">
            <a:hlinkClick r:id="rId9" action="ppaction://hlinksldjump" highlightClick="1"/>
          </p:cNvPr>
          <p:cNvSpPr/>
          <p:nvPr/>
        </p:nvSpPr>
        <p:spPr>
          <a:xfrm>
            <a:off x="7956376" y="5824031"/>
            <a:ext cx="836463" cy="76539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1170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861048"/>
            <a:ext cx="338437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000000"/>
                </a:solidFill>
                <a:latin typeface="Arial" panose="020B0604020202020204" pitchFamily="34" charset="0"/>
              </a:rPr>
              <a:t>Сделан весь я из железа, </a:t>
            </a:r>
          </a:p>
          <a:p>
            <a:r>
              <a:rPr lang="ru-RU" b="1" i="1" dirty="0">
                <a:solidFill>
                  <a:srgbClr val="000000"/>
                </a:solidFill>
                <a:latin typeface="Arial" panose="020B0604020202020204" pitchFamily="34" charset="0"/>
              </a:rPr>
              <a:t>У меня ни ног, ни рук. </a:t>
            </a:r>
          </a:p>
          <a:p>
            <a:r>
              <a:rPr lang="ru-RU" b="1" i="1" dirty="0">
                <a:solidFill>
                  <a:srgbClr val="000000"/>
                </a:solidFill>
                <a:latin typeface="Arial" panose="020B0604020202020204" pitchFamily="34" charset="0"/>
              </a:rPr>
              <a:t>Я по шляпку в доску влезу, А по мне все стук, да стук. </a:t>
            </a:r>
            <a:br>
              <a:rPr lang="ru-RU" b="1" i="1" dirty="0">
                <a:solidFill>
                  <a:srgbClr val="000000"/>
                </a:solidFill>
                <a:latin typeface="Arial" panose="020B0604020202020204" pitchFamily="34" charset="0"/>
              </a:rPr>
            </a:br>
            <a:endParaRPr lang="ru-RU" b="1" i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72092" y="1096888"/>
            <a:ext cx="417646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000000"/>
                </a:solidFill>
                <a:latin typeface="Arial" panose="020B0604020202020204" pitchFamily="34" charset="0"/>
              </a:rPr>
              <a:t>Там, где строят новый дом, </a:t>
            </a:r>
          </a:p>
          <a:p>
            <a:r>
              <a:rPr lang="ru-RU" b="1" i="1" dirty="0">
                <a:solidFill>
                  <a:srgbClr val="000000"/>
                </a:solidFill>
                <a:latin typeface="Arial" panose="020B0604020202020204" pitchFamily="34" charset="0"/>
              </a:rPr>
              <a:t>Ходит воин со щитом. </a:t>
            </a:r>
          </a:p>
          <a:p>
            <a:r>
              <a:rPr lang="ru-RU" b="1" i="1" dirty="0">
                <a:solidFill>
                  <a:srgbClr val="000000"/>
                </a:solidFill>
                <a:latin typeface="Arial" panose="020B0604020202020204" pitchFamily="34" charset="0"/>
              </a:rPr>
              <a:t>Где пройдет он, станет гладко,</a:t>
            </a:r>
          </a:p>
          <a:p>
            <a:r>
              <a:rPr lang="ru-RU" b="1" i="1" dirty="0">
                <a:solidFill>
                  <a:srgbClr val="000000"/>
                </a:solidFill>
                <a:latin typeface="Arial" panose="020B0604020202020204" pitchFamily="34" charset="0"/>
              </a:rPr>
              <a:t> Будет ровная площадка. </a:t>
            </a:r>
            <a:br>
              <a:rPr lang="ru-RU" sz="2000" b="1" i="1" dirty="0">
                <a:solidFill>
                  <a:srgbClr val="000000"/>
                </a:solidFill>
                <a:latin typeface="Arial" panose="020B0604020202020204" pitchFamily="34" charset="0"/>
              </a:rPr>
            </a:br>
            <a:endParaRPr lang="ru-RU" sz="20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br>
              <a:rPr lang="ru-RU" dirty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448556" y="1096888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>
                <a:solidFill>
                  <a:srgbClr val="000000"/>
                </a:solidFill>
                <a:latin typeface="Arial" panose="020B0604020202020204" pitchFamily="34" charset="0"/>
              </a:rPr>
              <a:t>Однорукий великан </a:t>
            </a:r>
          </a:p>
          <a:p>
            <a:r>
              <a:rPr lang="ru-RU" b="1" i="1" dirty="0">
                <a:solidFill>
                  <a:srgbClr val="000000"/>
                </a:solidFill>
                <a:latin typeface="Arial" panose="020B0604020202020204" pitchFamily="34" charset="0"/>
              </a:rPr>
              <a:t>Поднял руку к облакам. </a:t>
            </a:r>
          </a:p>
          <a:p>
            <a:r>
              <a:rPr lang="ru-RU" b="1" i="1" dirty="0">
                <a:solidFill>
                  <a:srgbClr val="000000"/>
                </a:solidFill>
                <a:latin typeface="Arial" panose="020B0604020202020204" pitchFamily="34" charset="0"/>
              </a:rPr>
              <a:t>Он работник очень важный </a:t>
            </a:r>
          </a:p>
          <a:p>
            <a:r>
              <a:rPr lang="ru-RU" b="1" i="1" dirty="0">
                <a:solidFill>
                  <a:srgbClr val="000000"/>
                </a:solidFill>
                <a:latin typeface="Arial" panose="020B0604020202020204" pitchFamily="34" charset="0"/>
              </a:rPr>
              <a:t>Строит дом многоэтажный. </a:t>
            </a:r>
            <a:br>
              <a:rPr lang="ru-RU" b="1" i="1" dirty="0">
                <a:solidFill>
                  <a:srgbClr val="000000"/>
                </a:solidFill>
                <a:latin typeface="Arial" panose="020B0604020202020204" pitchFamily="34" charset="0"/>
              </a:rPr>
            </a:br>
            <a:endParaRPr lang="ru-RU" b="1" i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br>
              <a:rPr lang="ru-RU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448556" y="3645024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>
                <a:solidFill>
                  <a:srgbClr val="000000"/>
                </a:solidFill>
                <a:latin typeface="Arial" panose="020B0604020202020204" pitchFamily="34" charset="0"/>
              </a:rPr>
              <a:t>У песочных ям, </a:t>
            </a:r>
          </a:p>
          <a:p>
            <a:r>
              <a:rPr lang="ru-RU" b="1" i="1" dirty="0">
                <a:solidFill>
                  <a:srgbClr val="000000"/>
                </a:solidFill>
                <a:latin typeface="Arial" panose="020B0604020202020204" pitchFamily="34" charset="0"/>
              </a:rPr>
              <a:t>У горы крутой, </a:t>
            </a:r>
          </a:p>
          <a:p>
            <a:r>
              <a:rPr lang="ru-RU" b="1" i="1" dirty="0">
                <a:solidFill>
                  <a:srgbClr val="000000"/>
                </a:solidFill>
                <a:latin typeface="Arial" panose="020B0604020202020204" pitchFamily="34" charset="0"/>
              </a:rPr>
              <a:t>Стоит великан </a:t>
            </a:r>
          </a:p>
          <a:p>
            <a:r>
              <a:rPr lang="ru-RU" b="1" i="1" dirty="0">
                <a:solidFill>
                  <a:srgbClr val="000000"/>
                </a:solidFill>
                <a:latin typeface="Arial" panose="020B0604020202020204" pitchFamily="34" charset="0"/>
              </a:rPr>
              <a:t>С железной рукой. </a:t>
            </a:r>
            <a:br>
              <a:rPr lang="ru-RU" b="1" i="1" dirty="0">
                <a:solidFill>
                  <a:srgbClr val="000000"/>
                </a:solidFill>
                <a:latin typeface="Arial" panose="020B0604020202020204" pitchFamily="34" charset="0"/>
              </a:rPr>
            </a:br>
            <a:endParaRPr lang="ru-RU" b="1" i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br>
              <a:rPr lang="ru-RU" dirty="0"/>
            </a:b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750631" y="450557"/>
            <a:ext cx="34907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rgbClr val="FF0000"/>
                </a:solidFill>
              </a:rPr>
              <a:t>Отгадай загадки</a:t>
            </a:r>
          </a:p>
        </p:txBody>
      </p:sp>
      <p:sp>
        <p:nvSpPr>
          <p:cNvPr id="7" name="Управляющая кнопка: далее 6">
            <a:hlinkClick r:id="rId2" action="ppaction://hlinksldjump" highlightClick="1"/>
          </p:cNvPr>
          <p:cNvSpPr/>
          <p:nvPr/>
        </p:nvSpPr>
        <p:spPr>
          <a:xfrm>
            <a:off x="7884368" y="5589240"/>
            <a:ext cx="826392" cy="88531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8975" y="2251050"/>
            <a:ext cx="1402697" cy="145644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8250" y="4834334"/>
            <a:ext cx="1656184" cy="165618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5439" y="1985446"/>
            <a:ext cx="1269195" cy="16288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0720" y="4884027"/>
            <a:ext cx="2098925" cy="1566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563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7624" y="1196751"/>
            <a:ext cx="6789646" cy="516727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55776" y="332656"/>
            <a:ext cx="47291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rgbClr val="FF0000"/>
                </a:solidFill>
              </a:rPr>
              <a:t>Расскажи о профессии</a:t>
            </a:r>
          </a:p>
        </p:txBody>
      </p:sp>
      <p:sp>
        <p:nvSpPr>
          <p:cNvPr id="5" name="Управляющая кнопка: далее 4">
            <a:hlinkClick r:id="rId3" action="ppaction://hlinksldjump" highlightClick="1"/>
          </p:cNvPr>
          <p:cNvSpPr/>
          <p:nvPr/>
        </p:nvSpPr>
        <p:spPr>
          <a:xfrm>
            <a:off x="8121286" y="6011768"/>
            <a:ext cx="877506" cy="704523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88808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2302526"/>
            <a:ext cx="1296144" cy="129614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7704" y="2302526"/>
            <a:ext cx="1602472" cy="129166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3040" y="2357049"/>
            <a:ext cx="1656184" cy="12861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6148" y="2322136"/>
            <a:ext cx="1575840" cy="124455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57266" y="2322136"/>
            <a:ext cx="1686018" cy="124455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90786" y="608154"/>
            <a:ext cx="37303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solidFill>
                  <a:srgbClr val="FF0000"/>
                </a:solidFill>
              </a:rPr>
              <a:t>Чего не стало?</a:t>
            </a:r>
          </a:p>
        </p:txBody>
      </p:sp>
      <p:sp>
        <p:nvSpPr>
          <p:cNvPr id="8" name="5-конечная звезда 7"/>
          <p:cNvSpPr/>
          <p:nvPr/>
        </p:nvSpPr>
        <p:spPr>
          <a:xfrm>
            <a:off x="391669" y="5733256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6-конечная звезда 8"/>
          <p:cNvSpPr/>
          <p:nvPr/>
        </p:nvSpPr>
        <p:spPr>
          <a:xfrm>
            <a:off x="1674010" y="5733256"/>
            <a:ext cx="914400" cy="914400"/>
          </a:xfrm>
          <a:prstGeom prst="star6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5940152" y="5733256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Управляющая кнопка: далее 10">
            <a:hlinkClick r:id="rId7" action="ppaction://hlinksldjump" highlightClick="1"/>
          </p:cNvPr>
          <p:cNvSpPr/>
          <p:nvPr/>
        </p:nvSpPr>
        <p:spPr>
          <a:xfrm>
            <a:off x="7740352" y="5880039"/>
            <a:ext cx="904924" cy="77038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944" y="2454926"/>
            <a:ext cx="1296144" cy="129614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0104" y="2454926"/>
            <a:ext cx="1602472" cy="129166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09666" y="2474536"/>
            <a:ext cx="1686018" cy="124455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88548" y="2474536"/>
            <a:ext cx="1575840" cy="124455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3040" y="4904296"/>
            <a:ext cx="1656184" cy="1286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639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84" y="1556792"/>
            <a:ext cx="1959366" cy="164021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1880" y="1670176"/>
            <a:ext cx="1560999" cy="156099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574" y="3789040"/>
            <a:ext cx="2596450" cy="126435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0152" y="1662002"/>
            <a:ext cx="2051720" cy="142979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29397" y="3510872"/>
            <a:ext cx="2110755" cy="211075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2240" y="3688451"/>
            <a:ext cx="1465535" cy="146553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8" name="TextBox 7"/>
          <p:cNvSpPr txBox="1"/>
          <p:nvPr/>
        </p:nvSpPr>
        <p:spPr>
          <a:xfrm>
            <a:off x="2691054" y="521885"/>
            <a:ext cx="38218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solidFill>
                  <a:srgbClr val="FF0000"/>
                </a:solidFill>
              </a:rPr>
              <a:t>Найди лишнее</a:t>
            </a:r>
          </a:p>
        </p:txBody>
      </p:sp>
      <p:sp>
        <p:nvSpPr>
          <p:cNvPr id="10" name="Управляющая кнопка: далее 9">
            <a:hlinkClick r:id="rId8" action="ppaction://hlinksldjump" highlightClick="1"/>
          </p:cNvPr>
          <p:cNvSpPr/>
          <p:nvPr/>
        </p:nvSpPr>
        <p:spPr>
          <a:xfrm>
            <a:off x="7473074" y="5750643"/>
            <a:ext cx="727111" cy="78470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5-конечная звезда 11"/>
          <p:cNvSpPr/>
          <p:nvPr/>
        </p:nvSpPr>
        <p:spPr>
          <a:xfrm>
            <a:off x="796574" y="5644732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6495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1543724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rgbClr val="2C2D2E"/>
                </a:solidFill>
                <a:latin typeface="Helvetica" panose="020B0604020202020204" pitchFamily="34" charset="0"/>
              </a:rPr>
              <a:t>Инструмент бывалый - </a:t>
            </a:r>
            <a:br>
              <a:rPr lang="ru-RU" sz="2000" b="1" dirty="0"/>
            </a:br>
            <a:r>
              <a:rPr lang="ru-RU" sz="2000" b="1" dirty="0">
                <a:solidFill>
                  <a:srgbClr val="2C2D2E"/>
                </a:solidFill>
                <a:latin typeface="Helvetica" panose="020B0604020202020204" pitchFamily="34" charset="0"/>
              </a:rPr>
              <a:t>не большой, не малый. </a:t>
            </a:r>
            <a:br>
              <a:rPr lang="ru-RU" sz="2000" b="1" dirty="0"/>
            </a:br>
            <a:r>
              <a:rPr lang="ru-RU" sz="2000" b="1" dirty="0">
                <a:solidFill>
                  <a:srgbClr val="2C2D2E"/>
                </a:solidFill>
                <a:latin typeface="Helvetica" panose="020B0604020202020204" pitchFamily="34" charset="0"/>
              </a:rPr>
              <a:t>у него полно забот, </a:t>
            </a:r>
            <a:br>
              <a:rPr lang="ru-RU" sz="2000" b="1" dirty="0"/>
            </a:br>
            <a:r>
              <a:rPr lang="ru-RU" sz="2000" b="1" dirty="0">
                <a:solidFill>
                  <a:srgbClr val="2C2D2E"/>
                </a:solidFill>
                <a:latin typeface="Helvetica" panose="020B0604020202020204" pitchFamily="34" charset="0"/>
              </a:rPr>
              <a:t>он и режет, и стрижет </a:t>
            </a:r>
            <a:endParaRPr lang="ru-RU" sz="20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3990837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rgbClr val="2C2D2E"/>
                </a:solidFill>
                <a:latin typeface="Helvetica" panose="020B0604020202020204" pitchFamily="34" charset="0"/>
              </a:rPr>
              <a:t>На поляне шерстяной </a:t>
            </a:r>
            <a:br>
              <a:rPr lang="ru-RU" sz="2000" b="1" dirty="0"/>
            </a:br>
            <a:r>
              <a:rPr lang="ru-RU" sz="2000" b="1" dirty="0">
                <a:solidFill>
                  <a:srgbClr val="2C2D2E"/>
                </a:solidFill>
                <a:latin typeface="Helvetica" panose="020B0604020202020204" pitchFamily="34" charset="0"/>
              </a:rPr>
              <a:t>пляшет </a:t>
            </a:r>
            <a:r>
              <a:rPr lang="ru-RU" sz="2000" b="1" dirty="0" err="1">
                <a:solidFill>
                  <a:srgbClr val="2C2D2E"/>
                </a:solidFill>
                <a:latin typeface="Helvetica" panose="020B0604020202020204" pitchFamily="34" charset="0"/>
              </a:rPr>
              <a:t>тонконожка</a:t>
            </a:r>
            <a:r>
              <a:rPr lang="ru-RU" sz="2000" b="1" dirty="0">
                <a:solidFill>
                  <a:srgbClr val="2C2D2E"/>
                </a:solidFill>
                <a:latin typeface="Helvetica" panose="020B0604020202020204" pitchFamily="34" charset="0"/>
              </a:rPr>
              <a:t>. </a:t>
            </a:r>
            <a:br>
              <a:rPr lang="ru-RU" sz="2000" b="1" dirty="0"/>
            </a:br>
            <a:r>
              <a:rPr lang="ru-RU" sz="2000" b="1" dirty="0">
                <a:solidFill>
                  <a:srgbClr val="2C2D2E"/>
                </a:solidFill>
                <a:latin typeface="Helvetica" panose="020B0604020202020204" pitchFamily="34" charset="0"/>
              </a:rPr>
              <a:t>из-под туфельки стальной </a:t>
            </a:r>
            <a:br>
              <a:rPr lang="ru-RU" sz="2000" b="1" dirty="0"/>
            </a:br>
            <a:r>
              <a:rPr lang="ru-RU" sz="2000" b="1" dirty="0">
                <a:solidFill>
                  <a:srgbClr val="2C2D2E"/>
                </a:solidFill>
                <a:latin typeface="Helvetica" panose="020B0604020202020204" pitchFamily="34" charset="0"/>
              </a:rPr>
              <a:t>выползает стежка </a:t>
            </a:r>
            <a:endParaRPr lang="ru-RU" sz="20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111552" y="1556792"/>
            <a:ext cx="284949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2C2D2E"/>
                </a:solidFill>
                <a:latin typeface="Helvetica" panose="020B0604020202020204" pitchFamily="34" charset="0"/>
              </a:rPr>
              <a:t>На пальце одном </a:t>
            </a:r>
          </a:p>
          <a:p>
            <a:r>
              <a:rPr lang="ru-RU" sz="2000" b="1" dirty="0">
                <a:solidFill>
                  <a:srgbClr val="2C2D2E"/>
                </a:solidFill>
                <a:latin typeface="Helvetica" panose="020B0604020202020204" pitchFamily="34" charset="0"/>
              </a:rPr>
              <a:t>ведерко вверх дном </a:t>
            </a:r>
            <a:endParaRPr lang="ru-RU" sz="20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111552" y="3429000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rgbClr val="2C2D2E"/>
                </a:solidFill>
                <a:latin typeface="Helvetica" panose="020B0604020202020204" pitchFamily="34" charset="0"/>
              </a:rPr>
              <a:t>Маленького роста я, </a:t>
            </a:r>
            <a:br>
              <a:rPr lang="ru-RU" sz="2000" b="1" dirty="0"/>
            </a:br>
            <a:r>
              <a:rPr lang="ru-RU" sz="2000" b="1" dirty="0">
                <a:solidFill>
                  <a:srgbClr val="2C2D2E"/>
                </a:solidFill>
                <a:latin typeface="Helvetica" panose="020B0604020202020204" pitchFamily="34" charset="0"/>
              </a:rPr>
              <a:t>Тонкая да острая. </a:t>
            </a:r>
            <a:br>
              <a:rPr lang="ru-RU" sz="2000" b="1" dirty="0"/>
            </a:br>
            <a:r>
              <a:rPr lang="ru-RU" sz="2000" b="1" dirty="0">
                <a:solidFill>
                  <a:srgbClr val="2C2D2E"/>
                </a:solidFill>
                <a:latin typeface="Helvetica" panose="020B0604020202020204" pitchFamily="34" charset="0"/>
              </a:rPr>
              <a:t>Носом путь себе ищу, </a:t>
            </a:r>
            <a:br>
              <a:rPr lang="ru-RU" sz="2000" b="1" dirty="0"/>
            </a:br>
            <a:r>
              <a:rPr lang="ru-RU" sz="2000" b="1" dirty="0">
                <a:solidFill>
                  <a:srgbClr val="2C2D2E"/>
                </a:solidFill>
                <a:latin typeface="Helvetica" panose="020B0604020202020204" pitchFamily="34" charset="0"/>
              </a:rPr>
              <a:t>За собою хвост тащу.</a:t>
            </a:r>
            <a:endParaRPr lang="ru-RU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627784" y="620688"/>
            <a:ext cx="34907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rgbClr val="FF0000"/>
                </a:solidFill>
              </a:rPr>
              <a:t>Отгадай загадки</a:t>
            </a:r>
          </a:p>
        </p:txBody>
      </p:sp>
      <p:sp>
        <p:nvSpPr>
          <p:cNvPr id="7" name="Управляющая кнопка: далее 6">
            <a:hlinkClick r:id="rId2" action="ppaction://hlinksldjump" highlightClick="1"/>
          </p:cNvPr>
          <p:cNvSpPr/>
          <p:nvPr/>
        </p:nvSpPr>
        <p:spPr>
          <a:xfrm>
            <a:off x="7926089" y="5503565"/>
            <a:ext cx="720080" cy="82639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7664" y="2843742"/>
            <a:ext cx="1289281" cy="101409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9446" y="5379785"/>
            <a:ext cx="1691680" cy="115123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37830" y="2295292"/>
            <a:ext cx="1472686" cy="110309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94859" y="5055188"/>
            <a:ext cx="1450132" cy="1450132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017270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12327046</TotalTime>
  <Words>751</Words>
  <Application>Microsoft Office PowerPoint</Application>
  <PresentationFormat>Экран (4:3)</PresentationFormat>
  <Paragraphs>109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40" baseType="lpstr">
      <vt:lpstr>Arial</vt:lpstr>
      <vt:lpstr>Calibri</vt:lpstr>
      <vt:lpstr>Helvetica</vt:lpstr>
      <vt:lpstr>Helvetica Neue</vt:lpstr>
      <vt:lpstr>Lato</vt:lpstr>
      <vt:lpstr>Muli</vt:lpstr>
      <vt:lpstr>open sans</vt:lpstr>
      <vt:lpstr>system-ui</vt:lpstr>
      <vt:lpstr>tahoma</vt:lpstr>
      <vt:lpstr>Times New Roman</vt:lpstr>
      <vt:lpstr>Wingdings</vt:lpstr>
      <vt:lpstr>Тема Office</vt:lpstr>
      <vt:lpstr>Портфолио профессий</vt:lpstr>
      <vt:lpstr>Цели и задачи: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Портфолио профессий</dc:title>
  <dc:creator>Admin</dc:creator>
  <cp:lastModifiedBy>Екатерина Чимутова</cp:lastModifiedBy>
  <cp:revision>64</cp:revision>
  <dcterms:created xsi:type="dcterms:W3CDTF">2023-05-24T11:33:21Z</dcterms:created>
  <dcterms:modified xsi:type="dcterms:W3CDTF">2026-07-07T08:05:05Z</dcterms:modified>
</cp:coreProperties>
</file>