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4" r:id="rId8"/>
    <p:sldId id="268" r:id="rId9"/>
    <p:sldId id="261" r:id="rId10"/>
    <p:sldId id="262" r:id="rId11"/>
    <p:sldId id="272" r:id="rId12"/>
    <p:sldId id="267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9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Image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6515" y="7620"/>
            <a:ext cx="12136120" cy="684276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198495" y="1203960"/>
            <a:ext cx="5565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2400" b="1" i="1"/>
              <a:t>ГБОУ «Благодатновская школа Амвросиевского м.о.»</a:t>
            </a:r>
            <a:endParaRPr lang="ru-RU" altLang="en-US" sz="2400" b="1" i="1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058035" y="2487295"/>
            <a:ext cx="77368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4000" b="1" i="1">
                <a:solidFill>
                  <a:srgbClr val="C00000"/>
                </a:solidFill>
              </a:rPr>
              <a:t>МАСТЕР-КЛАСС</a:t>
            </a:r>
            <a:endParaRPr lang="ru-RU" altLang="en-US" sz="4000" b="1" i="1">
              <a:solidFill>
                <a:srgbClr val="C00000"/>
              </a:solidFill>
            </a:endParaRPr>
          </a:p>
          <a:p>
            <a:pPr algn="ctr"/>
            <a:r>
              <a:rPr lang="ru-RU" altLang="en-US" sz="4000" b="1" i="1">
                <a:solidFill>
                  <a:srgbClr val="C00000"/>
                </a:solidFill>
              </a:rPr>
              <a:t>«Простые секреты учителя-логопеда»</a:t>
            </a:r>
            <a:endParaRPr lang="ru-RU" altLang="en-US" sz="4000" b="1" i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408940" y="0"/>
            <a:ext cx="11374755" cy="6740525"/>
            <a:chOff x="0" y="0"/>
            <a:chExt cx="9144000" cy="6858000"/>
          </a:xfrm>
        </p:grpSpPr>
        <p:pic>
          <p:nvPicPr>
            <p:cNvPr id="5" name="Image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6" name="Image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0032" y="620648"/>
              <a:ext cx="3348354" cy="1728215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5260" y="2242185"/>
              <a:ext cx="2720848" cy="1765173"/>
            </a:xfrm>
            <a:prstGeom prst="rect">
              <a:avLst/>
            </a:prstGeom>
          </p:spPr>
        </p:pic>
        <p:pic>
          <p:nvPicPr>
            <p:cNvPr id="8" name="Image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9313" y="3789006"/>
              <a:ext cx="2610992" cy="2232279"/>
            </a:xfrm>
            <a:prstGeom prst="rect">
              <a:avLst/>
            </a:prstGeom>
          </p:spPr>
        </p:pic>
      </p:grpSp>
      <p:sp>
        <p:nvSpPr>
          <p:cNvPr id="9" name="Текстовое поле 8"/>
          <p:cNvSpPr txBox="1"/>
          <p:nvPr/>
        </p:nvSpPr>
        <p:spPr>
          <a:xfrm>
            <a:off x="1196975" y="876300"/>
            <a:ext cx="4577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4000" b="1"/>
              <a:t>Он слон- она .....</a:t>
            </a:r>
            <a:endParaRPr lang="ru-RU" altLang="en-US" sz="4000" b="1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4180840" y="964565"/>
            <a:ext cx="1983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Слониха</a:t>
            </a:r>
            <a:endParaRPr lang="ru-RU" altLang="en-US" sz="3200" b="1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6782435" y="2741295"/>
            <a:ext cx="40443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Он лось - она ...</a:t>
            </a:r>
            <a:endParaRPr lang="ru-RU" altLang="en-US" sz="3200" b="1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9377045" y="2802890"/>
            <a:ext cx="1786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 b="1"/>
              <a:t>Лосиха</a:t>
            </a:r>
            <a:endParaRPr lang="ru-RU" altLang="en-US" sz="2800" b="1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451610" y="4557395"/>
            <a:ext cx="44373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Он кот - она ...</a:t>
            </a:r>
            <a:endParaRPr lang="ru-RU" altLang="en-US" sz="3200" b="1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3829685" y="4559935"/>
            <a:ext cx="1953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 b="1"/>
              <a:t>Кошка</a:t>
            </a:r>
            <a:endParaRPr lang="ru-RU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pSp>
        <p:nvGrpSpPr>
          <p:cNvPr id="9" name="Group 9"/>
          <p:cNvGrpSpPr/>
          <p:nvPr/>
        </p:nvGrpSpPr>
        <p:grpSpPr>
          <a:xfrm>
            <a:off x="444500" y="0"/>
            <a:ext cx="11303000" cy="6858000"/>
            <a:chOff x="0" y="0"/>
            <a:chExt cx="9144000" cy="6858000"/>
          </a:xfrm>
        </p:grpSpPr>
        <p:pic>
          <p:nvPicPr>
            <p:cNvPr id="10" name="Image 1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11" name="Image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1729" y="260604"/>
              <a:ext cx="1768220" cy="1768221"/>
            </a:xfrm>
            <a:prstGeom prst="rect">
              <a:avLst/>
            </a:prstGeom>
          </p:spPr>
        </p:pic>
        <p:pic>
          <p:nvPicPr>
            <p:cNvPr id="12" name="Image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0080" y="2319908"/>
              <a:ext cx="1884045" cy="1829181"/>
            </a:xfrm>
            <a:prstGeom prst="rect">
              <a:avLst/>
            </a:prstGeom>
          </p:spPr>
        </p:pic>
        <p:pic>
          <p:nvPicPr>
            <p:cNvPr id="13" name="Image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3725" y="3559175"/>
              <a:ext cx="2204212" cy="2211832"/>
            </a:xfrm>
            <a:prstGeom prst="rect">
              <a:avLst/>
            </a:prstGeom>
          </p:spPr>
        </p:pic>
      </p:grpSp>
      <p:sp>
        <p:nvSpPr>
          <p:cNvPr id="4" name="Текстовое поле 3"/>
          <p:cNvSpPr txBox="1"/>
          <p:nvPr/>
        </p:nvSpPr>
        <p:spPr>
          <a:xfrm>
            <a:off x="5770880" y="670560"/>
            <a:ext cx="3877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Он морж - она...</a:t>
            </a:r>
            <a:endParaRPr lang="ru-RU" altLang="en-US" sz="3200" b="1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8578215" y="670560"/>
            <a:ext cx="20123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Моржиха</a:t>
            </a:r>
            <a:endParaRPr lang="ru-RU" altLang="en-US" sz="2800" b="1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432560" y="2593975"/>
            <a:ext cx="5035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Он заяц - она...</a:t>
            </a:r>
            <a:endParaRPr lang="ru-RU" altLang="en-US" sz="3200" b="1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004310" y="2655570"/>
            <a:ext cx="2218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 b="1"/>
              <a:t>Зайчиха</a:t>
            </a:r>
            <a:endParaRPr lang="ru-RU" altLang="en-US" sz="2800" b="1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574665" y="4911090"/>
            <a:ext cx="39662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Он бык - она...</a:t>
            </a:r>
            <a:endParaRPr lang="ru-RU" altLang="en-US" sz="3200" b="1"/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8127365" y="4933315"/>
            <a:ext cx="19043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200" b="1"/>
              <a:t>Корова</a:t>
            </a:r>
            <a:endParaRPr lang="ru-RU" alt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1257300" y="307975"/>
            <a:ext cx="9440545" cy="63188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Прямоугольник 5"/>
          <p:cNvSpPr/>
          <p:nvPr/>
        </p:nvSpPr>
        <p:spPr>
          <a:xfrm>
            <a:off x="7978775" y="3944620"/>
            <a:ext cx="2296795" cy="219900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9" name="Блок-схема: процесс  8"/>
          <p:cNvSpPr/>
          <p:nvPr/>
        </p:nvSpPr>
        <p:spPr>
          <a:xfrm>
            <a:off x="5005705" y="3429000"/>
            <a:ext cx="1864995" cy="322961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pic>
        <p:nvPicPr>
          <p:cNvPr id="11" name="Изображение 10"/>
          <p:cNvPicPr/>
          <p:nvPr/>
        </p:nvPicPr>
        <p:blipFill>
          <a:blip r:embed="rId1"/>
          <a:stretch>
            <a:fillRect/>
          </a:stretch>
        </p:blipFill>
        <p:spPr>
          <a:xfrm>
            <a:off x="1377315" y="0"/>
            <a:ext cx="8966835" cy="3343275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1377315" y="3721100"/>
            <a:ext cx="2610485" cy="264477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690" y="400685"/>
            <a:ext cx="4324350" cy="576643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760" y="400685"/>
            <a:ext cx="4323080" cy="576643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Текстовое поле 3"/>
          <p:cNvSpPr txBox="1"/>
          <p:nvPr/>
        </p:nvSpPr>
        <p:spPr>
          <a:xfrm>
            <a:off x="1404620" y="227965"/>
            <a:ext cx="94697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200" b="1" i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Двигаясь по полю пальчиком правой руки, левой рукой нажимая на ладошку нужного цвета</a:t>
            </a:r>
            <a:endParaRPr lang="ru-RU" altLang="en-US" sz="3200" b="1" i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rcRect t="11637" b="9304"/>
          <a:stretch>
            <a:fillRect/>
          </a:stretch>
        </p:blipFill>
        <p:spPr>
          <a:xfrm>
            <a:off x="2619375" y="2061210"/>
            <a:ext cx="6953250" cy="41230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Image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6515" y="7620"/>
            <a:ext cx="12136120" cy="684276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1799590" y="1056005"/>
            <a:ext cx="8211820" cy="4492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Нейропсихологические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упражнения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(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нейроигры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)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помогают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оптимизировать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работу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логопеда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,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внося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новые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способы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взаимодействия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педагога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и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ребёнка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,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для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создания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благоприятного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эмоционального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фона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,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способствуют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включению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работу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сохранных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и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активизации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нарушенных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функций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.</a:t>
            </a:r>
            <a:endParaRPr lang="en-US" altLang="ru-RU" sz="26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charset="-122"/>
              <a:ea typeface="Arial Unicode MS" panose="020B0604020202020204" charset="-122"/>
            </a:endParaRPr>
          </a:p>
          <a:p>
            <a:pPr algn="just"/>
            <a:endParaRPr lang="en-US" altLang="ru-RU" sz="26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charset="-122"/>
              <a:ea typeface="Arial Unicode MS" panose="020B0604020202020204" charset="-122"/>
            </a:endParaRPr>
          </a:p>
          <a:p>
            <a:pPr algn="just"/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Их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нельзя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рассматривать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логопедии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как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самостоятельные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,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они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становятся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частью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традиционных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,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проверенных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временем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 </a:t>
            </a:r>
            <a:r>
              <a:rPr lang="en-US" altLang="en-US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технологий</a:t>
            </a:r>
            <a:r>
              <a:rPr lang="en-US" altLang="ru-RU" sz="260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charset="-122"/>
                <a:ea typeface="Arial Unicode MS" panose="020B0604020202020204" charset="-122"/>
              </a:rPr>
              <a:t>. </a:t>
            </a:r>
            <a:endParaRPr lang="en-US" altLang="ru-RU" sz="260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charset="-122"/>
              <a:ea typeface="Arial Unicode MS" panose="020B0604020202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Image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6515" y="7620"/>
            <a:ext cx="12135485" cy="685038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2425065" y="2115820"/>
            <a:ext cx="69894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600" i="1">
                <a:latin typeface="Cambria Math" panose="02040503050406030204" charset="0"/>
                <a:cs typeface="Cambria Math" panose="02040503050406030204" charset="0"/>
              </a:rPr>
              <a:t>Предлагаю вашему вниманию упражнения на концентраци внимания.</a:t>
            </a:r>
            <a:endParaRPr lang="ru-RU" altLang="en-US" sz="3600" i="1">
              <a:latin typeface="Cambria Math" panose="02040503050406030204" charset="0"/>
              <a:cs typeface="Cambria Math" panose="0204050305040603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6545580" y="3487420"/>
            <a:ext cx="4772660" cy="36195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Текстовое поле 4"/>
          <p:cNvSpPr txBox="1"/>
          <p:nvPr/>
        </p:nvSpPr>
        <p:spPr>
          <a:xfrm>
            <a:off x="1053465" y="1010285"/>
            <a:ext cx="1059116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Упражнение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концентрацию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внимания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Если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деткам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трудно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собраться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сконцентрироваться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перед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началом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предлагаю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р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ассмотреть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нейрокоррекционные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упражнения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обязательно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помогут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детям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сконцентрироваться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этого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упражнения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понадобится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2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мяча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Итак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первое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упражнение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правой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рукой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подбрасываем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мяч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левой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рукой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отбиваешь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2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упражнение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бросаем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мячики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крабиками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ловим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стаканчиками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Затем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немножечко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усложняем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руки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накрест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бросаем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ловим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Изображение 1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645" y="3175953"/>
            <a:ext cx="3569970" cy="3179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Изображение 2" descr="IMG_256"/>
          <p:cNvPicPr>
            <a:picLocks noChangeAspect="1"/>
          </p:cNvPicPr>
          <p:nvPr/>
        </p:nvPicPr>
        <p:blipFill>
          <a:blip r:embed="rId2"/>
          <a:srcRect l="2328" r="6521" b="5828"/>
          <a:stretch>
            <a:fillRect/>
          </a:stretch>
        </p:blipFill>
        <p:spPr>
          <a:xfrm>
            <a:off x="4467225" y="2837180"/>
            <a:ext cx="3257550" cy="336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Изображение 11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660" y="2995930"/>
            <a:ext cx="3048000" cy="304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2336800" y="254000"/>
            <a:ext cx="70954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4000">
                <a:ln w="22225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lin scaled="0"/>
                </a:gradFill>
                <a:effectLst/>
              </a:rPr>
              <a:t>РЕФЛЕКСИЯ</a:t>
            </a:r>
            <a:endParaRPr lang="ru-RU" altLang="en-US" sz="4000">
              <a:ln w="22225">
                <a:solidFill>
                  <a:schemeClr val="accent2"/>
                </a:solidFill>
                <a:prstDash val="solid"/>
              </a:ln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scaled="0"/>
              </a:gradFill>
              <a:effectLst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798195" y="966470"/>
            <a:ext cx="2524760" cy="1588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/>
          </a:p>
          <a:p>
            <a:endParaRPr lang="ru-RU" altLang="en-US"/>
          </a:p>
          <a:p>
            <a:r>
              <a:rPr lang="ru-RU" altLang="en-US"/>
              <a:t>Принимаю идеи и готов(а) воплащать их на своих занятиях</a:t>
            </a:r>
            <a:endParaRPr lang="ru-RU" altLang="en-US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526280" y="1291590"/>
            <a:ext cx="2623820" cy="1227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ru-RU" altLang="en-US"/>
          </a:p>
          <a:p>
            <a:r>
              <a:rPr lang="ru-RU" altLang="en-US"/>
              <a:t>Получил информацию к размышлению, готов обдумать.</a:t>
            </a:r>
            <a:endParaRPr lang="ru-RU" altLang="en-US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8676005" y="1609725"/>
            <a:ext cx="2105660" cy="793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/>
              <a:t>В будущем не пригодится.</a:t>
            </a:r>
            <a:endParaRPr lang="ru-RU" altLang="en-US"/>
          </a:p>
        </p:txBody>
      </p:sp>
      <p:sp>
        <p:nvSpPr>
          <p:cNvPr id="10" name="Стрелка вниз 9"/>
          <p:cNvSpPr/>
          <p:nvPr/>
        </p:nvSpPr>
        <p:spPr>
          <a:xfrm>
            <a:off x="1783080" y="2548890"/>
            <a:ext cx="360680" cy="60706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1" name="Стрелка вниз 10"/>
          <p:cNvSpPr/>
          <p:nvPr/>
        </p:nvSpPr>
        <p:spPr>
          <a:xfrm>
            <a:off x="5483225" y="2569210"/>
            <a:ext cx="360680" cy="60706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3" name="Стрелка вниз 12"/>
          <p:cNvSpPr/>
          <p:nvPr/>
        </p:nvSpPr>
        <p:spPr>
          <a:xfrm>
            <a:off x="9437370" y="2519045"/>
            <a:ext cx="360680" cy="60706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1358</Words>
  <Application>WPS Presentation</Application>
  <PresentationFormat>宽屏</PresentationFormat>
  <Paragraphs>54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8" baseType="lpstr">
      <vt:lpstr>Arial</vt:lpstr>
      <vt:lpstr>SimSun</vt:lpstr>
      <vt:lpstr>Wingdings</vt:lpstr>
      <vt:lpstr>Calibri Light</vt:lpstr>
      <vt:lpstr>Arial Unicode MS</vt:lpstr>
      <vt:lpstr>Cambria Math</vt:lpstr>
      <vt:lpstr>Calibri</vt:lpstr>
      <vt:lpstr>Microsoft YaHei</vt:lpstr>
      <vt:lpstr>Bahnschrift</vt:lpstr>
      <vt:lpstr>Chiller</vt:lpstr>
      <vt:lpstr>Segoe UI Historic</vt:lpstr>
      <vt:lpstr>Segoe UI Emoji</vt:lpstr>
      <vt:lpstr>Segoe MDL2 Assets</vt:lpstr>
      <vt:lpstr>Palace Script MT</vt:lpstr>
      <vt:lpstr>Rockwell</vt:lpstr>
      <vt:lpstr>Tw Cen MT Condensed</vt:lpstr>
      <vt:lpstr>Tempus Sans ITC</vt:lpstr>
      <vt:lpstr>Lucida Sans</vt:lpstr>
      <vt:lpstr>Lucida Handwriting</vt:lpstr>
      <vt:lpstr>Gill Sans Ultra Bold Condensed</vt:lpstr>
      <vt:lpstr>Gigi</vt:lpstr>
      <vt:lpstr>Edwardian Script ITC</vt:lpstr>
      <vt:lpstr>Eras Light ITC</vt:lpstr>
      <vt:lpstr>Copperplate Gothic Bold</vt:lpstr>
      <vt:lpstr>Cooper Black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Info Center 237</cp:lastModifiedBy>
  <cp:revision>8</cp:revision>
  <dcterms:created xsi:type="dcterms:W3CDTF">2025-02-07T07:21:00Z</dcterms:created>
  <dcterms:modified xsi:type="dcterms:W3CDTF">2025-02-18T11:52:34Z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1049-12.2.0.19805</vt:lpwstr>
  </property>
  <property fmtid="{D5CDD505-2E9C-101B-9397-08002B2CF9AE}" pid="3" name="ICV">
    <vt:lpwstr>F2E02BE6457442639BC7F2D148F75172_12</vt:lpwstr>
  </property>
</Properties>
</file>