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7" r:id="rId4"/>
    <p:sldId id="260" r:id="rId5"/>
    <p:sldId id="259" r:id="rId6"/>
    <p:sldId id="261" r:id="rId7"/>
    <p:sldId id="277" r:id="rId8"/>
    <p:sldId id="273" r:id="rId9"/>
    <p:sldId id="263" r:id="rId10"/>
    <p:sldId id="265" r:id="rId11"/>
    <p:sldId id="269" r:id="rId12"/>
    <p:sldId id="270" r:id="rId13"/>
    <p:sldId id="27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1" d="100"/>
          <a:sy n="81" d="100"/>
        </p:scale>
        <p:origin x="725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undo custSel delSld modSld">
      <pc:chgData name="Екатерина Чимутова" userId="4e1c11216741eefa" providerId="LiveId" clId="{E01BB03D-4D9F-4CF2-BCCB-B77BB2E13832}" dt="2026-07-05T14:05:15.054" v="16" actId="478"/>
      <pc:docMkLst>
        <pc:docMk/>
      </pc:docMkLst>
      <pc:sldChg chg="addSp delSp mod">
        <pc:chgData name="Екатерина Чимутова" userId="4e1c11216741eefa" providerId="LiveId" clId="{E01BB03D-4D9F-4CF2-BCCB-B77BB2E13832}" dt="2026-07-05T14:05:15.054" v="16" actId="478"/>
        <pc:sldMkLst>
          <pc:docMk/>
          <pc:sldMk cId="1208135399" sldId="263"/>
        </pc:sldMkLst>
        <pc:picChg chg="del">
          <ac:chgData name="Екатерина Чимутова" userId="4e1c11216741eefa" providerId="LiveId" clId="{E01BB03D-4D9F-4CF2-BCCB-B77BB2E13832}" dt="2026-07-05T14:05:15.054" v="16" actId="478"/>
          <ac:picMkLst>
            <pc:docMk/>
            <pc:sldMk cId="1208135399" sldId="263"/>
            <ac:picMk id="7" creationId="{00000000-0000-0000-0000-000000000000}"/>
          </ac:picMkLst>
        </pc:picChg>
        <pc:picChg chg="add del">
          <ac:chgData name="Екатерина Чимутова" userId="4e1c11216741eefa" providerId="LiveId" clId="{E01BB03D-4D9F-4CF2-BCCB-B77BB2E13832}" dt="2026-07-05T14:05:13.838" v="15" actId="478"/>
          <ac:picMkLst>
            <pc:docMk/>
            <pc:sldMk cId="1208135399" sldId="263"/>
            <ac:picMk id="9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7-05T14:05:11.307" v="13" actId="478"/>
          <ac:picMkLst>
            <pc:docMk/>
            <pc:sldMk cId="1208135399" sldId="263"/>
            <ac:picMk id="10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7-05T14:05:10.793" v="12" actId="478"/>
          <ac:picMkLst>
            <pc:docMk/>
            <pc:sldMk cId="1208135399" sldId="263"/>
            <ac:picMk id="11" creationId="{00000000-0000-0000-0000-000000000000}"/>
          </ac:picMkLst>
        </pc:picChg>
      </pc:sldChg>
      <pc:sldChg chg="delSp modSp mod">
        <pc:chgData name="Екатерина Чимутова" userId="4e1c11216741eefa" providerId="LiveId" clId="{E01BB03D-4D9F-4CF2-BCCB-B77BB2E13832}" dt="2026-07-05T14:04:54.742" v="10" actId="1076"/>
        <pc:sldMkLst>
          <pc:docMk/>
          <pc:sldMk cId="4088455227" sldId="273"/>
        </pc:sldMkLst>
        <pc:graphicFrameChg chg="mod">
          <ac:chgData name="Екатерина Чимутова" userId="4e1c11216741eefa" providerId="LiveId" clId="{E01BB03D-4D9F-4CF2-BCCB-B77BB2E13832}" dt="2026-07-05T14:04:54.742" v="10" actId="1076"/>
          <ac:graphicFrameMkLst>
            <pc:docMk/>
            <pc:sldMk cId="4088455227" sldId="273"/>
            <ac:graphicFrameMk id="12" creationId="{00000000-0000-0000-0000-000000000000}"/>
          </ac:graphicFrameMkLst>
        </pc:graphicFrameChg>
        <pc:picChg chg="del">
          <ac:chgData name="Екатерина Чимутова" userId="4e1c11216741eefa" providerId="LiveId" clId="{E01BB03D-4D9F-4CF2-BCCB-B77BB2E13832}" dt="2026-07-05T14:04:42.825" v="7" actId="478"/>
          <ac:picMkLst>
            <pc:docMk/>
            <pc:sldMk cId="4088455227" sldId="273"/>
            <ac:picMk id="3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7-05T14:04:42.257" v="6" actId="478"/>
          <ac:picMkLst>
            <pc:docMk/>
            <pc:sldMk cId="4088455227" sldId="273"/>
            <ac:picMk id="6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7-05T14:04:40.846" v="4" actId="478"/>
          <ac:picMkLst>
            <pc:docMk/>
            <pc:sldMk cId="4088455227" sldId="273"/>
            <ac:picMk id="7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7-05T14:04:39.126" v="3" actId="478"/>
          <ac:picMkLst>
            <pc:docMk/>
            <pc:sldMk cId="4088455227" sldId="273"/>
            <ac:picMk id="1026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7-05T14:04:41.588" v="5" actId="478"/>
          <ac:picMkLst>
            <pc:docMk/>
            <pc:sldMk cId="4088455227" sldId="273"/>
            <ac:picMk id="1028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7-05T14:04:45.658" v="8" actId="478"/>
          <ac:picMkLst>
            <pc:docMk/>
            <pc:sldMk cId="4088455227" sldId="273"/>
            <ac:picMk id="1029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07-05T14:05:01.371" v="11" actId="2696"/>
        <pc:sldMkLst>
          <pc:docMk/>
          <pc:sldMk cId="3462544495" sldId="274"/>
        </pc:sldMkLst>
      </pc:sldChg>
      <pc:sldChg chg="delSp">
        <pc:chgData name="Екатерина Чимутова" userId="4e1c11216741eefa" providerId="LiveId" clId="{E01BB03D-4D9F-4CF2-BCCB-B77BB2E13832}" dt="2026-07-05T14:04:36.027" v="2" actId="478"/>
        <pc:sldMkLst>
          <pc:docMk/>
          <pc:sldMk cId="1970214410" sldId="277"/>
        </pc:sldMkLst>
        <pc:picChg chg="del">
          <ac:chgData name="Екатерина Чимутова" userId="4e1c11216741eefa" providerId="LiveId" clId="{E01BB03D-4D9F-4CF2-BCCB-B77BB2E13832}" dt="2026-07-05T14:04:34.932" v="0" actId="478"/>
          <ac:picMkLst>
            <pc:docMk/>
            <pc:sldMk cId="1970214410" sldId="277"/>
            <ac:picMk id="1028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7-05T14:04:35.480" v="1" actId="478"/>
          <ac:picMkLst>
            <pc:docMk/>
            <pc:sldMk cId="1970214410" sldId="277"/>
            <ac:picMk id="1029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7-05T14:04:36.027" v="2" actId="478"/>
          <ac:picMkLst>
            <pc:docMk/>
            <pc:sldMk cId="1970214410" sldId="277"/>
            <ac:picMk id="1030" creationId="{00000000-0000-0000-0000-000000000000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0" normalizeH="0" baseline="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pPr>
            <a:r>
              <a:rPr lang="ru-RU" dirty="0">
                <a:solidFill>
                  <a:srgbClr val="002060"/>
                </a:solidFill>
              </a:rPr>
              <a:t>Статистика участия</a:t>
            </a:r>
            <a:r>
              <a:rPr lang="ru-RU" baseline="0" dirty="0">
                <a:solidFill>
                  <a:srgbClr val="002060"/>
                </a:solidFill>
              </a:rPr>
              <a:t> в конкурсах </a:t>
            </a:r>
            <a:r>
              <a:rPr lang="ru-RU" dirty="0">
                <a:solidFill>
                  <a:srgbClr val="002060"/>
                </a:solidFill>
              </a:rPr>
              <a:t>за 3 года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0" normalizeH="0" baseline="0">
              <a:solidFill>
                <a:srgbClr val="002060"/>
              </a:solidFill>
              <a:latin typeface="+mj-lt"/>
              <a:ea typeface="+mj-ea"/>
              <a:cs typeface="+mj-cs"/>
            </a:defRPr>
          </a:pPr>
          <a:endParaRPr lang="ru-RU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конкурсы</c:v>
                </c:pt>
                <c:pt idx="1">
                  <c:v>участники</c:v>
                </c:pt>
                <c:pt idx="2">
                  <c:v>победители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</c:v>
                </c:pt>
                <c:pt idx="1">
                  <c:v>11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DF-4208-B631-B30D1E296AD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конкурсы</c:v>
                </c:pt>
                <c:pt idx="1">
                  <c:v>участники</c:v>
                </c:pt>
                <c:pt idx="2">
                  <c:v>победители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15</c:v>
                </c:pt>
                <c:pt idx="1">
                  <c:v>24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DF-4208-B631-B30D1E296AD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конкурсы</c:v>
                </c:pt>
                <c:pt idx="1">
                  <c:v>участники</c:v>
                </c:pt>
                <c:pt idx="2">
                  <c:v>победители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25</c:v>
                </c:pt>
                <c:pt idx="1">
                  <c:v>29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DF-4208-B631-B30D1E296AD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22987264"/>
        <c:axId val="122988800"/>
      </c:barChart>
      <c:catAx>
        <c:axId val="1229872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2988800"/>
        <c:crosses val="autoZero"/>
        <c:auto val="1"/>
        <c:lblAlgn val="ctr"/>
        <c:lblOffset val="100"/>
        <c:noMultiLvlLbl val="0"/>
      </c:catAx>
      <c:valAx>
        <c:axId val="122988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2987264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303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90F2D-04F9-421F-AB71-CC6A5D645AE0}" type="datetimeFigureOut">
              <a:rPr lang="ru-RU" smtClean="0"/>
              <a:t>05.07.2026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6CFC88-7076-4CA4-9480-5A4D1AB530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586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CFC88-7076-4CA4-9480-5A4D1AB5303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974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CFC88-7076-4CA4-9480-5A4D1AB5303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189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DF7C-605C-49E1-BF52-FDD4E651CE7A}" type="datetimeFigureOut">
              <a:rPr lang="ru-RU" smtClean="0"/>
              <a:t>05.07.2026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7C02B-1DCB-4CA3-849B-F15679B2D64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4804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DF7C-605C-49E1-BF52-FDD4E651CE7A}" type="datetimeFigureOut">
              <a:rPr lang="ru-RU" smtClean="0"/>
              <a:t>05.07.2026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7C02B-1DCB-4CA3-849B-F15679B2D64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8919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DF7C-605C-49E1-BF52-FDD4E651CE7A}" type="datetimeFigureOut">
              <a:rPr lang="ru-RU" smtClean="0"/>
              <a:t>05.07.2026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7C02B-1DCB-4CA3-849B-F15679B2D64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7596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DF7C-605C-49E1-BF52-FDD4E651CE7A}" type="datetimeFigureOut">
              <a:rPr lang="ru-RU" smtClean="0"/>
              <a:t>05.07.2026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7C02B-1DCB-4CA3-849B-F15679B2D64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1833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DF7C-605C-49E1-BF52-FDD4E651CE7A}" type="datetimeFigureOut">
              <a:rPr lang="ru-RU" smtClean="0"/>
              <a:t>05.07.2026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7C02B-1DCB-4CA3-849B-F15679B2D64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7951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DF7C-605C-49E1-BF52-FDD4E651CE7A}" type="datetimeFigureOut">
              <a:rPr lang="ru-RU" smtClean="0"/>
              <a:t>05.07.2026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7C02B-1DCB-4CA3-849B-F15679B2D64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7210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DF7C-605C-49E1-BF52-FDD4E651CE7A}" type="datetimeFigureOut">
              <a:rPr lang="ru-RU" smtClean="0"/>
              <a:t>05.07.2026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7C02B-1DCB-4CA3-849B-F15679B2D64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7183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DF7C-605C-49E1-BF52-FDD4E651CE7A}" type="datetimeFigureOut">
              <a:rPr lang="ru-RU" smtClean="0"/>
              <a:t>05.07.2026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7C02B-1DCB-4CA3-849B-F15679B2D64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4530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DF7C-605C-49E1-BF52-FDD4E651CE7A}" type="datetimeFigureOut">
              <a:rPr lang="ru-RU" smtClean="0"/>
              <a:t>05.07.2026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7C02B-1DCB-4CA3-849B-F15679B2D64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5183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DF7C-605C-49E1-BF52-FDD4E651CE7A}" type="datetimeFigureOut">
              <a:rPr lang="ru-RU" smtClean="0"/>
              <a:t>05.07.2026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7C02B-1DCB-4CA3-849B-F15679B2D64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7183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DDF7C-605C-49E1-BF52-FDD4E651CE7A}" type="datetimeFigureOut">
              <a:rPr lang="ru-RU" smtClean="0"/>
              <a:t>05.07.2026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7C02B-1DCB-4CA3-849B-F15679B2D64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1989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DDF7C-605C-49E1-BF52-FDD4E651CE7A}" type="datetimeFigureOut">
              <a:rPr lang="ru-RU" smtClean="0"/>
              <a:t>05.07.2026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7C02B-1DCB-4CA3-849B-F15679B2D64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5998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jpeg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9.png"/><Relationship Id="rId7" Type="http://schemas.openxmlformats.org/officeDocument/2006/relationships/image" Target="../media/image2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infourok.ru/sbornik-igr-dlya-splocheniya-kollektiva-6325840.html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infourok.ru/prezentaciya-i-tekst-k-nej-na-temu-emocionalnoe-vygoranie-pedagogov-5561561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c.mc21.ru/articles/emotsionalnoe-vygoranie/" TargetMode="External"/><Relationship Id="rId5" Type="http://schemas.openxmlformats.org/officeDocument/2006/relationships/hyperlink" Target="https://t.me/mentalflyBot?domain=mentalflyBot&amp;start=ml2-4920" TargetMode="Externa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873"/>
            <a:ext cx="12192000" cy="68579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50" y="21873"/>
            <a:ext cx="1938696" cy="162777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194096" y="152270"/>
            <a:ext cx="119287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казенное дошкольное образовательное учреждение </a:t>
            </a:r>
          </a:p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«Центр развития ребенка — детский сад «Колокольчик» п. Витим» </a:t>
            </a:r>
          </a:p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 «Ленский район»  Республики Саха (Якутия)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9724" y="1781219"/>
            <a:ext cx="11893372" cy="10926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2900" b="1" dirty="0">
              <a:ln w="10541" cmpd="sng">
                <a:solidFill>
                  <a:srgbClr val="4E67C8">
                    <a:shade val="88000"/>
                    <a:satMod val="110000"/>
                  </a:srgbClr>
                </a:solidFill>
                <a:prstDash val="solid"/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>
                <a:ln w="10541" cmpd="sng">
                  <a:solidFill>
                    <a:srgbClr val="4E67C8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400" b="1" dirty="0">
              <a:ln w="10541" cmpd="sng">
                <a:solidFill>
                  <a:srgbClr val="4E67C8">
                    <a:shade val="88000"/>
                    <a:satMod val="110000"/>
                  </a:srgbClr>
                </a:solidFill>
                <a:prstDash val="solid"/>
              </a:ln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650960" y="5036123"/>
            <a:ext cx="53821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Амузинская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Анастасия Александровна, </a:t>
            </a:r>
          </a:p>
          <a:p>
            <a:pPr algn="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учитель-дефектолог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260865" y="6374951"/>
            <a:ext cx="12747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Витим - 202</a:t>
            </a:r>
            <a:r>
              <a:rPr 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400" dirty="0">
              <a:latin typeface="Trebuchet M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63600" y="2026335"/>
            <a:ext cx="10756900" cy="1323439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Действуем осознанно: профилактика выгорания в педагогической профессии</a:t>
            </a:r>
          </a:p>
        </p:txBody>
      </p:sp>
    </p:spTree>
    <p:extLst>
      <p:ext uri="{BB962C8B-B14F-4D97-AF65-F5344CB8AC3E}">
        <p14:creationId xmlns:p14="http://schemas.microsoft.com/office/powerpoint/2010/main" val="2296112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2" y="0"/>
            <a:ext cx="12192001" cy="685800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13508" y="116931"/>
            <a:ext cx="11403874" cy="1325563"/>
          </a:xfrm>
        </p:spPr>
        <p:txBody>
          <a:bodyPr>
            <a:noAutofit/>
          </a:bodyPr>
          <a:lstStyle/>
          <a:p>
            <a:r>
              <a:rPr lang="ru-RU" sz="26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6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профилактика профессионального выгорания педагогов и создание условий для сохранения психологического здоровья.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63000" y1="37418" x2="61500" y2="42484"/>
                        <a14:foregroundMark x1="68500" y1="55719" x2="70000" y2="63562"/>
                        <a14:foregroundMark x1="72750" y1="79412" x2="75000" y2="88889"/>
                        <a14:foregroundMark x1="55250" y1="74183" x2="53000" y2="78758"/>
                        <a14:foregroundMark x1="53000" y1="84967" x2="54000" y2="86601"/>
                        <a14:foregroundMark x1="52500" y1="94118" x2="52500" y2="96242"/>
                        <a14:foregroundMark x1="75750" y1="92320" x2="74500" y2="941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8708922" y="1630433"/>
            <a:ext cx="3416710" cy="5227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156756" y="1687823"/>
            <a:ext cx="8552166" cy="49229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Практические задачи (ожидаемые результаты):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Достижение высокого уровня профессиональной компетентности педагогов учреждения, позволяющего осуществлять квалифицированное психолого-педагогическое сопровождение каждого ребёнка.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Стабильное функционирование в ДОУ современных форм профессиональных сообществ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Активное участие педагогов в методической работе.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Статистические данные об участии педагогов в конкурсном движении, открытых мероприятиях разного уровня, публикациях.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Пополнение программно-методического обеспечения образовательного процесса.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стрессоустойчивости.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эмоциональной стабильности.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583199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655098" y="299175"/>
            <a:ext cx="8429439" cy="858650"/>
          </a:xfrm>
        </p:spPr>
        <p:txBody>
          <a:bodyPr>
            <a:noAutofit/>
          </a:bodyPr>
          <a:lstStyle/>
          <a:p>
            <a:pPr algn="ctr"/>
            <a:r>
              <a:rPr lang="ru-RU" sz="66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endParaRPr lang="ru-RU" sz="6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2043" y="4100048"/>
            <a:ext cx="2788641" cy="2344993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082412" y="1301639"/>
            <a:ext cx="8967019" cy="5061519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sz="3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Перегруженность педагогов.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sz="3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Неумение педагога вовремя переключиться с работы на качественный отдых.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sz="3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Неумение педагогов определить свои профессиональные возможности, находить им применение в работе со всеми участниками образовательного процесса. 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ru-RU" sz="32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уровень мотивации и психологической готовности некоторых педагогов к профессиональной деятельности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43" y="299175"/>
            <a:ext cx="2788641" cy="1568106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43" y="2135042"/>
            <a:ext cx="2792482" cy="1663233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1630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3" y="0"/>
            <a:ext cx="12192002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48194" y="1"/>
            <a:ext cx="7409906" cy="800100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поддержки педагогов: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48194" y="812390"/>
            <a:ext cx="7409906" cy="3199171"/>
          </a:xfrm>
        </p:spPr>
        <p:txBody>
          <a:bodyPr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Семинары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Самообразование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творческих группах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конкурсах, исследовательских работах, экспертных комиссиях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Стажировка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26" name="Picture 2" descr="Мультимедиа решен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8934" y="4221040"/>
            <a:ext cx="2336032" cy="232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Семинар-практикум &quot;Десенсибилизация и переработка эмоциональных травм движениями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750" l="0" r="100000">
                        <a14:foregroundMark x1="32976" y1="25000" x2="32976" y2="25000"/>
                        <a14:foregroundMark x1="35925" y1="28125" x2="43164" y2="30000"/>
                        <a14:foregroundMark x1="46381" y1="30000" x2="48794" y2="23438"/>
                        <a14:foregroundMark x1="28418" y1="9688" x2="34316" y2="10625"/>
                        <a14:foregroundMark x1="57105" y1="15313" x2="59786" y2="18125"/>
                        <a14:foregroundMark x1="64343" y1="16875" x2="66756" y2="9688"/>
                        <a14:foregroundMark x1="65952" y1="7813" x2="61394" y2="5313"/>
                        <a14:foregroundMark x1="59517" y1="5938" x2="54155" y2="10000"/>
                        <a14:foregroundMark x1="56568" y1="36563" x2="62198" y2="39688"/>
                        <a14:foregroundMark x1="65416" y1="39688" x2="68901" y2="32813"/>
                        <a14:foregroundMark x1="74799" y1="25000" x2="81501" y2="15313"/>
                        <a14:foregroundMark x1="28418" y1="31563" x2="24933" y2="37813"/>
                        <a14:foregroundMark x1="7239" y1="24063" x2="9651" y2="19688"/>
                        <a14:foregroundMark x1="4558" y1="25000" x2="1609" y2="20938"/>
                        <a14:foregroundMark x1="17158" y1="30938" x2="18499" y2="35938"/>
                        <a14:foregroundMark x1="10724" y1="32813" x2="12601" y2="31250"/>
                        <a14:foregroundMark x1="8579" y1="34688" x2="6434" y2="31875"/>
                        <a14:foregroundMark x1="8043" y1="17813" x2="5898" y2="14063"/>
                        <a14:foregroundMark x1="4558" y1="16250" x2="2681" y2="19375"/>
                        <a14:foregroundMark x1="20643" y1="17500" x2="23592" y2="20000"/>
                        <a14:foregroundMark x1="78552" y1="44063" x2="79625" y2="39688"/>
                        <a14:foregroundMark x1="92493" y1="14688" x2="92761" y2="18438"/>
                        <a14:foregroundMark x1="95710" y1="19063" x2="97051" y2="165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442" y="3771900"/>
            <a:ext cx="3756448" cy="322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563" b="95000" l="0" r="990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384966" y="3569111"/>
            <a:ext cx="4629916" cy="3469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316" b="97697" l="0" r="95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3135" y="29991"/>
            <a:ext cx="3354285" cy="3399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0359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8955" y="0"/>
            <a:ext cx="12240955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751218" y="186391"/>
            <a:ext cx="4640608" cy="781050"/>
          </a:xfrm>
        </p:spPr>
        <p:txBody>
          <a:bodyPr>
            <a:normAutofit/>
          </a:bodyPr>
          <a:lstStyle/>
          <a:p>
            <a:r>
              <a:rPr lang="ru-RU" sz="32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Направления работы</a:t>
            </a:r>
            <a:endParaRPr lang="ru-RU" sz="3200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297858" y="1247641"/>
            <a:ext cx="10561355" cy="5110930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работы современных форм профессиональных сообществ.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работы по обобщению и транслированию передового педагогического 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опыта.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работы по сопровождению аттестации педагогических работников.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внедрение в практику работы новых педагогических идей, технологий, программ.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Обновление, пополнение банка методической литературы.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утверждение планов самообразования и рабочих программ воспитателей и специалистов.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различных конкурсах (профессиональных, творческих, спортивных).</a:t>
            </a:r>
          </a:p>
        </p:txBody>
      </p:sp>
    </p:spTree>
    <p:extLst>
      <p:ext uri="{BB962C8B-B14F-4D97-AF65-F5344CB8AC3E}">
        <p14:creationId xmlns:p14="http://schemas.microsoft.com/office/powerpoint/2010/main" val="2860029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973079" y="82957"/>
            <a:ext cx="4795283" cy="671954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Выгорание: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152371" y="886333"/>
            <a:ext cx="11008895" cy="5659185"/>
          </a:xfrm>
        </p:spPr>
        <p:txBody>
          <a:bodyPr>
            <a:normAutofit/>
          </a:bodyPr>
          <a:lstStyle/>
          <a:p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Эмоциональное выгорание — 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состояние эмоционального, физического и психического истощения из-за чрезмерного и длительного стресса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Оно происходит, если человек долго чувствует себя потерянным, перегруженным, лишённым сил и неспособным справляться с внешними условиями.</a:t>
            </a:r>
          </a:p>
          <a:p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симптомы эмоционального выгорания: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 не приносит отдыха;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 беспомощности;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отстранённость, ощущение одиночества;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потеря мотивации;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всё более циничный и негативный взгляд на деятельность;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 неудачи и неуверенности в себе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удовлетворённости собой и своей жизнью.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6098" y="2895257"/>
            <a:ext cx="4035902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908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14774" y="76200"/>
            <a:ext cx="4562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Игра «Атомы и молекулы»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52450" y="546973"/>
            <a:ext cx="11201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 игры «Атомы и молекулы»</a:t>
            </a: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— 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переключить участников на двигательную активность, развить коммуникативные навыки</a:t>
            </a: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Игра помогает:</a:t>
            </a: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Передать представление о том, что атомы могут превращаться в молекулы</a:t>
            </a: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— более сложные образования, состоящие из нескольких атомов. 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Учить быстро находить контакт</a:t>
            </a: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с разными участниками.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Развивать внимание и скорость реакции</a:t>
            </a: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Снятие напряжения: </a:t>
            </a: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раскрепощает участников, снимает барьеры в общении и улучшает настроение.</a:t>
            </a:r>
          </a:p>
        </p:txBody>
      </p:sp>
    </p:spTree>
    <p:extLst>
      <p:ext uri="{BB962C8B-B14F-4D97-AF65-F5344CB8AC3E}">
        <p14:creationId xmlns:p14="http://schemas.microsoft.com/office/powerpoint/2010/main" val="1970214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3" y="0"/>
            <a:ext cx="12192002" cy="6858000"/>
          </a:xfrm>
          <a:prstGeom prst="rect">
            <a:avLst/>
          </a:prstGeom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1891550407"/>
              </p:ext>
            </p:extLst>
          </p:nvPr>
        </p:nvGraphicFramePr>
        <p:xfrm>
          <a:off x="569283" y="282804"/>
          <a:ext cx="11402758" cy="6509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88455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429824" y="107342"/>
            <a:ext cx="5495365" cy="986118"/>
          </a:xfrm>
        </p:spPr>
        <p:txBody>
          <a:bodyPr>
            <a:normAutofit/>
          </a:bodyPr>
          <a:lstStyle/>
          <a:p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Кинезиология: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51192" y="922010"/>
            <a:ext cx="9118322" cy="1816904"/>
          </a:xfrm>
        </p:spPr>
        <p:txBody>
          <a:bodyPr>
            <a:normAutofit/>
          </a:bodyPr>
          <a:lstStyle/>
          <a:p>
            <a:pPr algn="just"/>
            <a:r>
              <a:rPr lang="ru-RU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Кинезиология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действенный способ продлить вашу молодость и активизировать мозговую деятельность. Новые и необычные задачи помогают создать новые нейронные связи в мозгу, улучшая его функции. Эта ведущая идея принадлежит Лоренсу </a:t>
            </a:r>
            <a:r>
              <a:rPr lang="ru-RU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Кацу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 — автор книги «</a:t>
            </a:r>
            <a:r>
              <a:rPr lang="ru-RU" i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Нейробика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экзерсисы для тренировки мозга».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9526" y="2828685"/>
            <a:ext cx="3041747" cy="21248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30663">
            <a:off x="9822322" y="304461"/>
            <a:ext cx="1960511" cy="290116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135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4517205" y="207736"/>
            <a:ext cx="3157589" cy="9861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Выводы:</a:t>
            </a: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50667" y1="69778" x2="66556" y2="50889"/>
                        <a14:foregroundMark x1="23889" y1="53444" x2="23889" y2="53444"/>
                        <a14:foregroundMark x1="38889" y1="48444" x2="53556" y2="67222"/>
                        <a14:foregroundMark x1="69444" y1="34667" x2="69444" y2="34667"/>
                        <a14:foregroundMark x1="56444" y1="13667" x2="56444" y2="13667"/>
                        <a14:foregroundMark x1="31000" y1="17000" x2="31000" y2="17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0598" y="802243"/>
            <a:ext cx="5287407" cy="5287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من أين تجد قيمتك . ❔ 🤔 - YouTube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454704" y="-775255"/>
            <a:ext cx="3454704" cy="2748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avatars.mds.yandex.net/i?id=71573489a97f4c15877787f4dfd770e7735cee5c-5222573-images-thumbs&amp;n=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0548" y="1709738"/>
            <a:ext cx="5915012" cy="3943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avatars.mds.yandex.net/i?id=35b6bdaa8634e498e6699145a455b1d5-4444221-images-thumbs&amp;n=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96452" y="-1318180"/>
            <a:ext cx="436245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0569" y="1132950"/>
            <a:ext cx="9085978" cy="5551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710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2" cy="7059665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261937" y="-52603"/>
            <a:ext cx="9081750" cy="93652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за внимание!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44609">
            <a:off x="3900899" y="1300073"/>
            <a:ext cx="7974224" cy="48008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96253" y="1779687"/>
            <a:ext cx="358255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Источники: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hlinkClick r:id="rId5"/>
              </a:rPr>
              <a:t>https://t.me/mentalflyBot?domain=mentalflyBot&amp;start=ml2-4920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6"/>
              </a:rPr>
              <a:t>https://rc.mc21.ru/articles/emotsionalnoe-vygoranie/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7"/>
              </a:rPr>
              <a:t>https://infourok.ru/prezentaciya-i-tekst-k-nej-na-temu-emocionalnoe-vygoranie-pedagogov-5561561.html</a:t>
            </a:r>
            <a:r>
              <a:rPr lang="ru-RU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Лоренс К. </a:t>
            </a:r>
            <a:r>
              <a:rPr lang="ru-RU" b="1" dirty="0" err="1"/>
              <a:t>Кац</a:t>
            </a:r>
            <a:r>
              <a:rPr lang="ru-RU" dirty="0"/>
              <a:t> — автор книги «</a:t>
            </a:r>
            <a:r>
              <a:rPr lang="ru-RU" dirty="0" err="1"/>
              <a:t>Нейробика</a:t>
            </a:r>
            <a:r>
              <a:rPr lang="ru-RU" dirty="0"/>
              <a:t>: экзерсисы для тренировки мозга».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8"/>
              </a:rPr>
              <a:t>https://infourok.ru/sbornik-igr-dlya-splocheniya-kollektiva-6325840.html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6359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450405" y="147703"/>
            <a:ext cx="5532045" cy="6293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экономно расходовать свои энергетические ресурсы в работе с людьми: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6305550" y="849516"/>
            <a:ext cx="5886450" cy="61608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625620">
              <a:lnSpc>
                <a:spcPct val="100000"/>
              </a:lnSpc>
              <a:spcBef>
                <a:spcPts val="1778"/>
              </a:spcBef>
              <a:buFont typeface="Arial" panose="020B0604020202020204" pitchFamily="34" charset="0"/>
              <a:buNone/>
            </a:pPr>
            <a:r>
              <a:rPr lang="ru-RU" sz="11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Жить с девизом «В целом все хорошо, все, что делается, – делается к лучшему». </a:t>
            </a:r>
          </a:p>
          <a:p>
            <a:pPr marL="0" indent="0" defTabSz="1625620">
              <a:lnSpc>
                <a:spcPct val="100000"/>
              </a:lnSpc>
              <a:spcBef>
                <a:spcPts val="1778"/>
              </a:spcBef>
              <a:buFont typeface="Arial" panose="020B0604020202020204" pitchFamily="34" charset="0"/>
              <a:buNone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Энергию недовольства направлять на дела, способствующие позитивным переменам, а не злословию и обидам.</a:t>
            </a:r>
          </a:p>
          <a:p>
            <a:pPr marL="0" indent="0" defTabSz="1625620">
              <a:lnSpc>
                <a:spcPct val="100000"/>
              </a:lnSpc>
              <a:spcBef>
                <a:spcPts val="1778"/>
              </a:spcBef>
              <a:buFont typeface="Arial" panose="020B0604020202020204" pitchFamily="34" charset="0"/>
              <a:buNone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Замечать достижения в своей работе и чаще хвалить себя за них. </a:t>
            </a:r>
          </a:p>
          <a:p>
            <a:pPr marL="0" indent="0" defTabSz="1625620">
              <a:lnSpc>
                <a:spcPct val="100000"/>
              </a:lnSpc>
              <a:spcBef>
                <a:spcPts val="1778"/>
              </a:spcBef>
              <a:buFont typeface="Arial" panose="020B0604020202020204" pitchFamily="34" charset="0"/>
              <a:buNone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Находить источники вдохновения в каждом осуществляемом замысле. </a:t>
            </a:r>
          </a:p>
          <a:p>
            <a:pPr marL="0" indent="0" defTabSz="1625620">
              <a:lnSpc>
                <a:spcPct val="100000"/>
              </a:lnSpc>
              <a:spcBef>
                <a:spcPts val="1778"/>
              </a:spcBef>
              <a:buFont typeface="Arial" panose="020B0604020202020204" pitchFamily="34" charset="0"/>
              <a:buNone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Организовать свою работу так, чтобы исключить ненужные и раздражающие обращения окружающих.</a:t>
            </a:r>
          </a:p>
          <a:p>
            <a:pPr marL="0" indent="0" defTabSz="1625620">
              <a:lnSpc>
                <a:spcPct val="100000"/>
              </a:lnSpc>
              <a:spcBef>
                <a:spcPts val="1778"/>
              </a:spcBef>
              <a:buFont typeface="Arial" panose="020B0604020202020204" pitchFamily="34" charset="0"/>
              <a:buNone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Просьбы, советы, требования, обращенные к кому–либо, следует произносить достаточно громко и отчетливо, предварительно убедившись, что партнер в состоянии их воспринять.</a:t>
            </a:r>
          </a:p>
          <a:p>
            <a:pPr marL="0" indent="0" defTabSz="1625620">
              <a:lnSpc>
                <a:spcPct val="100000"/>
              </a:lnSpc>
              <a:spcBef>
                <a:spcPts val="1778"/>
              </a:spcBef>
              <a:buFont typeface="Arial" panose="020B0604020202020204" pitchFamily="34" charset="0"/>
              <a:buNone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Не «пережевывать» в уме случившиеся конфликты или допущенные ошибки</a:t>
            </a:r>
          </a:p>
          <a:p>
            <a:pPr marL="0" indent="0" defTabSz="1625620">
              <a:lnSpc>
                <a:spcPct val="100000"/>
              </a:lnSpc>
              <a:spcBef>
                <a:spcPts val="1778"/>
              </a:spcBef>
              <a:buFont typeface="Arial" panose="020B0604020202020204" pitchFamily="34" charset="0"/>
              <a:buNone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Не вспоминать на работе о неприятностях личной жизни и не обсуждать их с коллегами. </a:t>
            </a:r>
          </a:p>
          <a:p>
            <a:pPr marL="0" indent="0" defTabSz="1625620">
              <a:lnSpc>
                <a:spcPct val="100000"/>
              </a:lnSpc>
              <a:spcBef>
                <a:spcPts val="1778"/>
              </a:spcBef>
              <a:buFont typeface="Arial" panose="020B0604020202020204" pitchFamily="34" charset="0"/>
              <a:buNone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Дольше и чаще общаться с людьми, которые приятны, быть с ними открытыми, искренними и естественными. </a:t>
            </a:r>
          </a:p>
          <a:p>
            <a:pPr marL="0" indent="0" defTabSz="1625620">
              <a:lnSpc>
                <a:spcPct val="100000"/>
              </a:lnSpc>
              <a:spcBef>
                <a:spcPts val="1778"/>
              </a:spcBef>
              <a:buFont typeface="Arial" panose="020B0604020202020204" pitchFamily="34" charset="0"/>
              <a:buNone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Мягко и незаметно ограничивать общение с теми, кто неприятен, оставаясь с ними приветливыми и внимательными.</a:t>
            </a:r>
          </a:p>
          <a:p>
            <a:pPr marL="0" indent="0" defTabSz="1625620">
              <a:lnSpc>
                <a:spcPct val="100000"/>
              </a:lnSpc>
              <a:spcBef>
                <a:spcPts val="1778"/>
              </a:spcBef>
              <a:buFont typeface="Arial" panose="020B0604020202020204" pitchFamily="34" charset="0"/>
              <a:buNone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• Использовать техники снижения эмоционального напряжения.</a:t>
            </a:r>
          </a:p>
          <a:p>
            <a:endParaRPr lang="ru-RU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97255" y="220132"/>
            <a:ext cx="5532045" cy="6293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экономно расходовать свои энергетические ресурсы в работе с людьми: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152400" y="849516"/>
            <a:ext cx="5886450" cy="61608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625620">
              <a:lnSpc>
                <a:spcPct val="100000"/>
              </a:lnSpc>
              <a:spcBef>
                <a:spcPts val="1778"/>
              </a:spcBef>
              <a:buFont typeface="Arial" panose="020B0604020202020204" pitchFamily="34" charset="0"/>
              <a:buNone/>
            </a:pPr>
            <a:r>
              <a:rPr lang="ru-RU" sz="11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Жить с девизом «В целом все хорошо, все, что делается, – делается к лучшему». </a:t>
            </a:r>
          </a:p>
          <a:p>
            <a:pPr marL="0" indent="0" defTabSz="1625620">
              <a:lnSpc>
                <a:spcPct val="100000"/>
              </a:lnSpc>
              <a:spcBef>
                <a:spcPts val="1778"/>
              </a:spcBef>
              <a:buFont typeface="Arial" panose="020B0604020202020204" pitchFamily="34" charset="0"/>
              <a:buNone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Энергию недовольства направлять на дела, способствующие позитивным переменам, а не злословию и обидам.</a:t>
            </a:r>
          </a:p>
          <a:p>
            <a:pPr marL="0" indent="0" defTabSz="1625620">
              <a:lnSpc>
                <a:spcPct val="100000"/>
              </a:lnSpc>
              <a:spcBef>
                <a:spcPts val="1778"/>
              </a:spcBef>
              <a:buFont typeface="Arial" panose="020B0604020202020204" pitchFamily="34" charset="0"/>
              <a:buNone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Замечать достижения в своей работе и чаще хвалить себя за них. </a:t>
            </a:r>
          </a:p>
          <a:p>
            <a:pPr marL="0" indent="0" defTabSz="1625620">
              <a:lnSpc>
                <a:spcPct val="100000"/>
              </a:lnSpc>
              <a:spcBef>
                <a:spcPts val="1778"/>
              </a:spcBef>
              <a:buFont typeface="Arial" panose="020B0604020202020204" pitchFamily="34" charset="0"/>
              <a:buNone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Находить источники вдохновения в каждом осуществляемом замысле. </a:t>
            </a:r>
          </a:p>
          <a:p>
            <a:pPr marL="0" indent="0" defTabSz="1625620">
              <a:lnSpc>
                <a:spcPct val="100000"/>
              </a:lnSpc>
              <a:spcBef>
                <a:spcPts val="1778"/>
              </a:spcBef>
              <a:buFont typeface="Arial" panose="020B0604020202020204" pitchFamily="34" charset="0"/>
              <a:buNone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Организовать свою работу так, чтобы исключить ненужные и раздражающие обращения окружающих.</a:t>
            </a:r>
          </a:p>
          <a:p>
            <a:pPr marL="0" indent="0" defTabSz="1625620">
              <a:lnSpc>
                <a:spcPct val="100000"/>
              </a:lnSpc>
              <a:spcBef>
                <a:spcPts val="1778"/>
              </a:spcBef>
              <a:buFont typeface="Arial" panose="020B0604020202020204" pitchFamily="34" charset="0"/>
              <a:buNone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Просьбы, советы, требования, обращенные к кому–либо, следует произносить достаточно громко и отчетливо, предварительно убедившись, что партнер в состоянии их воспринять.</a:t>
            </a:r>
          </a:p>
          <a:p>
            <a:pPr marL="0" indent="0" defTabSz="1625620">
              <a:lnSpc>
                <a:spcPct val="100000"/>
              </a:lnSpc>
              <a:spcBef>
                <a:spcPts val="1778"/>
              </a:spcBef>
              <a:buFont typeface="Arial" panose="020B0604020202020204" pitchFamily="34" charset="0"/>
              <a:buNone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Не «пережевывать» в уме случившиеся конфликты или допущенные ошибки</a:t>
            </a:r>
          </a:p>
          <a:p>
            <a:pPr marL="0" indent="0" defTabSz="1625620">
              <a:lnSpc>
                <a:spcPct val="100000"/>
              </a:lnSpc>
              <a:spcBef>
                <a:spcPts val="1778"/>
              </a:spcBef>
              <a:buFont typeface="Arial" panose="020B0604020202020204" pitchFamily="34" charset="0"/>
              <a:buNone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Не вспоминать на работе о неприятностях личной жизни и не обсуждать их с коллегами. </a:t>
            </a:r>
          </a:p>
          <a:p>
            <a:pPr marL="0" indent="0" defTabSz="1625620">
              <a:lnSpc>
                <a:spcPct val="100000"/>
              </a:lnSpc>
              <a:spcBef>
                <a:spcPts val="1778"/>
              </a:spcBef>
              <a:buFont typeface="Arial" panose="020B0604020202020204" pitchFamily="34" charset="0"/>
              <a:buNone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Дольше и чаще общаться с людьми, которые приятны, быть с ними открытыми, искренними и естественными. </a:t>
            </a:r>
          </a:p>
          <a:p>
            <a:pPr marL="0" indent="0" defTabSz="1625620">
              <a:lnSpc>
                <a:spcPct val="100000"/>
              </a:lnSpc>
              <a:spcBef>
                <a:spcPts val="1778"/>
              </a:spcBef>
              <a:buFont typeface="Arial" panose="020B0604020202020204" pitchFamily="34" charset="0"/>
              <a:buNone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Мягко и незаметно ограничивать общение с теми, кто неприятен, оставаясь с ними приветливыми и внимательными.</a:t>
            </a:r>
          </a:p>
          <a:p>
            <a:pPr marL="0" indent="0" defTabSz="1625620">
              <a:lnSpc>
                <a:spcPct val="100000"/>
              </a:lnSpc>
              <a:spcBef>
                <a:spcPts val="1778"/>
              </a:spcBef>
              <a:buFont typeface="Arial" panose="020B0604020202020204" pitchFamily="34" charset="0"/>
              <a:buNone/>
            </a:pP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• Использовать техники снижения эмоционального напряжения.</a:t>
            </a:r>
          </a:p>
          <a:p>
            <a:endParaRPr lang="ru-RU" sz="11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038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3545" y="0"/>
            <a:ext cx="6096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450405" y="147703"/>
            <a:ext cx="5532045" cy="6293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6305550" y="1178427"/>
            <a:ext cx="5589195" cy="58319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625620">
              <a:lnSpc>
                <a:spcPct val="100000"/>
              </a:lnSpc>
              <a:spcBef>
                <a:spcPts val="1778"/>
              </a:spcBef>
              <a:buNone/>
            </a:pPr>
            <a:r>
              <a:rPr lang="ru-RU" sz="14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Группа делится на 2 команды. Затем объясняются правила игры. Принцип игры напоминает детскую считалку “камень-ножницы-бумага”. Только вместо этого команда должна </a:t>
            </a:r>
            <a:r>
              <a:rPr lang="ru-RU" sz="1400" b="1" i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невербально</a:t>
            </a:r>
            <a:r>
              <a:rPr lang="ru-RU" sz="14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(без слов) изобразить дракона, принцессу или рыцаря. Так, Дракон выпускает вперед когтистые лапы, обнажая оскал острых клыков и испуская устрашающий рык. Рыцарь резко атакует своим мечом, издавая воинственный клич. Принцесса маленькая, нежная, веселая. Ножки ее пляшут, ручки держат подол, а сама она напевает: "ля-ля-ля".</a:t>
            </a:r>
          </a:p>
          <a:p>
            <a:pPr marL="0" indent="0" defTabSz="1625620">
              <a:lnSpc>
                <a:spcPct val="100000"/>
              </a:lnSpc>
              <a:spcBef>
                <a:spcPts val="1778"/>
              </a:spcBef>
              <a:buNone/>
            </a:pPr>
            <a:r>
              <a:rPr lang="ru-RU" sz="14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Правила просты: дракон побеждает принцессу (съедает), принцесса – рыцаря (очаровывает), а рыцарь - дракона.</a:t>
            </a:r>
          </a:p>
          <a:p>
            <a:pPr marL="0" indent="0" defTabSz="1625620">
              <a:lnSpc>
                <a:spcPct val="100000"/>
              </a:lnSpc>
              <a:spcBef>
                <a:spcPts val="1778"/>
              </a:spcBef>
              <a:buNone/>
            </a:pPr>
            <a:r>
              <a:rPr lang="ru-RU" sz="14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Командам дается около 15-20 секунд перед каждым раундом для того, чтобы участники договорились, какого персонажа будут изображать. После чего команды выстраиваются в шеренгу друг напротив друга и по сигналу ведущего показывают персонажа.</a:t>
            </a:r>
          </a:p>
          <a:p>
            <a:pPr marL="0" indent="0" defTabSz="1625620">
              <a:lnSpc>
                <a:spcPct val="100000"/>
              </a:lnSpc>
              <a:spcBef>
                <a:spcPts val="1778"/>
              </a:spcBef>
              <a:buNone/>
            </a:pPr>
            <a:r>
              <a:rPr lang="ru-RU" sz="14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За каждый тур победившая команда получает 1 очко – в случае победы. Игра ведется до 3х очков.</a:t>
            </a:r>
          </a:p>
          <a:p>
            <a:endParaRPr lang="ru-RU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97255" y="220132"/>
            <a:ext cx="5532045" cy="6293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152400" y="849516"/>
            <a:ext cx="5886450" cy="61608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1950" y="206956"/>
            <a:ext cx="5676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Старый тест о приоритетах</a:t>
            </a:r>
          </a:p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«Одновременно»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7203" y="1013466"/>
            <a:ext cx="586164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Мне он нравится. Хотите быстро определить свои приоритеты?</a:t>
            </a:r>
            <a:b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Тогда представьте, что одновременно происходит 5 событий, требующих ваших срочных и одновременных действий:</a:t>
            </a:r>
            <a:b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Звонит телефон;</a:t>
            </a:r>
            <a:b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Плачет маленький ребенок;</a:t>
            </a:r>
            <a:b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Звонят в дверь;</a:t>
            </a:r>
            <a:b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В кухне из открытого крана течет вода.</a:t>
            </a:r>
            <a:b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Вы повесили сушить постиранное белье, а тут начинается ливень;</a:t>
            </a:r>
            <a:b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порядок, в котором вы будете решать проблемы.</a:t>
            </a:r>
            <a:b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Телефон – Работа</a:t>
            </a:r>
            <a:b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Маленький ребенок – Семья</a:t>
            </a:r>
            <a:b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Дверь – Друзья</a:t>
            </a:r>
            <a:b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Вода – Деньги</a:t>
            </a:r>
            <a:b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Белье – Любовные отношения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759695" y="423385"/>
            <a:ext cx="49084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Упражнение “Дракон-принцесса-рыцарь” </a:t>
            </a:r>
          </a:p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(10-15 минут)</a:t>
            </a:r>
          </a:p>
        </p:txBody>
      </p:sp>
    </p:spTree>
    <p:extLst>
      <p:ext uri="{BB962C8B-B14F-4D97-AF65-F5344CB8AC3E}">
        <p14:creationId xmlns:p14="http://schemas.microsoft.com/office/powerpoint/2010/main" val="6974261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2663</TotalTime>
  <Words>1230</Words>
  <Application>Microsoft Office PowerPoint</Application>
  <PresentationFormat>Широкоэкранный</PresentationFormat>
  <Paragraphs>103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Trebuchet MS</vt:lpstr>
      <vt:lpstr>Wingdings</vt:lpstr>
      <vt:lpstr>Тема Office</vt:lpstr>
      <vt:lpstr>Презентация PowerPoint</vt:lpstr>
      <vt:lpstr>Цель: профилактика профессионального выгорания педагогов и создание условий для сохранения психологического здоровья. </vt:lpstr>
      <vt:lpstr>Проблема</vt:lpstr>
      <vt:lpstr>Методы поддержки педагогов:</vt:lpstr>
      <vt:lpstr>Направления работы</vt:lpstr>
      <vt:lpstr>Выгорание:</vt:lpstr>
      <vt:lpstr>Презентация PowerPoint</vt:lpstr>
      <vt:lpstr>Презентация PowerPoint</vt:lpstr>
      <vt:lpstr>Кинезиология: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Екатерина Чимутова</cp:lastModifiedBy>
  <cp:revision>110</cp:revision>
  <dcterms:created xsi:type="dcterms:W3CDTF">2025-02-20T04:12:36Z</dcterms:created>
  <dcterms:modified xsi:type="dcterms:W3CDTF">2026-07-05T14:05:21Z</dcterms:modified>
</cp:coreProperties>
</file>