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62" r:id="rId5"/>
    <p:sldId id="259" r:id="rId6"/>
    <p:sldId id="260" r:id="rId7"/>
    <p:sldId id="267" r:id="rId8"/>
    <p:sldId id="263" r:id="rId9"/>
    <p:sldId id="264" r:id="rId10"/>
    <p:sldId id="261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7-05T13:43:29.258" v="0" actId="2696"/>
      <pc:docMkLst>
        <pc:docMk/>
      </pc:docMkLst>
      <pc:sldChg chg="del">
        <pc:chgData name="Екатерина Чимутова" userId="4e1c11216741eefa" providerId="LiveId" clId="{E01BB03D-4D9F-4CF2-BCCB-B77BB2E13832}" dt="2026-07-05T13:43:29.258" v="0" actId="2696"/>
        <pc:sldMkLst>
          <pc:docMk/>
          <pc:sldMk cId="0" sldId="26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J:\&#1044;&#1080;&#1072;&#1075;&#1088;&#1072;&#1084;&#1084;&#1072;%20&#1076;&#1080;&#1085;&#1072;&#1084;&#1080;&#1082;&#1080;%20&#1088;&#1072;&#1079;&#1074;&#1080;&#1090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ln>
          <a:noFill/>
        </a:ln>
        <a:effectLst>
          <a:outerShdw blurRad="50800" dist="50800" dir="5400000" algn="ctr" rotWithShape="0">
            <a:srgbClr val="000000"/>
          </a:outerShdw>
        </a:effectLst>
      </c:spPr>
    </c:sideWall>
    <c:backWall>
      <c:thickness val="0"/>
      <c:spPr>
        <a:ln>
          <a:noFill/>
        </a:ln>
        <a:effectLst>
          <a:outerShdw blurRad="50800" dist="50800" dir="5400000" algn="ctr" rotWithShape="0">
            <a:srgbClr val="000000"/>
          </a:outerShdw>
        </a:effectLst>
      </c:spPr>
    </c:backWall>
    <c:plotArea>
      <c:layout>
        <c:manualLayout>
          <c:layoutTarget val="inner"/>
          <c:xMode val="edge"/>
          <c:yMode val="edge"/>
          <c:x val="9.4869536598681428E-2"/>
          <c:y val="3.8040435594302167E-2"/>
          <c:w val="0.89971932628752149"/>
          <c:h val="0.7987568374755749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начало</c:v>
                </c:pt>
              </c:strCache>
            </c:strRef>
          </c:tx>
          <c:invertIfNegative val="0"/>
          <c:dLbls>
            <c:spPr>
              <a:solidFill>
                <a:schemeClr val="tx2">
                  <a:lumMod val="75000"/>
                </a:schemeClr>
              </a:solidFill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Лист1!$B$2:$D$2</c:f>
              <c:numCache>
                <c:formatCode>0.0%</c:formatCode>
                <c:ptCount val="3"/>
                <c:pt idx="0">
                  <c:v>0.33300000000000041</c:v>
                </c:pt>
                <c:pt idx="1">
                  <c:v>0.66700000000000081</c:v>
                </c:pt>
                <c:pt idx="2" formatCode="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2-4A0C-A68B-CA1119859396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конец</c:v>
                </c:pt>
              </c:strCache>
            </c:strRef>
          </c:tx>
          <c:invertIfNegative val="0"/>
          <c:dLbls>
            <c:spPr>
              <a:solidFill>
                <a:schemeClr val="accent2">
                  <a:lumMod val="75000"/>
                </a:schemeClr>
              </a:solidFill>
            </c:spPr>
            <c:txPr>
              <a:bodyPr/>
              <a:lstStyle/>
              <a:p>
                <a:pPr>
                  <a:defRPr sz="140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Лист1!$B$3:$D$3</c:f>
              <c:numCache>
                <c:formatCode>0.0%</c:formatCode>
                <c:ptCount val="3"/>
                <c:pt idx="0">
                  <c:v>0.11100000000000004</c:v>
                </c:pt>
                <c:pt idx="1">
                  <c:v>0.83300000000000052</c:v>
                </c:pt>
                <c:pt idx="2">
                  <c:v>5.6000000000000022E-2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62-4A0C-A68B-CA111985939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21328000"/>
        <c:axId val="121329536"/>
        <c:axId val="121005376"/>
      </c:bar3DChart>
      <c:catAx>
        <c:axId val="121328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1329536"/>
        <c:crosses val="autoZero"/>
        <c:auto val="1"/>
        <c:lblAlgn val="ctr"/>
        <c:lblOffset val="100"/>
        <c:noMultiLvlLbl val="0"/>
      </c:catAx>
      <c:valAx>
        <c:axId val="121329536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crossAx val="121328000"/>
        <c:crosses val="autoZero"/>
        <c:crossBetween val="between"/>
      </c:valAx>
      <c:serAx>
        <c:axId val="121005376"/>
        <c:scaling>
          <c:orientation val="minMax"/>
        </c:scaling>
        <c:delete val="1"/>
        <c:axPos val="b"/>
        <c:majorTickMark val="none"/>
        <c:minorTickMark val="none"/>
        <c:tickLblPos val="none"/>
        <c:crossAx val="121329536"/>
        <c:crosses val="autoZero"/>
      </c:ser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04787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3297F43-9794-493A-8A1B-FDAC34A510F6}" type="datetimeFigureOut">
              <a:rPr lang="ru-RU" smtClean="0"/>
              <a:pPr/>
              <a:t>05.07.2026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84EFD8F-08E3-42CA-AF6B-0708F50140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karkusha.su/lechenie-zaikaniya-u-detey-i-vzroslyih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187624" y="195486"/>
            <a:ext cx="66855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Государственное автономное учреждение Владимирской области</a:t>
            </a:r>
          </a:p>
          <a:p>
            <a:pPr algn="ctr"/>
            <a:r>
              <a:rPr lang="ru-RU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«Центр психолого-педагогической, медицинской и социальной помощи»</a:t>
            </a:r>
          </a:p>
          <a:p>
            <a:pPr algn="ctr"/>
            <a:r>
              <a:rPr lang="ru-RU" sz="14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Кольчугинский</a:t>
            </a:r>
            <a:r>
              <a:rPr lang="ru-RU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филиал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15616" y="959746"/>
            <a:ext cx="668554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УПРАЖНЕНИЯ</a:t>
            </a:r>
            <a:r>
              <a:rPr lang="ru-RU" altLang="zh-CN" sz="2000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БАЛАНСИРОВОЧНЫХ ДОСКАХ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КАК ЭФФЕКТИВНАЯ ФОРМА </a:t>
            </a:r>
            <a:endParaRPr kumimoji="0" lang="ru-RU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РАЗВИТИЯ ПОЗНАВАТЕЛЬНЫХ ПРОЦЕССОВ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 ДЕТЕЙ С ОВЗ</a:t>
            </a:r>
            <a:endParaRPr kumimoji="0" lang="ru-RU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87624" y="3219822"/>
            <a:ext cx="668554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sz="1400" dirty="0"/>
              <a:t>Алексеева Светлана Николаевна,</a:t>
            </a:r>
          </a:p>
          <a:p>
            <a:pPr algn="r"/>
            <a:r>
              <a:rPr lang="ru-RU" sz="1400" dirty="0"/>
              <a:t>учитель-дефектолог первой квалификационной категории </a:t>
            </a:r>
          </a:p>
          <a:p>
            <a:endParaRPr lang="ru-RU" sz="1400" dirty="0"/>
          </a:p>
          <a:p>
            <a:r>
              <a:rPr lang="ru-RU" sz="1400" dirty="0"/>
              <a:t> </a:t>
            </a:r>
          </a:p>
          <a:p>
            <a:pPr algn="ctr"/>
            <a:r>
              <a:rPr lang="ru-RU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г. Кольчугино, 2024 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139479"/>
            <a:ext cx="864096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u="sng" dirty="0"/>
              <a:t>Программа мозжечкового стимулирования улучшает:</a:t>
            </a:r>
          </a:p>
          <a:p>
            <a:endParaRPr lang="ru-RU" sz="2000" b="1" u="sng" dirty="0"/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уровень концентрации внимания;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/>
              <a:t> все виды памяти;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развитие речи (как устной, так и письменной), а также навыки чтения;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/>
              <a:t> математические и логические способности;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анализ и синтез информации;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/>
              <a:t> способность к планированию;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работу эмоционально-волевой сферы.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35812"/>
            <a:ext cx="91440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Технология опыта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/>
              <a:t>    </a:t>
            </a:r>
            <a:r>
              <a:rPr lang="ru-RU" b="1" u="sng" dirty="0"/>
              <a:t>Цель работы </a:t>
            </a:r>
            <a:r>
              <a:rPr lang="ru-RU" dirty="0"/>
              <a:t>– изучение теоретических и практических аспектов использования метода  мозжечковой стимуляции в коррекционной работе с детьми.</a:t>
            </a:r>
          </a:p>
          <a:p>
            <a:endParaRPr lang="ru-RU" dirty="0"/>
          </a:p>
          <a:p>
            <a:pPr algn="ctr"/>
            <a:r>
              <a:rPr lang="ru-RU" b="1" dirty="0"/>
              <a:t>Для достижения поставленной цели были обозначены задачи:</a:t>
            </a:r>
          </a:p>
          <a:p>
            <a:endParaRPr lang="ru-RU" dirty="0"/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Изучить теоретические подходы применения метода мозжечковой стимуляции в специальном образовании;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Изучить возможности метода мозжечковой стимуляции для коррекции познавательных процессов у детей;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Разработать и апробировать программу по коррекции познавательных процессов  у детей с ОВЗ  с использованием элементов метода мозжечковой стимуляции.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4.jpeg" descr="http://stopautism.ru/wp-content/uploads/2016/11/0693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158974"/>
            <a:ext cx="3888431" cy="29249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699542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Оборудование для занятий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699542"/>
            <a:ext cx="3096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/>
              <a:t>Мячи для занятий</a:t>
            </a:r>
          </a:p>
        </p:txBody>
      </p:sp>
      <p:pic>
        <p:nvPicPr>
          <p:cNvPr id="5" name="image25.jpeg" descr="https://sun9-16.userapi.com/impg/7bqeP3dL02tjCYowJlk0HCBR4OyfGMmtvlBFfg/qUdVj6f0Z8Q.jpg?size=890x1262&amp;quality=96&amp;proxy=1&amp;sign=32ebccd211cb858b2e3b89ad901663e1&amp;type=album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1131590"/>
            <a:ext cx="3899653" cy="29625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23528" y="-304249"/>
            <a:ext cx="8640960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 b="1" u="sng" dirty="0"/>
          </a:p>
          <a:p>
            <a:pPr algn="ctr"/>
            <a:r>
              <a:rPr lang="ru-RU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МОЗЖЕЧКОВОЕ СТИМУЛИРОВАНИЕ ПОКАЗАНО ПРИ СЛЕДУЮЩИХ СОСТОЯНИЯХ</a:t>
            </a:r>
            <a:r>
              <a:rPr lang="ru-RU" b="1" u="sng" dirty="0"/>
              <a:t>:</a:t>
            </a:r>
          </a:p>
          <a:p>
            <a:pPr lvl="0"/>
            <a:endParaRPr lang="ru-RU" dirty="0"/>
          </a:p>
          <a:p>
            <a:pPr lvl="0">
              <a:buFont typeface="Wingdings" pitchFamily="2" charset="2"/>
              <a:buChar char="Ø"/>
            </a:pPr>
            <a:r>
              <a:rPr lang="ru-RU" dirty="0"/>
              <a:t> ЗРР разной степени тяжести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Проблема </a:t>
            </a:r>
            <a:r>
              <a:rPr lang="ru-RU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дисграфии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или </a:t>
            </a:r>
            <a:r>
              <a:rPr lang="ru-RU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дислексии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ru-RU" dirty="0"/>
              <a:t> ЗПР и ЗПРР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Синдром дефицита внимания и </a:t>
            </a:r>
            <a:r>
              <a:rPr lang="ru-RU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гиперактивности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ru-RU" dirty="0"/>
              <a:t> Аутизм и другие состояния </a:t>
            </a:r>
            <a:r>
              <a:rPr lang="ru-RU" dirty="0" err="1"/>
              <a:t>аутистического</a:t>
            </a:r>
            <a:r>
              <a:rPr lang="ru-RU" dirty="0"/>
              <a:t> спектра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Алалия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/>
              <a:t> </a:t>
            </a:r>
            <a:r>
              <a:rPr lang="ru-RU" dirty="0" err="1"/>
              <a:t>Логоневроз</a:t>
            </a:r>
            <a:r>
              <a:rPr lang="ru-RU" dirty="0"/>
              <a:t> (</a:t>
            </a:r>
            <a:r>
              <a:rPr lang="ru-RU" dirty="0">
                <a:hlinkClick r:id="rId2"/>
              </a:rPr>
              <a:t>заикание</a:t>
            </a:r>
            <a:r>
              <a:rPr lang="ru-RU" dirty="0"/>
              <a:t>)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Отставания в развитии моторики и координации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/>
              <a:t> Несовершенство работы вестибулярного аппарата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Поведенческие нарушения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/>
              <a:t> Несобранность, повышенная отвлекаемость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Нарушения осанки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/>
              <a:t> Проблемы с </a:t>
            </a:r>
            <a:r>
              <a:rPr lang="ru-RU" dirty="0" err="1"/>
              <a:t>обучаемостью</a:t>
            </a:r>
            <a:endParaRPr lang="ru-RU" dirty="0"/>
          </a:p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Последствия минимальной мозговой дисфункции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23317"/>
            <a:ext cx="864096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/>
              <a:t>РЕКОМЕНДАЦИИ ПО ВЫПОЛНЕНИЮ УПРАЖНЕНИЙ:</a:t>
            </a:r>
          </a:p>
          <a:p>
            <a:pPr algn="just"/>
            <a:endParaRPr lang="ru-RU" sz="2000" b="1" dirty="0"/>
          </a:p>
          <a:p>
            <a:pPr lvl="0" algn="just">
              <a:buFont typeface="Wingdings" pitchFamily="2" charset="2"/>
              <a:buChar char="Ø"/>
            </a:pP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Первый комплекс является основой, пока ребёнок не освоит упражнения, к следующему комплексу переходить нецелесообразно;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/>
              <a:t> Каждый комплекс рассчитан на 1 месяц, занятия проводятся 2-3 раза в неделю, по 5-10 минут;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Занятия проводятся индивидуально;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/>
              <a:t> Каждое упражнение выполняется до 10 раз, или 1-2 минуты;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На одном занятии используется не более 3-4 упражнений, по порядку;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/>
              <a:t> Для детей 4-5 лет обязательно сопровождать речевую инструкцию показом «Сделай вот так!»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/>
              <a:t> 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Для детей старшего дошкольного возраста в дальнейшем демонстрируется частичный показ и сопровождается только речевой инструкцией.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 txBox="1">
            <a:spLocks/>
          </p:cNvSpPr>
          <p:nvPr/>
        </p:nvSpPr>
        <p:spPr>
          <a:xfrm>
            <a:off x="612648" y="171450"/>
            <a:ext cx="8153400" cy="742950"/>
          </a:xfrm>
          <a:prstGeom prst="rect">
            <a:avLst/>
          </a:prstGeom>
        </p:spPr>
        <p:txBody>
          <a:bodyPr vert="horz" anchor="b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all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Упражнения на развитие эквилибристической реакции:</a:t>
            </a:r>
            <a:br>
              <a:rPr kumimoji="0" lang="ru-RU" sz="4400" b="1" i="1" u="none" strike="noStrike" kern="1200" cap="all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71550"/>
            <a:ext cx="8568952" cy="358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7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Залезть и слезть с доски: а) спереди; в) сзади; с) </a:t>
            </a:r>
            <a:r>
              <a:rPr lang="ru-RU" sz="17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с</a:t>
            </a:r>
            <a:r>
              <a:rPr lang="ru-RU" sz="17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обеих сторон.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700" dirty="0"/>
              <a:t>  Можно использовать ОРТО </a:t>
            </a:r>
            <a:r>
              <a:rPr lang="ru-RU" sz="1700" dirty="0" err="1"/>
              <a:t>пазлы</a:t>
            </a:r>
            <a:r>
              <a:rPr lang="ru-RU" sz="1700" dirty="0"/>
              <a:t>, например, пройти по дорожке до доски, залезть на доску, выполнить упражнение, сойти и вернуться по массажной дорожке до необходимого места.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7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Ребенок в положении сидя «по-турецки». Раскачивая доску попросить ребенка удержать равновесие.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700" dirty="0"/>
              <a:t>  Ребенок в положении сидя на доске. Упражнения для рук – имитация плавания. Можно двумя руками поочередно.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7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Вращательные движения руками, двумя сразу и по очереди.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36764"/>
            <a:ext cx="9143999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4200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Комплекс игр и упражнений, </a:t>
            </a:r>
          </a:p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4200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направленных на формирование </a:t>
            </a:r>
          </a:p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4200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межполушарных взаимодействий </a:t>
            </a:r>
          </a:p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4200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балансировочной доске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4200" algn="l"/>
              </a:tabLst>
            </a:pP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84200" algn="l"/>
              </a:tabLst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«Молоток – утюг»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35877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584200" algn="l"/>
              </a:tabLst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«Жонглер» (2 уровня сложности)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84200" algn="l"/>
              </a:tabLst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«Палочка - </a:t>
            </a:r>
            <a:r>
              <a:rPr kumimoji="0" lang="ru-RU" sz="1600" b="1" i="1" u="none" strike="noStrike" cap="none" normalizeH="0" baseline="0" dirty="0" err="1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поймалочка</a:t>
            </a: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35877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584200" algn="l"/>
              </a:tabLst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«Вертолет» (2 уровня сложности)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84200" algn="l"/>
              </a:tabLst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«Ухо - нос»  (2 уровня сложности)</a:t>
            </a:r>
          </a:p>
          <a:p>
            <a:pPr marL="0" marR="0" lvl="0" indent="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84200" algn="l"/>
              </a:tabLst>
            </a:pPr>
            <a:endParaRPr lang="ru-RU" sz="1600" b="1" i="1" dirty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«Молоток – утюг»</a:t>
            </a:r>
          </a:p>
          <a:p>
            <a:pPr algn="just"/>
            <a:r>
              <a:rPr lang="ru-RU" sz="1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ru-RU" sz="1400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Стоя на балансировочной доске, ребенок правой рукой совершает горизонтальное движение («помогая маме гладить утюгом»), а левой рукой (одновременно) вертикальное движение («помогая папе забивать молотком гвозди»). Затем руки меняются: левая «гладит», правая «забивает».</a:t>
            </a:r>
          </a:p>
          <a:p>
            <a:pPr marL="0" marR="0" lvl="0" indent="3587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584200" algn="l"/>
              </a:tabLst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66237" y="128100"/>
            <a:ext cx="8611525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Комплекс игр и упражнений,</a:t>
            </a:r>
          </a:p>
          <a:p>
            <a:pPr marL="0" marR="0" lvl="0" indent="3587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направленных на формирование координации и равновесия</a:t>
            </a:r>
          </a:p>
          <a:p>
            <a:pPr marL="0" marR="0" lvl="0" indent="358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«Весы»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«Черепаха»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«Кораблик»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«Самолет»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«Лягушка»</a:t>
            </a:r>
            <a:endParaRPr lang="ru-RU" sz="1600" b="1" i="1" dirty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600" b="1" i="1" dirty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600" b="1" i="1" dirty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«Черепаха»</a:t>
            </a:r>
          </a:p>
          <a:p>
            <a:r>
              <a:rPr lang="ru-RU" sz="1600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Ребенку следует сесть на балансир, ухватиться руками за края или держатели и начать его раскачивать. Затем вращательными движениями таза повернуться по окружности</a:t>
            </a:r>
            <a:r>
              <a:rPr lang="ru-RU" sz="1600" dirty="0"/>
              <a:t>.</a:t>
            </a:r>
          </a:p>
          <a:p>
            <a:pPr marL="0"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95537"/>
            <a:ext cx="9144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Результативность опыта</a:t>
            </a:r>
            <a:endParaRPr kumimoji="0" lang="ru-RU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043608" y="771550"/>
          <a:ext cx="669674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87624" y="774162"/>
            <a:ext cx="668554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zh-CN" sz="4000" b="1" dirty="0"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zh-CN" sz="4000" b="1" dirty="0">
                <a:latin typeface="Times New Roman" pitchFamily="18" charset="0"/>
                <a:cs typeface="Times New Roman" pitchFamily="18" charset="0"/>
              </a:rPr>
              <a:t>ВНИМАНИЕ!</a:t>
            </a:r>
            <a:endParaRPr kumimoji="0" lang="ru-RU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564</TotalTime>
  <Words>620</Words>
  <Application>Microsoft Office PowerPoint</Application>
  <PresentationFormat>Экран (16:9)</PresentationFormat>
  <Paragraphs>93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Tw Cen MT</vt:lpstr>
      <vt:lpstr>Wingdings</vt:lpstr>
      <vt:lpstr>Wingdings 2</vt:lpstr>
      <vt:lpstr>Обычная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Екатерина Чимутова</cp:lastModifiedBy>
  <cp:revision>30</cp:revision>
  <dcterms:created xsi:type="dcterms:W3CDTF">2024-10-22T15:30:17Z</dcterms:created>
  <dcterms:modified xsi:type="dcterms:W3CDTF">2026-07-05T13:43:39Z</dcterms:modified>
</cp:coreProperties>
</file>