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75" r:id="rId2"/>
    <p:sldId id="271" r:id="rId3"/>
    <p:sldId id="278" r:id="rId4"/>
    <p:sldId id="272" r:id="rId5"/>
    <p:sldId id="258" r:id="rId6"/>
    <p:sldId id="259" r:id="rId7"/>
    <p:sldId id="257" r:id="rId8"/>
    <p:sldId id="260" r:id="rId9"/>
    <p:sldId id="261" r:id="rId10"/>
    <p:sldId id="270" r:id="rId11"/>
    <p:sldId id="263" r:id="rId12"/>
    <p:sldId id="277" r:id="rId13"/>
    <p:sldId id="264" r:id="rId14"/>
    <p:sldId id="265" r:id="rId15"/>
    <p:sldId id="266" r:id="rId16"/>
    <p:sldId id="268" r:id="rId17"/>
    <p:sldId id="267" r:id="rId18"/>
    <p:sldId id="273" r:id="rId19"/>
    <p:sldId id="274" r:id="rId20"/>
    <p:sldId id="269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A4C2F"/>
    <a:srgbClr val="AB2400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164" autoAdjust="0"/>
    <p:restoredTop sz="94660"/>
  </p:normalViewPr>
  <p:slideViewPr>
    <p:cSldViewPr snapToGrid="0">
      <p:cViewPr varScale="1">
        <p:scale>
          <a:sx n="76" d="100"/>
          <a:sy n="76" d="100"/>
        </p:scale>
        <p:origin x="62" y="3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E876E3-1C0A-4580-A1DF-4715711D211C}" type="doc">
      <dgm:prSet loTypeId="urn:microsoft.com/office/officeart/2005/8/layout/process1" loCatId="process" qsTypeId="urn:microsoft.com/office/officeart/2005/8/quickstyle/3d5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6BC7CE18-BEA1-4259-BBD9-347780BE68C2}">
      <dgm:prSet phldrT="[Текст]" custT="1"/>
      <dgm:spPr/>
      <dgm:t>
        <a:bodyPr/>
        <a:lstStyle/>
        <a:p>
          <a:r>
            <a:rPr lang="ru-RU" sz="1800" b="1" dirty="0"/>
            <a:t>МОТИВ - в</a:t>
          </a:r>
          <a:r>
            <a:rPr lang="ru-RU" sz="1800" b="0" i="0" dirty="0"/>
            <a:t>нутренне побуждение личности к тому или иному виду активности, связанной с удовлетворением определенной потребности.</a:t>
          </a:r>
          <a:endParaRPr lang="ru-RU" sz="1800" b="1" dirty="0"/>
        </a:p>
      </dgm:t>
    </dgm:pt>
    <dgm:pt modelId="{35BA3B1C-EB96-4744-B336-AE8B2D30C076}" type="parTrans" cxnId="{C5DE09A7-0332-4956-A269-CDD38859F4FF}">
      <dgm:prSet/>
      <dgm:spPr/>
      <dgm:t>
        <a:bodyPr/>
        <a:lstStyle/>
        <a:p>
          <a:endParaRPr lang="ru-RU"/>
        </a:p>
      </dgm:t>
    </dgm:pt>
    <dgm:pt modelId="{32EE634A-706F-43BF-BBBE-DD636A55A075}" type="sibTrans" cxnId="{C5DE09A7-0332-4956-A269-CDD38859F4FF}">
      <dgm:prSet/>
      <dgm:spPr/>
      <dgm:t>
        <a:bodyPr/>
        <a:lstStyle/>
        <a:p>
          <a:endParaRPr lang="ru-RU"/>
        </a:p>
      </dgm:t>
    </dgm:pt>
    <dgm:pt modelId="{122033B5-6B5F-48A2-B444-4E5F0F3E22B2}">
      <dgm:prSet phldrT="[Текст]" custT="1"/>
      <dgm:spPr/>
      <dgm:t>
        <a:bodyPr/>
        <a:lstStyle/>
        <a:p>
          <a:r>
            <a:rPr lang="ru-RU" sz="2800" b="1" dirty="0"/>
            <a:t>ЦЕЛЬ </a:t>
          </a:r>
          <a:r>
            <a:rPr lang="ru-RU" sz="1600" b="1" dirty="0"/>
            <a:t>- </a:t>
          </a:r>
          <a:r>
            <a:rPr lang="ru-RU" sz="1600" b="0" i="0" dirty="0"/>
            <a:t>представление о будущем или желаемом результате, на достижение которого направлено действие человека.</a:t>
          </a:r>
          <a:endParaRPr lang="ru-RU" sz="1600" b="1" dirty="0"/>
        </a:p>
      </dgm:t>
    </dgm:pt>
    <dgm:pt modelId="{DB0EC1B1-DAFE-4AA3-8FA1-359090144780}" type="parTrans" cxnId="{2C1915BA-69A6-4713-8590-27440DE5F094}">
      <dgm:prSet/>
      <dgm:spPr/>
      <dgm:t>
        <a:bodyPr/>
        <a:lstStyle/>
        <a:p>
          <a:endParaRPr lang="ru-RU"/>
        </a:p>
      </dgm:t>
    </dgm:pt>
    <dgm:pt modelId="{25B44714-D566-4ADF-ACFC-BAEEBD4C713A}" type="sibTrans" cxnId="{2C1915BA-69A6-4713-8590-27440DE5F094}">
      <dgm:prSet/>
      <dgm:spPr/>
      <dgm:t>
        <a:bodyPr/>
        <a:lstStyle/>
        <a:p>
          <a:endParaRPr lang="ru-RU"/>
        </a:p>
      </dgm:t>
    </dgm:pt>
    <dgm:pt modelId="{804325A2-1DE8-4344-BDF1-31ABF4BE2D77}">
      <dgm:prSet phldrT="[Текст]" custT="1"/>
      <dgm:spPr/>
      <dgm:t>
        <a:bodyPr/>
        <a:lstStyle/>
        <a:p>
          <a:r>
            <a:rPr lang="ru-RU" sz="2800" b="1" dirty="0"/>
            <a:t>СРЕДСТВА - </a:t>
          </a:r>
          <a:r>
            <a:rPr lang="ru-RU" sz="1600" b="1" dirty="0"/>
            <a:t>это все, что может помочь нам в достижении цели</a:t>
          </a:r>
        </a:p>
      </dgm:t>
    </dgm:pt>
    <dgm:pt modelId="{C17D27A3-517B-4E2F-8825-DB1890EA91A0}" type="parTrans" cxnId="{6EE3CE75-D2B4-4383-9BFD-A667BC8C3A2F}">
      <dgm:prSet/>
      <dgm:spPr/>
      <dgm:t>
        <a:bodyPr/>
        <a:lstStyle/>
        <a:p>
          <a:endParaRPr lang="ru-RU"/>
        </a:p>
      </dgm:t>
    </dgm:pt>
    <dgm:pt modelId="{E0914A2B-E8B5-494F-AB9F-620DEB8B88C2}" type="sibTrans" cxnId="{6EE3CE75-D2B4-4383-9BFD-A667BC8C3A2F}">
      <dgm:prSet/>
      <dgm:spPr/>
      <dgm:t>
        <a:bodyPr/>
        <a:lstStyle/>
        <a:p>
          <a:endParaRPr lang="ru-RU"/>
        </a:p>
      </dgm:t>
    </dgm:pt>
    <dgm:pt modelId="{C6066C3F-A06C-45AE-9684-49C6296081B6}">
      <dgm:prSet/>
      <dgm:spPr/>
      <dgm:t>
        <a:bodyPr/>
        <a:lstStyle/>
        <a:p>
          <a:r>
            <a:rPr lang="ru-RU" dirty="0"/>
            <a:t>ДЕЙСТВИЯ, ПОВЕДЕНИЕ – шаги по достижению цели</a:t>
          </a:r>
        </a:p>
      </dgm:t>
    </dgm:pt>
    <dgm:pt modelId="{341399DF-B673-403F-B348-AC7F3FBEC873}" type="parTrans" cxnId="{63B07725-44A8-4F23-BEB7-8821ED3BFC8E}">
      <dgm:prSet/>
      <dgm:spPr/>
      <dgm:t>
        <a:bodyPr/>
        <a:lstStyle/>
        <a:p>
          <a:endParaRPr lang="ru-RU"/>
        </a:p>
      </dgm:t>
    </dgm:pt>
    <dgm:pt modelId="{02FA2DE8-DFFD-4251-95D1-7F1FFEE0AF97}" type="sibTrans" cxnId="{63B07725-44A8-4F23-BEB7-8821ED3BFC8E}">
      <dgm:prSet/>
      <dgm:spPr/>
      <dgm:t>
        <a:bodyPr/>
        <a:lstStyle/>
        <a:p>
          <a:endParaRPr lang="ru-RU"/>
        </a:p>
      </dgm:t>
    </dgm:pt>
    <dgm:pt modelId="{A82D9BB9-2CFE-4D5B-8042-25FBE5DF491C}">
      <dgm:prSet custT="1"/>
      <dgm:spPr/>
      <dgm:t>
        <a:bodyPr/>
        <a:lstStyle/>
        <a:p>
          <a:r>
            <a:rPr lang="ru-RU" sz="2400" b="1" dirty="0"/>
            <a:t>РЕЗУЛЬТАТ</a:t>
          </a:r>
        </a:p>
      </dgm:t>
    </dgm:pt>
    <dgm:pt modelId="{DC91A236-55BB-46B1-83C6-83883BA5F882}" type="parTrans" cxnId="{A9BA8B9B-558E-44A0-A029-C71AF4E691E1}">
      <dgm:prSet/>
      <dgm:spPr/>
      <dgm:t>
        <a:bodyPr/>
        <a:lstStyle/>
        <a:p>
          <a:endParaRPr lang="ru-RU"/>
        </a:p>
      </dgm:t>
    </dgm:pt>
    <dgm:pt modelId="{23C67FC6-EF3B-46F7-ADAA-C06DB76621FE}" type="sibTrans" cxnId="{A9BA8B9B-558E-44A0-A029-C71AF4E691E1}">
      <dgm:prSet/>
      <dgm:spPr/>
      <dgm:t>
        <a:bodyPr/>
        <a:lstStyle/>
        <a:p>
          <a:endParaRPr lang="ru-RU"/>
        </a:p>
      </dgm:t>
    </dgm:pt>
    <dgm:pt modelId="{1E9D7A12-7BEF-46E8-B1C6-1C823C68B036}" type="pres">
      <dgm:prSet presAssocID="{B3E876E3-1C0A-4580-A1DF-4715711D211C}" presName="Name0" presStyleCnt="0">
        <dgm:presLayoutVars>
          <dgm:dir/>
          <dgm:resizeHandles val="exact"/>
        </dgm:presLayoutVars>
      </dgm:prSet>
      <dgm:spPr/>
    </dgm:pt>
    <dgm:pt modelId="{D9F30444-D018-46A1-A46F-BC903BA9A97A}" type="pres">
      <dgm:prSet presAssocID="{6BC7CE18-BEA1-4259-BBD9-347780BE68C2}" presName="node" presStyleLbl="node1" presStyleIdx="0" presStyleCnt="5" custScaleX="235248" custScaleY="169756" custLinFactNeighborX="10528" custLinFactNeighborY="-878">
        <dgm:presLayoutVars>
          <dgm:bulletEnabled val="1"/>
        </dgm:presLayoutVars>
      </dgm:prSet>
      <dgm:spPr/>
    </dgm:pt>
    <dgm:pt modelId="{C1ECF8FF-38C7-4CE6-803F-085DE4734A8D}" type="pres">
      <dgm:prSet presAssocID="{32EE634A-706F-43BF-BBBE-DD636A55A075}" presName="sibTrans" presStyleLbl="sibTrans2D1" presStyleIdx="0" presStyleCnt="4" custScaleX="154297" custScaleY="156673"/>
      <dgm:spPr/>
    </dgm:pt>
    <dgm:pt modelId="{7A3E14BB-C3CF-4104-900D-D92F8639808B}" type="pres">
      <dgm:prSet presAssocID="{32EE634A-706F-43BF-BBBE-DD636A55A075}" presName="connectorText" presStyleLbl="sibTrans2D1" presStyleIdx="0" presStyleCnt="4"/>
      <dgm:spPr/>
    </dgm:pt>
    <dgm:pt modelId="{F18172BD-9C76-4B47-8452-DAB8E2F4C655}" type="pres">
      <dgm:prSet presAssocID="{122033B5-6B5F-48A2-B444-4E5F0F3E22B2}" presName="node" presStyleLbl="node1" presStyleIdx="1" presStyleCnt="5" custScaleX="235248" custScaleY="169756" custLinFactNeighborX="4442" custLinFactNeighborY="2827">
        <dgm:presLayoutVars>
          <dgm:bulletEnabled val="1"/>
        </dgm:presLayoutVars>
      </dgm:prSet>
      <dgm:spPr/>
    </dgm:pt>
    <dgm:pt modelId="{876F0EA9-8566-48C8-BE78-A79A5DB62620}" type="pres">
      <dgm:prSet presAssocID="{25B44714-D566-4ADF-ACFC-BAEEBD4C713A}" presName="sibTrans" presStyleLbl="sibTrans2D1" presStyleIdx="1" presStyleCnt="4" custScaleX="154297" custScaleY="156673"/>
      <dgm:spPr/>
    </dgm:pt>
    <dgm:pt modelId="{E05EFF60-9FF5-4A21-9871-49B1835539B5}" type="pres">
      <dgm:prSet presAssocID="{25B44714-D566-4ADF-ACFC-BAEEBD4C713A}" presName="connectorText" presStyleLbl="sibTrans2D1" presStyleIdx="1" presStyleCnt="4"/>
      <dgm:spPr/>
    </dgm:pt>
    <dgm:pt modelId="{2544639A-260E-4B32-BA61-0A76070C7F33}" type="pres">
      <dgm:prSet presAssocID="{804325A2-1DE8-4344-BDF1-31ABF4BE2D77}" presName="node" presStyleLbl="node1" presStyleIdx="2" presStyleCnt="5" custScaleX="235248" custScaleY="169756">
        <dgm:presLayoutVars>
          <dgm:bulletEnabled val="1"/>
        </dgm:presLayoutVars>
      </dgm:prSet>
      <dgm:spPr/>
    </dgm:pt>
    <dgm:pt modelId="{3726F12F-78C4-4DC0-9843-74A3DFA88AA8}" type="pres">
      <dgm:prSet presAssocID="{E0914A2B-E8B5-494F-AB9F-620DEB8B88C2}" presName="sibTrans" presStyleLbl="sibTrans2D1" presStyleIdx="2" presStyleCnt="4" custScaleX="154297" custScaleY="156673"/>
      <dgm:spPr/>
    </dgm:pt>
    <dgm:pt modelId="{C5CBD78C-11D0-48D2-9492-C77D457EA129}" type="pres">
      <dgm:prSet presAssocID="{E0914A2B-E8B5-494F-AB9F-620DEB8B88C2}" presName="connectorText" presStyleLbl="sibTrans2D1" presStyleIdx="2" presStyleCnt="4"/>
      <dgm:spPr/>
    </dgm:pt>
    <dgm:pt modelId="{45B74989-0977-4024-A270-CBDF3E8CD8D2}" type="pres">
      <dgm:prSet presAssocID="{C6066C3F-A06C-45AE-9684-49C6296081B6}" presName="node" presStyleLbl="node1" presStyleIdx="3" presStyleCnt="5" custScaleX="235248" custScaleY="169756">
        <dgm:presLayoutVars>
          <dgm:bulletEnabled val="1"/>
        </dgm:presLayoutVars>
      </dgm:prSet>
      <dgm:spPr/>
    </dgm:pt>
    <dgm:pt modelId="{3FCC5628-FF41-4B43-B1DD-A62AF7DF4E8F}" type="pres">
      <dgm:prSet presAssocID="{02FA2DE8-DFFD-4251-95D1-7F1FFEE0AF97}" presName="sibTrans" presStyleLbl="sibTrans2D1" presStyleIdx="3" presStyleCnt="4" custScaleX="154297" custScaleY="156673"/>
      <dgm:spPr/>
    </dgm:pt>
    <dgm:pt modelId="{CFB265AD-2462-444A-887D-18E596480F70}" type="pres">
      <dgm:prSet presAssocID="{02FA2DE8-DFFD-4251-95D1-7F1FFEE0AF97}" presName="connectorText" presStyleLbl="sibTrans2D1" presStyleIdx="3" presStyleCnt="4"/>
      <dgm:spPr/>
    </dgm:pt>
    <dgm:pt modelId="{1DCAB14D-0C17-434E-AB52-0CCEB5DE15C5}" type="pres">
      <dgm:prSet presAssocID="{A82D9BB9-2CFE-4D5B-8042-25FBE5DF491C}" presName="node" presStyleLbl="node1" presStyleIdx="4" presStyleCnt="5" custScaleX="235248" custScaleY="169756">
        <dgm:presLayoutVars>
          <dgm:bulletEnabled val="1"/>
        </dgm:presLayoutVars>
      </dgm:prSet>
      <dgm:spPr/>
    </dgm:pt>
  </dgm:ptLst>
  <dgm:cxnLst>
    <dgm:cxn modelId="{8CAAAD07-D608-4B7E-8FF9-DA2D1855CC61}" type="presOf" srcId="{32EE634A-706F-43BF-BBBE-DD636A55A075}" destId="{7A3E14BB-C3CF-4104-900D-D92F8639808B}" srcOrd="1" destOrd="0" presId="urn:microsoft.com/office/officeart/2005/8/layout/process1"/>
    <dgm:cxn modelId="{2F415B0D-DE17-4F28-B51F-8361F2A5BB0D}" type="presOf" srcId="{B3E876E3-1C0A-4580-A1DF-4715711D211C}" destId="{1E9D7A12-7BEF-46E8-B1C6-1C823C68B036}" srcOrd="0" destOrd="0" presId="urn:microsoft.com/office/officeart/2005/8/layout/process1"/>
    <dgm:cxn modelId="{A9CC5F14-3193-493B-9FC0-55DB5F38B97F}" type="presOf" srcId="{804325A2-1DE8-4344-BDF1-31ABF4BE2D77}" destId="{2544639A-260E-4B32-BA61-0A76070C7F33}" srcOrd="0" destOrd="0" presId="urn:microsoft.com/office/officeart/2005/8/layout/process1"/>
    <dgm:cxn modelId="{63B07725-44A8-4F23-BEB7-8821ED3BFC8E}" srcId="{B3E876E3-1C0A-4580-A1DF-4715711D211C}" destId="{C6066C3F-A06C-45AE-9684-49C6296081B6}" srcOrd="3" destOrd="0" parTransId="{341399DF-B673-403F-B348-AC7F3FBEC873}" sibTransId="{02FA2DE8-DFFD-4251-95D1-7F1FFEE0AF97}"/>
    <dgm:cxn modelId="{A0BCD626-D00F-4169-A5B3-3676F5479A08}" type="presOf" srcId="{25B44714-D566-4ADF-ACFC-BAEEBD4C713A}" destId="{876F0EA9-8566-48C8-BE78-A79A5DB62620}" srcOrd="0" destOrd="0" presId="urn:microsoft.com/office/officeart/2005/8/layout/process1"/>
    <dgm:cxn modelId="{50CB515C-CF83-4CAC-A15A-6EB5FD0C6577}" type="presOf" srcId="{E0914A2B-E8B5-494F-AB9F-620DEB8B88C2}" destId="{C5CBD78C-11D0-48D2-9492-C77D457EA129}" srcOrd="1" destOrd="0" presId="urn:microsoft.com/office/officeart/2005/8/layout/process1"/>
    <dgm:cxn modelId="{E34D7F48-75AD-4BD4-B25D-CE850D5C5B3B}" type="presOf" srcId="{25B44714-D566-4ADF-ACFC-BAEEBD4C713A}" destId="{E05EFF60-9FF5-4A21-9871-49B1835539B5}" srcOrd="1" destOrd="0" presId="urn:microsoft.com/office/officeart/2005/8/layout/process1"/>
    <dgm:cxn modelId="{2162B94A-DC71-4DA8-81C2-BD92689417B1}" type="presOf" srcId="{122033B5-6B5F-48A2-B444-4E5F0F3E22B2}" destId="{F18172BD-9C76-4B47-8452-DAB8E2F4C655}" srcOrd="0" destOrd="0" presId="urn:microsoft.com/office/officeart/2005/8/layout/process1"/>
    <dgm:cxn modelId="{040A6B4F-7CF0-4D6C-8618-D147233BD205}" type="presOf" srcId="{C6066C3F-A06C-45AE-9684-49C6296081B6}" destId="{45B74989-0977-4024-A270-CBDF3E8CD8D2}" srcOrd="0" destOrd="0" presId="urn:microsoft.com/office/officeart/2005/8/layout/process1"/>
    <dgm:cxn modelId="{94BD9B73-4577-4060-976A-C302B2655876}" type="presOf" srcId="{6BC7CE18-BEA1-4259-BBD9-347780BE68C2}" destId="{D9F30444-D018-46A1-A46F-BC903BA9A97A}" srcOrd="0" destOrd="0" presId="urn:microsoft.com/office/officeart/2005/8/layout/process1"/>
    <dgm:cxn modelId="{6EE3CE75-D2B4-4383-9BFD-A667BC8C3A2F}" srcId="{B3E876E3-1C0A-4580-A1DF-4715711D211C}" destId="{804325A2-1DE8-4344-BDF1-31ABF4BE2D77}" srcOrd="2" destOrd="0" parTransId="{C17D27A3-517B-4E2F-8825-DB1890EA91A0}" sibTransId="{E0914A2B-E8B5-494F-AB9F-620DEB8B88C2}"/>
    <dgm:cxn modelId="{1203A085-8FB4-4D78-95E1-BA3475AF3DDD}" type="presOf" srcId="{A82D9BB9-2CFE-4D5B-8042-25FBE5DF491C}" destId="{1DCAB14D-0C17-434E-AB52-0CCEB5DE15C5}" srcOrd="0" destOrd="0" presId="urn:microsoft.com/office/officeart/2005/8/layout/process1"/>
    <dgm:cxn modelId="{A9BA8B9B-558E-44A0-A029-C71AF4E691E1}" srcId="{B3E876E3-1C0A-4580-A1DF-4715711D211C}" destId="{A82D9BB9-2CFE-4D5B-8042-25FBE5DF491C}" srcOrd="4" destOrd="0" parTransId="{DC91A236-55BB-46B1-83C6-83883BA5F882}" sibTransId="{23C67FC6-EF3B-46F7-ADAA-C06DB76621FE}"/>
    <dgm:cxn modelId="{B22E7C9D-5296-4F89-A33B-9B7E04F0427A}" type="presOf" srcId="{E0914A2B-E8B5-494F-AB9F-620DEB8B88C2}" destId="{3726F12F-78C4-4DC0-9843-74A3DFA88AA8}" srcOrd="0" destOrd="0" presId="urn:microsoft.com/office/officeart/2005/8/layout/process1"/>
    <dgm:cxn modelId="{C5DE09A7-0332-4956-A269-CDD38859F4FF}" srcId="{B3E876E3-1C0A-4580-A1DF-4715711D211C}" destId="{6BC7CE18-BEA1-4259-BBD9-347780BE68C2}" srcOrd="0" destOrd="0" parTransId="{35BA3B1C-EB96-4744-B336-AE8B2D30C076}" sibTransId="{32EE634A-706F-43BF-BBBE-DD636A55A075}"/>
    <dgm:cxn modelId="{2C1915BA-69A6-4713-8590-27440DE5F094}" srcId="{B3E876E3-1C0A-4580-A1DF-4715711D211C}" destId="{122033B5-6B5F-48A2-B444-4E5F0F3E22B2}" srcOrd="1" destOrd="0" parTransId="{DB0EC1B1-DAFE-4AA3-8FA1-359090144780}" sibTransId="{25B44714-D566-4ADF-ACFC-BAEEBD4C713A}"/>
    <dgm:cxn modelId="{017C21BC-C519-4AE0-BA55-D0930F0A3C65}" type="presOf" srcId="{02FA2DE8-DFFD-4251-95D1-7F1FFEE0AF97}" destId="{3FCC5628-FF41-4B43-B1DD-A62AF7DF4E8F}" srcOrd="0" destOrd="0" presId="urn:microsoft.com/office/officeart/2005/8/layout/process1"/>
    <dgm:cxn modelId="{1C8746C4-B91D-44E3-8C4B-B5E75D3973EF}" type="presOf" srcId="{02FA2DE8-DFFD-4251-95D1-7F1FFEE0AF97}" destId="{CFB265AD-2462-444A-887D-18E596480F70}" srcOrd="1" destOrd="0" presId="urn:microsoft.com/office/officeart/2005/8/layout/process1"/>
    <dgm:cxn modelId="{D3AB7BE7-FDA3-41C4-8311-E8625042B18D}" type="presOf" srcId="{32EE634A-706F-43BF-BBBE-DD636A55A075}" destId="{C1ECF8FF-38C7-4CE6-803F-085DE4734A8D}" srcOrd="0" destOrd="0" presId="urn:microsoft.com/office/officeart/2005/8/layout/process1"/>
    <dgm:cxn modelId="{75FCF32A-C7CE-408D-85C7-44BCB7C16CC1}" type="presParOf" srcId="{1E9D7A12-7BEF-46E8-B1C6-1C823C68B036}" destId="{D9F30444-D018-46A1-A46F-BC903BA9A97A}" srcOrd="0" destOrd="0" presId="urn:microsoft.com/office/officeart/2005/8/layout/process1"/>
    <dgm:cxn modelId="{91FE200B-5576-45FA-B7D5-BEC556171DA1}" type="presParOf" srcId="{1E9D7A12-7BEF-46E8-B1C6-1C823C68B036}" destId="{C1ECF8FF-38C7-4CE6-803F-085DE4734A8D}" srcOrd="1" destOrd="0" presId="urn:microsoft.com/office/officeart/2005/8/layout/process1"/>
    <dgm:cxn modelId="{7707F3D6-F5FE-4DDC-9985-FA973E5B0CE9}" type="presParOf" srcId="{C1ECF8FF-38C7-4CE6-803F-085DE4734A8D}" destId="{7A3E14BB-C3CF-4104-900D-D92F8639808B}" srcOrd="0" destOrd="0" presId="urn:microsoft.com/office/officeart/2005/8/layout/process1"/>
    <dgm:cxn modelId="{43D1B5C9-7266-419D-A0A0-79B4256AAD2F}" type="presParOf" srcId="{1E9D7A12-7BEF-46E8-B1C6-1C823C68B036}" destId="{F18172BD-9C76-4B47-8452-DAB8E2F4C655}" srcOrd="2" destOrd="0" presId="urn:microsoft.com/office/officeart/2005/8/layout/process1"/>
    <dgm:cxn modelId="{CDFDD748-D0F4-418F-930B-E2C6EA1CEFB7}" type="presParOf" srcId="{1E9D7A12-7BEF-46E8-B1C6-1C823C68B036}" destId="{876F0EA9-8566-48C8-BE78-A79A5DB62620}" srcOrd="3" destOrd="0" presId="urn:microsoft.com/office/officeart/2005/8/layout/process1"/>
    <dgm:cxn modelId="{4E189F21-0F55-434B-8503-071C32FC1787}" type="presParOf" srcId="{876F0EA9-8566-48C8-BE78-A79A5DB62620}" destId="{E05EFF60-9FF5-4A21-9871-49B1835539B5}" srcOrd="0" destOrd="0" presId="urn:microsoft.com/office/officeart/2005/8/layout/process1"/>
    <dgm:cxn modelId="{930C23A0-F5E7-4E3D-8D80-BA759A15BBE5}" type="presParOf" srcId="{1E9D7A12-7BEF-46E8-B1C6-1C823C68B036}" destId="{2544639A-260E-4B32-BA61-0A76070C7F33}" srcOrd="4" destOrd="0" presId="urn:microsoft.com/office/officeart/2005/8/layout/process1"/>
    <dgm:cxn modelId="{C8E2C76D-1F2E-4D19-8809-DDB6316AA72E}" type="presParOf" srcId="{1E9D7A12-7BEF-46E8-B1C6-1C823C68B036}" destId="{3726F12F-78C4-4DC0-9843-74A3DFA88AA8}" srcOrd="5" destOrd="0" presId="urn:microsoft.com/office/officeart/2005/8/layout/process1"/>
    <dgm:cxn modelId="{9C420A83-FD70-4826-BF93-C4DA9F0CF140}" type="presParOf" srcId="{3726F12F-78C4-4DC0-9843-74A3DFA88AA8}" destId="{C5CBD78C-11D0-48D2-9492-C77D457EA129}" srcOrd="0" destOrd="0" presId="urn:microsoft.com/office/officeart/2005/8/layout/process1"/>
    <dgm:cxn modelId="{0F2D67A3-04F5-4602-9E37-4FD0CD547141}" type="presParOf" srcId="{1E9D7A12-7BEF-46E8-B1C6-1C823C68B036}" destId="{45B74989-0977-4024-A270-CBDF3E8CD8D2}" srcOrd="6" destOrd="0" presId="urn:microsoft.com/office/officeart/2005/8/layout/process1"/>
    <dgm:cxn modelId="{BEA608E3-C113-4810-97C4-A645F7BBAADE}" type="presParOf" srcId="{1E9D7A12-7BEF-46E8-B1C6-1C823C68B036}" destId="{3FCC5628-FF41-4B43-B1DD-A62AF7DF4E8F}" srcOrd="7" destOrd="0" presId="urn:microsoft.com/office/officeart/2005/8/layout/process1"/>
    <dgm:cxn modelId="{DE62CA8A-F36F-4333-AD9F-8004D9C71F3F}" type="presParOf" srcId="{3FCC5628-FF41-4B43-B1DD-A62AF7DF4E8F}" destId="{CFB265AD-2462-444A-887D-18E596480F70}" srcOrd="0" destOrd="0" presId="urn:microsoft.com/office/officeart/2005/8/layout/process1"/>
    <dgm:cxn modelId="{EC12B055-BA04-4C14-96FD-BEF2ECF9DE51}" type="presParOf" srcId="{1E9D7A12-7BEF-46E8-B1C6-1C823C68B036}" destId="{1DCAB14D-0C17-434E-AB52-0CCEB5DE15C5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F30444-D018-46A1-A46F-BC903BA9A97A}">
      <dsp:nvSpPr>
        <dsp:cNvPr id="0" name=""/>
        <dsp:cNvSpPr/>
      </dsp:nvSpPr>
      <dsp:spPr>
        <a:xfrm>
          <a:off x="32254" y="0"/>
          <a:ext cx="2198288" cy="269625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МОТИВ - в</a:t>
          </a:r>
          <a:r>
            <a:rPr lang="ru-RU" sz="1800" b="0" i="0" kern="1200" dirty="0"/>
            <a:t>нутренне побуждение личности к тому или иному виду активности, связанной с удовлетворением определенной потребности.</a:t>
          </a:r>
          <a:endParaRPr lang="ru-RU" sz="1800" b="1" kern="1200" dirty="0"/>
        </a:p>
      </dsp:txBody>
      <dsp:txXfrm>
        <a:off x="96640" y="64386"/>
        <a:ext cx="2069516" cy="2567481"/>
      </dsp:txXfrm>
    </dsp:sp>
    <dsp:sp modelId="{C1ECF8FF-38C7-4CE6-803F-085DE4734A8D}">
      <dsp:nvSpPr>
        <dsp:cNvPr id="0" name=""/>
        <dsp:cNvSpPr/>
      </dsp:nvSpPr>
      <dsp:spPr>
        <a:xfrm>
          <a:off x="2268641" y="1166586"/>
          <a:ext cx="293612" cy="3630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/>
        </a:p>
      </dsp:txBody>
      <dsp:txXfrm>
        <a:off x="2268641" y="1239202"/>
        <a:ext cx="205528" cy="217849"/>
      </dsp:txXfrm>
    </dsp:sp>
    <dsp:sp modelId="{F18172BD-9C76-4B47-8452-DAB8E2F4C655}">
      <dsp:nvSpPr>
        <dsp:cNvPr id="0" name=""/>
        <dsp:cNvSpPr/>
      </dsp:nvSpPr>
      <dsp:spPr>
        <a:xfrm>
          <a:off x="2589582" y="0"/>
          <a:ext cx="2198288" cy="2696253"/>
        </a:xfrm>
        <a:prstGeom prst="roundRect">
          <a:avLst>
            <a:gd name="adj" fmla="val 10000"/>
          </a:avLst>
        </a:prstGeom>
        <a:solidFill>
          <a:schemeClr val="accent4">
            <a:hueOff val="5105758"/>
            <a:satOff val="-5996"/>
            <a:lumOff val="2304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/>
            <a:t>ЦЕЛЬ </a:t>
          </a:r>
          <a:r>
            <a:rPr lang="ru-RU" sz="1600" b="1" kern="1200" dirty="0"/>
            <a:t>- </a:t>
          </a:r>
          <a:r>
            <a:rPr lang="ru-RU" sz="1600" b="0" i="0" kern="1200" dirty="0"/>
            <a:t>представление о будущем или желаемом результате, на достижение которого направлено действие человека.</a:t>
          </a:r>
          <a:endParaRPr lang="ru-RU" sz="1600" b="1" kern="1200" dirty="0"/>
        </a:p>
      </dsp:txBody>
      <dsp:txXfrm>
        <a:off x="2653968" y="64386"/>
        <a:ext cx="2069516" cy="2567481"/>
      </dsp:txXfrm>
    </dsp:sp>
    <dsp:sp modelId="{876F0EA9-8566-48C8-BE78-A79A5DB62620}">
      <dsp:nvSpPr>
        <dsp:cNvPr id="0" name=""/>
        <dsp:cNvSpPr/>
      </dsp:nvSpPr>
      <dsp:spPr>
        <a:xfrm>
          <a:off x="4826392" y="1166586"/>
          <a:ext cx="296869" cy="3630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6807678"/>
            <a:satOff val="-7995"/>
            <a:lumOff val="3072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/>
        </a:p>
      </dsp:txBody>
      <dsp:txXfrm>
        <a:off x="4826392" y="1239202"/>
        <a:ext cx="207808" cy="217849"/>
      </dsp:txXfrm>
    </dsp:sp>
    <dsp:sp modelId="{2544639A-260E-4B32-BA61-0A76070C7F33}">
      <dsp:nvSpPr>
        <dsp:cNvPr id="0" name=""/>
        <dsp:cNvSpPr/>
      </dsp:nvSpPr>
      <dsp:spPr>
        <a:xfrm>
          <a:off x="5150892" y="0"/>
          <a:ext cx="2198288" cy="2696253"/>
        </a:xfrm>
        <a:prstGeom prst="roundRect">
          <a:avLst>
            <a:gd name="adj" fmla="val 10000"/>
          </a:avLst>
        </a:prstGeom>
        <a:solidFill>
          <a:schemeClr val="accent4">
            <a:hueOff val="10211516"/>
            <a:satOff val="-11993"/>
            <a:lumOff val="4608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/>
            <a:t>СРЕДСТВА - </a:t>
          </a:r>
          <a:r>
            <a:rPr lang="ru-RU" sz="1600" b="1" kern="1200" dirty="0"/>
            <a:t>это все, что может помочь нам в достижении цели</a:t>
          </a:r>
        </a:p>
      </dsp:txBody>
      <dsp:txXfrm>
        <a:off x="5215278" y="64386"/>
        <a:ext cx="2069516" cy="2567481"/>
      </dsp:txXfrm>
    </dsp:sp>
    <dsp:sp modelId="{3726F12F-78C4-4DC0-9843-74A3DFA88AA8}">
      <dsp:nvSpPr>
        <dsp:cNvPr id="0" name=""/>
        <dsp:cNvSpPr/>
      </dsp:nvSpPr>
      <dsp:spPr>
        <a:xfrm>
          <a:off x="7388844" y="1166586"/>
          <a:ext cx="305669" cy="3630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13615356"/>
            <a:satOff val="-15991"/>
            <a:lumOff val="6144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/>
        </a:p>
      </dsp:txBody>
      <dsp:txXfrm>
        <a:off x="7388844" y="1239202"/>
        <a:ext cx="213968" cy="217849"/>
      </dsp:txXfrm>
    </dsp:sp>
    <dsp:sp modelId="{45B74989-0977-4024-A270-CBDF3E8CD8D2}">
      <dsp:nvSpPr>
        <dsp:cNvPr id="0" name=""/>
        <dsp:cNvSpPr/>
      </dsp:nvSpPr>
      <dsp:spPr>
        <a:xfrm>
          <a:off x="7722963" y="0"/>
          <a:ext cx="2198288" cy="2696253"/>
        </a:xfrm>
        <a:prstGeom prst="roundRect">
          <a:avLst>
            <a:gd name="adj" fmla="val 10000"/>
          </a:avLst>
        </a:prstGeom>
        <a:solidFill>
          <a:schemeClr val="accent4">
            <a:hueOff val="15317274"/>
            <a:satOff val="-17989"/>
            <a:lumOff val="6912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ДЕЙСТВИЯ, ПОВЕДЕНИЕ – шаги по достижению цели</a:t>
          </a:r>
        </a:p>
      </dsp:txBody>
      <dsp:txXfrm>
        <a:off x="7787349" y="64386"/>
        <a:ext cx="2069516" cy="2567481"/>
      </dsp:txXfrm>
    </dsp:sp>
    <dsp:sp modelId="{3FCC5628-FF41-4B43-B1DD-A62AF7DF4E8F}">
      <dsp:nvSpPr>
        <dsp:cNvPr id="0" name=""/>
        <dsp:cNvSpPr/>
      </dsp:nvSpPr>
      <dsp:spPr>
        <a:xfrm>
          <a:off x="9960915" y="1166586"/>
          <a:ext cx="305669" cy="3630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20423033"/>
            <a:satOff val="-23986"/>
            <a:lumOff val="9216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/>
        </a:p>
      </dsp:txBody>
      <dsp:txXfrm>
        <a:off x="9960915" y="1239202"/>
        <a:ext cx="213968" cy="217849"/>
      </dsp:txXfrm>
    </dsp:sp>
    <dsp:sp modelId="{1DCAB14D-0C17-434E-AB52-0CCEB5DE15C5}">
      <dsp:nvSpPr>
        <dsp:cNvPr id="0" name=""/>
        <dsp:cNvSpPr/>
      </dsp:nvSpPr>
      <dsp:spPr>
        <a:xfrm>
          <a:off x="10295034" y="0"/>
          <a:ext cx="2198288" cy="2696253"/>
        </a:xfrm>
        <a:prstGeom prst="roundRect">
          <a:avLst>
            <a:gd name="adj" fmla="val 10000"/>
          </a:avLst>
        </a:prstGeom>
        <a:solidFill>
          <a:schemeClr val="accent4">
            <a:hueOff val="20423033"/>
            <a:satOff val="-23986"/>
            <a:lumOff val="9216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/>
            <a:t>РЕЗУЛЬТАТ</a:t>
          </a:r>
        </a:p>
      </dsp:txBody>
      <dsp:txXfrm>
        <a:off x="10359420" y="64386"/>
        <a:ext cx="2069516" cy="25674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 cstate="email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 cstate="email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 cstate="email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 cstate="email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6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7/5/2026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7/5/2026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 cstate="email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7/5/2026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 cstate="email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7/5/2026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7/5/2026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7/5/2026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7/5/2026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 cstate="email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7/5/2026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 cstate="email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 cstate="email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7/5/2026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 cstate="email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7/5/2026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7/5/2026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7/5/2026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 cstate="email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EE063EF9-3C0D-4BC0-BE88-6704A34975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11500" b="1" kern="1200" cap="all" baseline="0">
                <a:effectLst/>
                <a:latin typeface="Cambria" panose="02040503050406030204" pitchFamily="18" charset="0"/>
                <a:ea typeface="+mj-ea"/>
                <a:cs typeface="+mj-cs"/>
              </a:rPr>
              <a:t>ЧАС ПСИХОЛОГА</a:t>
            </a:r>
            <a:endParaRPr lang="ru-RU" sz="177700" dirty="0"/>
          </a:p>
        </p:txBody>
      </p:sp>
      <p:pic>
        <p:nvPicPr>
          <p:cNvPr id="9" name="Picture 2" descr="Picture background">
            <a:extLst>
              <a:ext uri="{FF2B5EF4-FFF2-40B4-BE49-F238E27FC236}">
                <a16:creationId xmlns:a16="http://schemas.microsoft.com/office/drawing/2014/main" id="{0A37DE19-915F-4AF0-81F4-2B90F2CA0F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61177" y="4438009"/>
            <a:ext cx="3449949" cy="2438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2164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лачко с текстом: прямоугольное со скругленными углами 5">
            <a:extLst>
              <a:ext uri="{FF2B5EF4-FFF2-40B4-BE49-F238E27FC236}">
                <a16:creationId xmlns:a16="http://schemas.microsoft.com/office/drawing/2014/main" id="{7A7FC765-D905-4E89-A8A6-FE83631032A9}"/>
              </a:ext>
            </a:extLst>
          </p:cNvPr>
          <p:cNvSpPr/>
          <p:nvPr/>
        </p:nvSpPr>
        <p:spPr>
          <a:xfrm>
            <a:off x="186965" y="136594"/>
            <a:ext cx="4364716" cy="3022600"/>
          </a:xfrm>
          <a:prstGeom prst="wedgeRoundRectCallout">
            <a:avLst>
              <a:gd name="adj1" fmla="val 2976"/>
              <a:gd name="adj2" fmla="val 65534"/>
              <a:gd name="adj3" fmla="val 16667"/>
            </a:avLst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0F0F0"/>
              </a:solidFill>
            </a:endParaRPr>
          </a:p>
        </p:txBody>
      </p:sp>
      <p:sp>
        <p:nvSpPr>
          <p:cNvPr id="7" name="Облачко с текстом: прямоугольное со скругленными углами 6">
            <a:extLst>
              <a:ext uri="{FF2B5EF4-FFF2-40B4-BE49-F238E27FC236}">
                <a16:creationId xmlns:a16="http://schemas.microsoft.com/office/drawing/2014/main" id="{06199634-FF11-4D75-8D66-8D86A246EEC2}"/>
              </a:ext>
            </a:extLst>
          </p:cNvPr>
          <p:cNvSpPr/>
          <p:nvPr/>
        </p:nvSpPr>
        <p:spPr>
          <a:xfrm rot="10800000">
            <a:off x="3505934" y="3698805"/>
            <a:ext cx="4364716" cy="3022600"/>
          </a:xfrm>
          <a:prstGeom prst="wedgeRoundRectCallout">
            <a:avLst>
              <a:gd name="adj1" fmla="val 1497"/>
              <a:gd name="adj2" fmla="val 64218"/>
              <a:gd name="adj3" fmla="val 16667"/>
            </a:avLst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0F0F0"/>
              </a:solidFill>
            </a:endParaRPr>
          </a:p>
        </p:txBody>
      </p:sp>
      <p:sp>
        <p:nvSpPr>
          <p:cNvPr id="8" name="Облачко с текстом: прямоугольное со скругленными углами 7">
            <a:extLst>
              <a:ext uri="{FF2B5EF4-FFF2-40B4-BE49-F238E27FC236}">
                <a16:creationId xmlns:a16="http://schemas.microsoft.com/office/drawing/2014/main" id="{770A07D2-9923-4BD6-BCBF-0739E9138621}"/>
              </a:ext>
            </a:extLst>
          </p:cNvPr>
          <p:cNvSpPr/>
          <p:nvPr/>
        </p:nvSpPr>
        <p:spPr>
          <a:xfrm>
            <a:off x="7739013" y="105817"/>
            <a:ext cx="4364716" cy="3022600"/>
          </a:xfrm>
          <a:prstGeom prst="wedgeRoundRectCallout">
            <a:avLst>
              <a:gd name="adj1" fmla="val 36366"/>
              <a:gd name="adj2" fmla="val 61692"/>
              <a:gd name="adj3" fmla="val 16667"/>
            </a:avLst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0F0F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D1671A-D425-46C7-B189-934CE35A73B5}"/>
              </a:ext>
            </a:extLst>
          </p:cNvPr>
          <p:cNvSpPr txBox="1"/>
          <p:nvPr/>
        </p:nvSpPr>
        <p:spPr>
          <a:xfrm>
            <a:off x="263951" y="249448"/>
            <a:ext cx="4287729" cy="26886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dirty="0">
                <a:solidFill>
                  <a:srgbClr val="333333"/>
                </a:solidFill>
                <a:effectLst/>
                <a:ea typeface="Calibri" panose="020F0502020204030204" pitchFamily="34" charset="0"/>
              </a:rPr>
              <a:t>«Наш … в большей мере, чем наши способности, показывает нашу истинную сущность»</a:t>
            </a:r>
            <a:endParaRPr lang="ru-RU" sz="3200" dirty="0">
              <a:effectLst/>
              <a:ea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0E11362-D511-4876-8692-796CC56E5D3B}"/>
              </a:ext>
            </a:extLst>
          </p:cNvPr>
          <p:cNvSpPr txBox="1"/>
          <p:nvPr/>
        </p:nvSpPr>
        <p:spPr>
          <a:xfrm>
            <a:off x="263951" y="6239220"/>
            <a:ext cx="27809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333333"/>
                </a:solidFill>
                <a:effectLst/>
                <a:ea typeface="Calibri" panose="020F0502020204030204" pitchFamily="34" charset="0"/>
              </a:rPr>
              <a:t>Джоан Кэтлин Роулинг</a:t>
            </a:r>
            <a:endParaRPr lang="ru-RU" dirty="0"/>
          </a:p>
        </p:txBody>
      </p:sp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8A4D33BC-2B24-4AB6-959F-1E13EA2705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84859" y="-133781"/>
            <a:ext cx="3022282" cy="3723975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741EAD7-5812-4A96-9B3C-DE40F2909023}"/>
              </a:ext>
            </a:extLst>
          </p:cNvPr>
          <p:cNvSpPr txBox="1"/>
          <p:nvPr/>
        </p:nvSpPr>
        <p:spPr>
          <a:xfrm>
            <a:off x="5546890" y="3255273"/>
            <a:ext cx="28052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Лев Николаевич Толстой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5DB47F7-64BD-4D73-B92A-9E61B4FF6F96}"/>
              </a:ext>
            </a:extLst>
          </p:cNvPr>
          <p:cNvSpPr txBox="1"/>
          <p:nvPr/>
        </p:nvSpPr>
        <p:spPr>
          <a:xfrm>
            <a:off x="3681062" y="4236489"/>
            <a:ext cx="395925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dirty="0"/>
              <a:t>«Каждый … — это шаг к новой жизни»</a:t>
            </a:r>
          </a:p>
        </p:txBody>
      </p:sp>
      <p:pic>
        <p:nvPicPr>
          <p:cNvPr id="1032" name="Picture 8" descr="Picture background">
            <a:extLst>
              <a:ext uri="{FF2B5EF4-FFF2-40B4-BE49-F238E27FC236}">
                <a16:creationId xmlns:a16="http://schemas.microsoft.com/office/drawing/2014/main" id="{22C91FE1-AC2D-475E-B2DF-FFBE850234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1489" y="3429000"/>
            <a:ext cx="2967755" cy="294396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2335B05A-4D1F-41CB-861D-421A6FEC2880}"/>
              </a:ext>
            </a:extLst>
          </p:cNvPr>
          <p:cNvSpPr txBox="1"/>
          <p:nvPr/>
        </p:nvSpPr>
        <p:spPr>
          <a:xfrm>
            <a:off x="7870650" y="297520"/>
            <a:ext cx="413438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333333"/>
                </a:solidFill>
                <a:effectLst/>
                <a:ea typeface="Calibri" panose="020F0502020204030204" pitchFamily="34" charset="0"/>
              </a:rPr>
              <a:t>«Правильного … в реальности не существует — есть только сделанный ... и его последствия» </a:t>
            </a:r>
            <a:endParaRPr lang="ru-RU" sz="3200" dirty="0"/>
          </a:p>
        </p:txBody>
      </p:sp>
      <p:pic>
        <p:nvPicPr>
          <p:cNvPr id="1036" name="Picture 12">
            <a:extLst>
              <a:ext uri="{FF2B5EF4-FFF2-40B4-BE49-F238E27FC236}">
                <a16:creationId xmlns:a16="http://schemas.microsoft.com/office/drawing/2014/main" id="{0AA2F211-1C70-427F-975B-15139AB45E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602351" y="3316134"/>
            <a:ext cx="2966783" cy="336815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632E9D0F-811A-4F31-8B08-E10849A0009B}"/>
              </a:ext>
            </a:extLst>
          </p:cNvPr>
          <p:cNvSpPr txBox="1"/>
          <p:nvPr/>
        </p:nvSpPr>
        <p:spPr>
          <a:xfrm>
            <a:off x="8352149" y="6375814"/>
            <a:ext cx="2231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 err="1">
                <a:solidFill>
                  <a:srgbClr val="333333"/>
                </a:solidFill>
                <a:effectLst/>
                <a:ea typeface="Calibri" panose="020F0502020204030204" pitchFamily="34" charset="0"/>
              </a:rPr>
              <a:t>Эльчин</a:t>
            </a:r>
            <a:r>
              <a:rPr lang="ru-RU" sz="1800" dirty="0">
                <a:solidFill>
                  <a:srgbClr val="333333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ru-RU" sz="1800" dirty="0" err="1">
                <a:solidFill>
                  <a:srgbClr val="333333"/>
                </a:solidFill>
                <a:effectLst/>
                <a:ea typeface="Calibri" panose="020F0502020204030204" pitchFamily="34" charset="0"/>
              </a:rPr>
              <a:t>Сафарли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0160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лачко с текстом: прямоугольное со скругленными углами 5">
            <a:extLst>
              <a:ext uri="{FF2B5EF4-FFF2-40B4-BE49-F238E27FC236}">
                <a16:creationId xmlns:a16="http://schemas.microsoft.com/office/drawing/2014/main" id="{7A7FC765-D905-4E89-A8A6-FE83631032A9}"/>
              </a:ext>
            </a:extLst>
          </p:cNvPr>
          <p:cNvSpPr/>
          <p:nvPr/>
        </p:nvSpPr>
        <p:spPr>
          <a:xfrm>
            <a:off x="186965" y="136594"/>
            <a:ext cx="4364716" cy="3022600"/>
          </a:xfrm>
          <a:prstGeom prst="wedgeRoundRectCallout">
            <a:avLst>
              <a:gd name="adj1" fmla="val 2976"/>
              <a:gd name="adj2" fmla="val 65534"/>
              <a:gd name="adj3" fmla="val 16667"/>
            </a:avLst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0F0F0"/>
              </a:solidFill>
            </a:endParaRPr>
          </a:p>
        </p:txBody>
      </p:sp>
      <p:sp>
        <p:nvSpPr>
          <p:cNvPr id="7" name="Облачко с текстом: прямоугольное со скругленными углами 6">
            <a:extLst>
              <a:ext uri="{FF2B5EF4-FFF2-40B4-BE49-F238E27FC236}">
                <a16:creationId xmlns:a16="http://schemas.microsoft.com/office/drawing/2014/main" id="{06199634-FF11-4D75-8D66-8D86A246EEC2}"/>
              </a:ext>
            </a:extLst>
          </p:cNvPr>
          <p:cNvSpPr/>
          <p:nvPr/>
        </p:nvSpPr>
        <p:spPr>
          <a:xfrm rot="10800000">
            <a:off x="3505934" y="3698805"/>
            <a:ext cx="4364716" cy="3022600"/>
          </a:xfrm>
          <a:prstGeom prst="wedgeRoundRectCallout">
            <a:avLst>
              <a:gd name="adj1" fmla="val 1497"/>
              <a:gd name="adj2" fmla="val 64218"/>
              <a:gd name="adj3" fmla="val 16667"/>
            </a:avLst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0F0F0"/>
              </a:solidFill>
            </a:endParaRPr>
          </a:p>
        </p:txBody>
      </p:sp>
      <p:sp>
        <p:nvSpPr>
          <p:cNvPr id="8" name="Облачко с текстом: прямоугольное со скругленными углами 7">
            <a:extLst>
              <a:ext uri="{FF2B5EF4-FFF2-40B4-BE49-F238E27FC236}">
                <a16:creationId xmlns:a16="http://schemas.microsoft.com/office/drawing/2014/main" id="{770A07D2-9923-4BD6-BCBF-0739E9138621}"/>
              </a:ext>
            </a:extLst>
          </p:cNvPr>
          <p:cNvSpPr/>
          <p:nvPr/>
        </p:nvSpPr>
        <p:spPr>
          <a:xfrm>
            <a:off x="7739013" y="105817"/>
            <a:ext cx="4364716" cy="3022600"/>
          </a:xfrm>
          <a:prstGeom prst="wedgeRoundRectCallout">
            <a:avLst>
              <a:gd name="adj1" fmla="val 36366"/>
              <a:gd name="adj2" fmla="val 61692"/>
              <a:gd name="adj3" fmla="val 16667"/>
            </a:avLst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0F0F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D1671A-D425-46C7-B189-934CE35A73B5}"/>
              </a:ext>
            </a:extLst>
          </p:cNvPr>
          <p:cNvSpPr txBox="1"/>
          <p:nvPr/>
        </p:nvSpPr>
        <p:spPr>
          <a:xfrm>
            <a:off x="263951" y="249448"/>
            <a:ext cx="4287729" cy="26886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dirty="0">
                <a:solidFill>
                  <a:srgbClr val="333333"/>
                </a:solidFill>
                <a:effectLst/>
                <a:ea typeface="Calibri" panose="020F0502020204030204" pitchFamily="34" charset="0"/>
              </a:rPr>
              <a:t>«Наш 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</a:rPr>
              <a:t>выбор</a:t>
            </a:r>
            <a:r>
              <a:rPr lang="ru-RU" sz="3200" dirty="0">
                <a:solidFill>
                  <a:srgbClr val="333333"/>
                </a:solidFill>
                <a:ea typeface="Calibri" panose="020F0502020204030204" pitchFamily="34" charset="0"/>
              </a:rPr>
              <a:t> </a:t>
            </a:r>
            <a:r>
              <a:rPr lang="ru-RU" sz="3200" dirty="0">
                <a:solidFill>
                  <a:srgbClr val="333333"/>
                </a:solidFill>
                <a:effectLst/>
                <a:ea typeface="Calibri" panose="020F0502020204030204" pitchFamily="34" charset="0"/>
              </a:rPr>
              <a:t>в большей мере, чем наши способности, показывает нашу истинную сущность»</a:t>
            </a:r>
            <a:endParaRPr lang="ru-RU" sz="3200" dirty="0">
              <a:effectLst/>
              <a:ea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0E11362-D511-4876-8692-796CC56E5D3B}"/>
              </a:ext>
            </a:extLst>
          </p:cNvPr>
          <p:cNvSpPr txBox="1"/>
          <p:nvPr/>
        </p:nvSpPr>
        <p:spPr>
          <a:xfrm>
            <a:off x="263951" y="6239220"/>
            <a:ext cx="27809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333333"/>
                </a:solidFill>
                <a:effectLst/>
                <a:ea typeface="Calibri" panose="020F0502020204030204" pitchFamily="34" charset="0"/>
              </a:rPr>
              <a:t>Джоан Кэтлин Роулинг</a:t>
            </a:r>
            <a:endParaRPr lang="ru-RU" dirty="0"/>
          </a:p>
        </p:txBody>
      </p:sp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8A4D33BC-2B24-4AB6-959F-1E13EA2705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84859" y="-133781"/>
            <a:ext cx="3022282" cy="3723975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741EAD7-5812-4A96-9B3C-DE40F2909023}"/>
              </a:ext>
            </a:extLst>
          </p:cNvPr>
          <p:cNvSpPr txBox="1"/>
          <p:nvPr/>
        </p:nvSpPr>
        <p:spPr>
          <a:xfrm>
            <a:off x="5546890" y="3255273"/>
            <a:ext cx="28052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Лев Николаевич Толстой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5DB47F7-64BD-4D73-B92A-9E61B4FF6F96}"/>
              </a:ext>
            </a:extLst>
          </p:cNvPr>
          <p:cNvSpPr txBox="1"/>
          <p:nvPr/>
        </p:nvSpPr>
        <p:spPr>
          <a:xfrm>
            <a:off x="3681062" y="4236489"/>
            <a:ext cx="395925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dirty="0"/>
              <a:t>«Каждый </a:t>
            </a:r>
            <a:r>
              <a:rPr lang="ru-RU" sz="4000" dirty="0">
                <a:solidFill>
                  <a:schemeClr val="accent1">
                    <a:lumMod val="75000"/>
                  </a:schemeClr>
                </a:solidFill>
              </a:rPr>
              <a:t>выбор</a:t>
            </a:r>
            <a:r>
              <a:rPr lang="ru-RU" sz="4000" dirty="0"/>
              <a:t> — это шаг к новой жизни»</a:t>
            </a:r>
          </a:p>
        </p:txBody>
      </p:sp>
      <p:pic>
        <p:nvPicPr>
          <p:cNvPr id="1032" name="Picture 8" descr="Picture background">
            <a:extLst>
              <a:ext uri="{FF2B5EF4-FFF2-40B4-BE49-F238E27FC236}">
                <a16:creationId xmlns:a16="http://schemas.microsoft.com/office/drawing/2014/main" id="{22C91FE1-AC2D-475E-B2DF-FFBE850234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1489" y="3429000"/>
            <a:ext cx="2967755" cy="294396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2335B05A-4D1F-41CB-861D-421A6FEC2880}"/>
              </a:ext>
            </a:extLst>
          </p:cNvPr>
          <p:cNvSpPr txBox="1"/>
          <p:nvPr/>
        </p:nvSpPr>
        <p:spPr>
          <a:xfrm>
            <a:off x="7854178" y="147257"/>
            <a:ext cx="4134385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333333"/>
                </a:solidFill>
                <a:effectLst/>
                <a:ea typeface="Calibri" panose="020F0502020204030204" pitchFamily="34" charset="0"/>
              </a:rPr>
              <a:t>«Правильного 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выбора</a:t>
            </a:r>
            <a:r>
              <a:rPr lang="ru-RU" sz="3200" dirty="0">
                <a:solidFill>
                  <a:srgbClr val="333333"/>
                </a:solidFill>
                <a:effectLst/>
                <a:ea typeface="Calibri" panose="020F0502020204030204" pitchFamily="34" charset="0"/>
              </a:rPr>
              <a:t> в реальности не существует — есть только сделанный 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выбор</a:t>
            </a:r>
            <a:r>
              <a:rPr lang="ru-RU" sz="3200" dirty="0">
                <a:solidFill>
                  <a:srgbClr val="333333"/>
                </a:solidFill>
                <a:effectLst/>
                <a:ea typeface="Calibri" panose="020F0502020204030204" pitchFamily="34" charset="0"/>
              </a:rPr>
              <a:t> и его последствия» </a:t>
            </a:r>
            <a:endParaRPr lang="ru-RU" sz="3200" dirty="0"/>
          </a:p>
        </p:txBody>
      </p:sp>
      <p:pic>
        <p:nvPicPr>
          <p:cNvPr id="1036" name="Picture 12">
            <a:extLst>
              <a:ext uri="{FF2B5EF4-FFF2-40B4-BE49-F238E27FC236}">
                <a16:creationId xmlns:a16="http://schemas.microsoft.com/office/drawing/2014/main" id="{0AA2F211-1C70-427F-975B-15139AB45E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602351" y="3316134"/>
            <a:ext cx="2966783" cy="336815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632E9D0F-811A-4F31-8B08-E10849A0009B}"/>
              </a:ext>
            </a:extLst>
          </p:cNvPr>
          <p:cNvSpPr txBox="1"/>
          <p:nvPr/>
        </p:nvSpPr>
        <p:spPr>
          <a:xfrm>
            <a:off x="8352149" y="6375814"/>
            <a:ext cx="2231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 err="1">
                <a:solidFill>
                  <a:srgbClr val="333333"/>
                </a:solidFill>
                <a:effectLst/>
                <a:ea typeface="Calibri" panose="020F0502020204030204" pitchFamily="34" charset="0"/>
              </a:rPr>
              <a:t>Эльчин</a:t>
            </a:r>
            <a:r>
              <a:rPr lang="ru-RU" sz="1800" dirty="0">
                <a:solidFill>
                  <a:srgbClr val="333333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ru-RU" sz="1800" dirty="0" err="1">
                <a:solidFill>
                  <a:srgbClr val="333333"/>
                </a:solidFill>
                <a:effectLst/>
                <a:ea typeface="Calibri" panose="020F0502020204030204" pitchFamily="34" charset="0"/>
              </a:rPr>
              <a:t>Сафарли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7050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EE063EF9-3C0D-4BC0-BE88-6704A34975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11500" b="1" kern="1200" cap="all" baseline="0" dirty="0">
                <a:effectLst/>
                <a:latin typeface="Cambria" panose="02040503050406030204" pitchFamily="18" charset="0"/>
                <a:ea typeface="+mj-ea"/>
                <a:cs typeface="+mj-cs"/>
              </a:rPr>
              <a:t>ТВОЙ ВЫБОР</a:t>
            </a:r>
            <a:endParaRPr lang="ru-RU" sz="177700" dirty="0"/>
          </a:p>
        </p:txBody>
      </p:sp>
      <p:pic>
        <p:nvPicPr>
          <p:cNvPr id="9" name="Picture 2" descr="Picture background">
            <a:extLst>
              <a:ext uri="{FF2B5EF4-FFF2-40B4-BE49-F238E27FC236}">
                <a16:creationId xmlns:a16="http://schemas.microsoft.com/office/drawing/2014/main" id="{0A37DE19-915F-4AF0-81F4-2B90F2CA0F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61177" y="4438009"/>
            <a:ext cx="3449949" cy="2438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5419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D62BFE9C-EFFA-47C7-86F8-0ACFA33CB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228" y="590295"/>
            <a:ext cx="9281160" cy="1670304"/>
          </a:xfrm>
        </p:spPr>
        <p:txBody>
          <a:bodyPr>
            <a:normAutofit/>
          </a:bodyPr>
          <a:lstStyle/>
          <a:p>
            <a:r>
              <a:rPr lang="ru-RU" sz="11500" b="1" dirty="0"/>
              <a:t>поведение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C1872C4-AECD-4C20-A7C4-875DC79F22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9300" y="3962401"/>
            <a:ext cx="11747500" cy="1066800"/>
          </a:xfrm>
        </p:spPr>
        <p:txBody>
          <a:bodyPr>
            <a:normAutofit fontScale="92500"/>
          </a:bodyPr>
          <a:lstStyle/>
          <a:p>
            <a:r>
              <a:rPr lang="ru-RU" sz="3600" dirty="0"/>
              <a:t>Поведение определяется способностью изменять свои действия под влиянием внутренних и внешних факторов</a:t>
            </a:r>
          </a:p>
        </p:txBody>
      </p:sp>
      <p:sp>
        <p:nvSpPr>
          <p:cNvPr id="6" name="Текст 4">
            <a:extLst>
              <a:ext uri="{FF2B5EF4-FFF2-40B4-BE49-F238E27FC236}">
                <a16:creationId xmlns:a16="http://schemas.microsoft.com/office/drawing/2014/main" id="{5C8BCC86-68E1-473B-92AC-17EE6E453A69}"/>
              </a:ext>
            </a:extLst>
          </p:cNvPr>
          <p:cNvSpPr txBox="1">
            <a:spLocks/>
          </p:cNvSpPr>
          <p:nvPr/>
        </p:nvSpPr>
        <p:spPr>
          <a:xfrm>
            <a:off x="2433828" y="2514600"/>
            <a:ext cx="9052560" cy="1066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300" dirty="0"/>
              <a:t>определённый сложившийся образ взаимодействия с окружающей средой</a:t>
            </a:r>
          </a:p>
        </p:txBody>
      </p:sp>
    </p:spTree>
    <p:extLst>
      <p:ext uri="{BB962C8B-B14F-4D97-AF65-F5344CB8AC3E}">
        <p14:creationId xmlns:p14="http://schemas.microsoft.com/office/powerpoint/2010/main" val="2850098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D62BFE9C-EFFA-47C7-86F8-0ACFA33CB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1541" y="1516124"/>
            <a:ext cx="7727526" cy="1606805"/>
          </a:xfrm>
        </p:spPr>
        <p:txBody>
          <a:bodyPr>
            <a:normAutofit/>
          </a:bodyPr>
          <a:lstStyle/>
          <a:p>
            <a:r>
              <a:rPr lang="ru-RU" sz="9600" b="1" dirty="0"/>
              <a:t>поведение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F48BE8-421D-4E4B-B506-E7E038263E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69720" y="194056"/>
            <a:ext cx="9052560" cy="1066800"/>
          </a:xfrm>
        </p:spPr>
        <p:txBody>
          <a:bodyPr>
            <a:normAutofit/>
          </a:bodyPr>
          <a:lstStyle/>
          <a:p>
            <a:pPr algn="ctr"/>
            <a:r>
              <a:rPr lang="ru-RU" sz="4400" dirty="0"/>
              <a:t>Внешние факторы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8B5D563-2540-454F-8F83-11A423ACF04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302" y="5030903"/>
            <a:ext cx="2027948" cy="175479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6ED2A22-34B3-4CF1-9FE0-2937364E9DB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8670" y="4912703"/>
            <a:ext cx="1828800" cy="187299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00848C4-53B2-4FE5-9188-48368B3F681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8630" y="3942486"/>
            <a:ext cx="2527300" cy="2843213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5FDBDFBA-B7DA-4240-94B2-4B648206F9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7171" y="4533263"/>
            <a:ext cx="4061459" cy="243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A2BFA9E1-6444-4F66-92B9-F5A8FEB42FA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8630" y="2091023"/>
            <a:ext cx="2617470" cy="186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474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626B9523-90C3-424A-AB43-EB2B57704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9640" y="77469"/>
            <a:ext cx="3200400" cy="1525087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ru-RU" dirty="0"/>
              <a:t>Социальные нормы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78AE2B67-EE02-4879-97B0-1D4BEDFCD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000" y="1602556"/>
            <a:ext cx="7797800" cy="5020056"/>
          </a:xfrm>
        </p:spPr>
        <p:txBody>
          <a:bodyPr>
            <a:normAutofit lnSpcReduction="10000"/>
          </a:bodyPr>
          <a:lstStyle/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effectLst/>
                <a:ea typeface="Calibri" panose="020F0502020204030204" pitchFamily="34" charset="0"/>
              </a:rPr>
              <a:t>Социокультурные: нормы, традиции, которые присущи определенной культуре или обществу.</a:t>
            </a: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effectLst/>
                <a:ea typeface="Calibri" panose="020F0502020204030204" pitchFamily="34" charset="0"/>
              </a:rPr>
              <a:t>Правовые: законы, которые регулируют поведение людей и организаций.</a:t>
            </a: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effectLst/>
                <a:ea typeface="Calibri" panose="020F0502020204030204" pitchFamily="34" charset="0"/>
              </a:rPr>
              <a:t>Социальные: семья, сверстники, группы по интересам.</a:t>
            </a: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effectLst/>
                <a:ea typeface="Calibri" panose="020F0502020204030204" pitchFamily="34" charset="0"/>
              </a:rPr>
              <a:t>Медийные: средства массовой информации, реклама, социальные сети.</a:t>
            </a:r>
          </a:p>
          <a:p>
            <a:pPr marL="0" indent="0">
              <a:buNone/>
            </a:pPr>
            <a:endParaRPr lang="ru-RU" sz="4400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B01EA572-76A1-4311-BD79-B3F78C3C73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76734" y="1722041"/>
            <a:ext cx="3915266" cy="5157470"/>
          </a:xfrm>
        </p:spPr>
        <p:txBody>
          <a:bodyPr>
            <a:normAutofit/>
          </a:bodyPr>
          <a:lstStyle/>
          <a:p>
            <a:pPr algn="ctr"/>
            <a:r>
              <a:rPr lang="ru-RU" sz="2400" b="0" i="0" dirty="0">
                <a:solidFill>
                  <a:srgbClr val="1F1F1F"/>
                </a:solidFill>
                <a:effectLst/>
                <a:latin typeface="Google Sans"/>
              </a:rPr>
              <a:t>общепризнанные, общепринятые или общеустановленные правила, образцы поведения, стандарты деятельности, регулирующие отношения между людьми и общественную жизнь</a:t>
            </a:r>
            <a:r>
              <a:rPr lang="ru-RU" sz="1600" b="0" i="0" dirty="0">
                <a:solidFill>
                  <a:srgbClr val="1F1F1F"/>
                </a:solidFill>
                <a:effectLst/>
                <a:latin typeface="Google Sans"/>
              </a:rPr>
              <a:t>.</a:t>
            </a:r>
            <a:endParaRPr lang="ru-RU" sz="1600" dirty="0"/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51222BA4-4421-44B7-BBC5-02D084474E00}"/>
              </a:ext>
            </a:extLst>
          </p:cNvPr>
          <p:cNvSpPr txBox="1">
            <a:spLocks/>
          </p:cNvSpPr>
          <p:nvPr/>
        </p:nvSpPr>
        <p:spPr>
          <a:xfrm>
            <a:off x="-645579" y="476014"/>
            <a:ext cx="9052560" cy="106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4400" dirty="0"/>
              <a:t>Внешние факторы</a:t>
            </a:r>
          </a:p>
        </p:txBody>
      </p:sp>
    </p:spTree>
    <p:extLst>
      <p:ext uri="{BB962C8B-B14F-4D97-AF65-F5344CB8AC3E}">
        <p14:creationId xmlns:p14="http://schemas.microsoft.com/office/powerpoint/2010/main" val="24136708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ED7654-282E-4C62-96EE-2591DFA405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7260" y="130134"/>
            <a:ext cx="9966960" cy="3035808"/>
          </a:xfrm>
        </p:spPr>
        <p:txBody>
          <a:bodyPr/>
          <a:lstStyle/>
          <a:p>
            <a:r>
              <a:rPr lang="ru-RU" dirty="0"/>
              <a:t>История одной скрепки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349613B-ABEB-4590-846B-B4B833B47D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9693D51-E057-4EDA-8228-0474DAE6C2D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0187" y="3022158"/>
            <a:ext cx="9163276" cy="275634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7ACB0E4-BDAE-402F-95A0-E62333727F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7700" y="3020126"/>
            <a:ext cx="3032298" cy="370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027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>
            <a:extLst>
              <a:ext uri="{FF2B5EF4-FFF2-40B4-BE49-F238E27FC236}">
                <a16:creationId xmlns:a16="http://schemas.microsoft.com/office/drawing/2014/main" id="{154394DC-36DC-4F70-8CBA-CF00CE1DEB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1745" y="1949463"/>
            <a:ext cx="4754880" cy="3977640"/>
          </a:xfrm>
        </p:spPr>
        <p:txBody>
          <a:bodyPr/>
          <a:lstStyle/>
          <a:p>
            <a:r>
              <a:rPr lang="ru-RU" dirty="0"/>
              <a:t>Проступок — это противоправное действие, которое имеет малую степень тяжести.</a:t>
            </a:r>
          </a:p>
          <a:p>
            <a:pPr marL="0" indent="0">
              <a:buNone/>
            </a:pPr>
            <a:r>
              <a:rPr lang="ru-RU" dirty="0"/>
              <a:t>Виды проступков:</a:t>
            </a:r>
          </a:p>
          <a:p>
            <a:r>
              <a:rPr lang="ru-RU" dirty="0"/>
              <a:t>дисциплинарные</a:t>
            </a:r>
          </a:p>
          <a:p>
            <a:r>
              <a:rPr lang="ru-RU" dirty="0"/>
              <a:t>процессуальные</a:t>
            </a:r>
          </a:p>
          <a:p>
            <a:r>
              <a:rPr lang="ru-RU" dirty="0"/>
              <a:t>гражданские</a:t>
            </a:r>
          </a:p>
          <a:p>
            <a:r>
              <a:rPr lang="ru-RU" dirty="0"/>
              <a:t>административные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9C2FBC1-8FD3-4F73-88BF-AC248C95CA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60656" y="2082804"/>
            <a:ext cx="5249599" cy="3977640"/>
          </a:xfrm>
        </p:spPr>
        <p:txBody>
          <a:bodyPr/>
          <a:lstStyle/>
          <a:p>
            <a:pPr algn="ctr"/>
            <a:r>
              <a:rPr lang="ru-RU" dirty="0"/>
              <a:t>Преступление — общественно опасное винов­ное действие, ответственность за которое предусмотрен­а уголовным законода­тельством. </a:t>
            </a:r>
          </a:p>
          <a:p>
            <a:pPr algn="ctr"/>
            <a:endParaRPr lang="ru-RU" dirty="0"/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6266AF45-8504-4D3D-BBD1-1136D6C69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752" y="200455"/>
            <a:ext cx="10058400" cy="1609344"/>
          </a:xfrm>
        </p:spPr>
        <p:txBody>
          <a:bodyPr>
            <a:normAutofit/>
          </a:bodyPr>
          <a:lstStyle/>
          <a:p>
            <a:r>
              <a:rPr lang="ru-RU" sz="2700" dirty="0"/>
              <a:t>Правонарушение — это общественно опасное виновное де­яние (действие или бездействие), которое противоречит нормам права и влечет за собой юридическую ответственность</a:t>
            </a:r>
            <a:endParaRPr lang="ru-RU" dirty="0"/>
          </a:p>
        </p:txBody>
      </p:sp>
      <p:pic>
        <p:nvPicPr>
          <p:cNvPr id="3074" name="Picture 2" descr="Закон – Бесплатные иконки: безопасность">
            <a:extLst>
              <a:ext uri="{FF2B5EF4-FFF2-40B4-BE49-F238E27FC236}">
                <a16:creationId xmlns:a16="http://schemas.microsoft.com/office/drawing/2014/main" id="{0D8B8042-98BE-4B62-8FC3-E067D268DC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3361" y="5252963"/>
            <a:ext cx="1416706" cy="1416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7BEC4B15-DF16-4DE4-8655-EA27304F046F}"/>
              </a:ext>
            </a:extLst>
          </p:cNvPr>
          <p:cNvGrpSpPr/>
          <p:nvPr/>
        </p:nvGrpSpPr>
        <p:grpSpPr>
          <a:xfrm>
            <a:off x="3070144" y="3903565"/>
            <a:ext cx="7762059" cy="2698796"/>
            <a:chOff x="4748115" y="3407961"/>
            <a:chExt cx="7762059" cy="2698796"/>
          </a:xfrm>
        </p:grpSpPr>
        <p:sp>
          <p:nvSpPr>
            <p:cNvPr id="2" name="Блок-схема: альтернативный процесс 1">
              <a:extLst>
                <a:ext uri="{FF2B5EF4-FFF2-40B4-BE49-F238E27FC236}">
                  <a16:creationId xmlns:a16="http://schemas.microsoft.com/office/drawing/2014/main" id="{E2BF3DBF-025F-4395-8B4A-63EC36CB8BD6}"/>
                </a:ext>
              </a:extLst>
            </p:cNvPr>
            <p:cNvSpPr/>
            <p:nvPr/>
          </p:nvSpPr>
          <p:spPr>
            <a:xfrm>
              <a:off x="5896809" y="4344629"/>
              <a:ext cx="2281287" cy="650449"/>
            </a:xfrm>
            <a:prstGeom prst="flowChartAlternateProcess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Блок-схема: альтернативный процесс 6">
              <a:extLst>
                <a:ext uri="{FF2B5EF4-FFF2-40B4-BE49-F238E27FC236}">
                  <a16:creationId xmlns:a16="http://schemas.microsoft.com/office/drawing/2014/main" id="{6846DA67-B4B5-439E-A452-3A47CB8C94D9}"/>
                </a:ext>
              </a:extLst>
            </p:cNvPr>
            <p:cNvSpPr/>
            <p:nvPr/>
          </p:nvSpPr>
          <p:spPr>
            <a:xfrm>
              <a:off x="9457352" y="4375261"/>
              <a:ext cx="2281287" cy="650449"/>
            </a:xfrm>
            <a:prstGeom prst="flowChartAlternateProcess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Блок-схема: альтернативный процесс 8">
              <a:extLst>
                <a:ext uri="{FF2B5EF4-FFF2-40B4-BE49-F238E27FC236}">
                  <a16:creationId xmlns:a16="http://schemas.microsoft.com/office/drawing/2014/main" id="{7BABDB47-340C-4022-A20C-DE3AF01E8F48}"/>
                </a:ext>
              </a:extLst>
            </p:cNvPr>
            <p:cNvSpPr/>
            <p:nvPr/>
          </p:nvSpPr>
          <p:spPr>
            <a:xfrm>
              <a:off x="7352907" y="3421175"/>
              <a:ext cx="3769245" cy="650449"/>
            </a:xfrm>
            <a:prstGeom prst="flowChartAlternateProcess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бъект 5">
              <a:extLst>
                <a:ext uri="{FF2B5EF4-FFF2-40B4-BE49-F238E27FC236}">
                  <a16:creationId xmlns:a16="http://schemas.microsoft.com/office/drawing/2014/main" id="{16CC3144-051E-47B5-BD66-A3A64A079737}"/>
                </a:ext>
              </a:extLst>
            </p:cNvPr>
            <p:cNvSpPr txBox="1">
              <a:spLocks/>
            </p:cNvSpPr>
            <p:nvPr/>
          </p:nvSpPr>
          <p:spPr>
            <a:xfrm>
              <a:off x="8309835" y="5321907"/>
              <a:ext cx="3898358" cy="78485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40000" lnSpcReduction="20000"/>
            </a:bodyPr>
            <a:lstStyle>
              <a:lvl1pPr marL="182880" indent="-18288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buClr>
                  <a:schemeClr val="accent1">
                    <a:lumMod val="75000"/>
                  </a:schemeClr>
                </a:buClr>
                <a:buSzPct val="85000"/>
                <a:buFont typeface="Wingdings" pitchFamily="2" charset="2"/>
                <a:buChar char="§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18288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accent1">
                    <a:lumMod val="75000"/>
                  </a:schemeClr>
                </a:buClr>
                <a:buSzPct val="85000"/>
                <a:buFont typeface="Wingdings" pitchFamily="2" charset="2"/>
                <a:buChar char="§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31520" indent="-18288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accent1">
                    <a:lumMod val="75000"/>
                  </a:schemeClr>
                </a:buClr>
                <a:buSzPct val="85000"/>
                <a:buFont typeface="Wingdings" pitchFamily="2" charset="2"/>
                <a:buChar char="§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5840" indent="-18288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accent1">
                    <a:lumMod val="75000"/>
                  </a:schemeClr>
                </a:buClr>
                <a:buSzPct val="85000"/>
                <a:buFont typeface="Wingdings" pitchFamily="2" charset="2"/>
                <a:buChar char="§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80160" indent="-18288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accent1">
                    <a:lumMod val="75000"/>
                  </a:schemeClr>
                </a:buClr>
                <a:buSzPct val="85000"/>
                <a:buFont typeface="Wingdings" pitchFamily="2" charset="2"/>
                <a:buChar char="§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600000" indent="-2286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accent1">
                    <a:lumMod val="75000"/>
                  </a:schemeClr>
                </a:buClr>
                <a:buSzPct val="85000"/>
                <a:buFont typeface="Wingdings" pitchFamily="2" charset="2"/>
                <a:buChar char="§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00000" indent="-2286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accent1">
                    <a:lumMod val="75000"/>
                  </a:schemeClr>
                </a:buClr>
                <a:buSzPct val="85000"/>
                <a:buFont typeface="Wingdings" pitchFamily="2" charset="2"/>
                <a:buChar char="§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200000" indent="-2286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accent1">
                    <a:lumMod val="75000"/>
                  </a:schemeClr>
                </a:buClr>
                <a:buSzPct val="85000"/>
                <a:buFont typeface="Wingdings" pitchFamily="2" charset="2"/>
                <a:buChar char="§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500000" indent="-2286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accent1">
                    <a:lumMod val="75000"/>
                  </a:schemeClr>
                </a:buClr>
                <a:buSzPct val="85000"/>
                <a:buFont typeface="Wingdings" pitchFamily="2" charset="2"/>
                <a:buChar char="§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3500" b="1" dirty="0">
                  <a:solidFill>
                    <a:srgbClr val="AB2400"/>
                  </a:solidFill>
                </a:rPr>
                <a:t>с 16 лет – общая          с 14 лет за тяжкие </a:t>
              </a:r>
            </a:p>
            <a:p>
              <a:pPr marL="0" indent="0" algn="ctr">
                <a:buNone/>
              </a:pPr>
              <a:r>
                <a:rPr lang="ru-RU" sz="3500" b="1" dirty="0">
                  <a:solidFill>
                    <a:srgbClr val="AB2400"/>
                  </a:solidFill>
                </a:rPr>
                <a:t>                               преступления</a:t>
              </a:r>
            </a:p>
            <a:p>
              <a:pPr marL="0" indent="0" algn="ctr">
                <a:buNone/>
              </a:pPr>
              <a:endParaRPr lang="ru-RU" b="1" dirty="0">
                <a:solidFill>
                  <a:srgbClr val="AB2400"/>
                </a:solidFill>
              </a:endParaRPr>
            </a:p>
          </p:txBody>
        </p:sp>
        <p:sp>
          <p:nvSpPr>
            <p:cNvPr id="13" name="Объект 5">
              <a:extLst>
                <a:ext uri="{FF2B5EF4-FFF2-40B4-BE49-F238E27FC236}">
                  <a16:creationId xmlns:a16="http://schemas.microsoft.com/office/drawing/2014/main" id="{9AB14B74-1F99-49D6-B89B-D6BF0ACAD6A2}"/>
                </a:ext>
              </a:extLst>
            </p:cNvPr>
            <p:cNvSpPr txBox="1">
              <a:spLocks/>
            </p:cNvSpPr>
            <p:nvPr/>
          </p:nvSpPr>
          <p:spPr>
            <a:xfrm>
              <a:off x="8611816" y="4518541"/>
              <a:ext cx="3898358" cy="78485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182880" indent="-18288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buClr>
                  <a:schemeClr val="accent1">
                    <a:lumMod val="75000"/>
                  </a:schemeClr>
                </a:buClr>
                <a:buSzPct val="85000"/>
                <a:buFont typeface="Wingdings" pitchFamily="2" charset="2"/>
                <a:buChar char="§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18288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accent1">
                    <a:lumMod val="75000"/>
                  </a:schemeClr>
                </a:buClr>
                <a:buSzPct val="85000"/>
                <a:buFont typeface="Wingdings" pitchFamily="2" charset="2"/>
                <a:buChar char="§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31520" indent="-18288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accent1">
                    <a:lumMod val="75000"/>
                  </a:schemeClr>
                </a:buClr>
                <a:buSzPct val="85000"/>
                <a:buFont typeface="Wingdings" pitchFamily="2" charset="2"/>
                <a:buChar char="§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5840" indent="-18288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accent1">
                    <a:lumMod val="75000"/>
                  </a:schemeClr>
                </a:buClr>
                <a:buSzPct val="85000"/>
                <a:buFont typeface="Wingdings" pitchFamily="2" charset="2"/>
                <a:buChar char="§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80160" indent="-18288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accent1">
                    <a:lumMod val="75000"/>
                  </a:schemeClr>
                </a:buClr>
                <a:buSzPct val="85000"/>
                <a:buFont typeface="Wingdings" pitchFamily="2" charset="2"/>
                <a:buChar char="§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600000" indent="-2286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accent1">
                    <a:lumMod val="75000"/>
                  </a:schemeClr>
                </a:buClr>
                <a:buSzPct val="85000"/>
                <a:buFont typeface="Wingdings" pitchFamily="2" charset="2"/>
                <a:buChar char="§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00000" indent="-2286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accent1">
                    <a:lumMod val="75000"/>
                  </a:schemeClr>
                </a:buClr>
                <a:buSzPct val="85000"/>
                <a:buFont typeface="Wingdings" pitchFamily="2" charset="2"/>
                <a:buChar char="§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200000" indent="-2286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accent1">
                    <a:lumMod val="75000"/>
                  </a:schemeClr>
                </a:buClr>
                <a:buSzPct val="85000"/>
                <a:buFont typeface="Wingdings" pitchFamily="2" charset="2"/>
                <a:buChar char="§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500000" indent="-2286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accent1">
                    <a:lumMod val="75000"/>
                  </a:schemeClr>
                </a:buClr>
                <a:buSzPct val="85000"/>
                <a:buFont typeface="Wingdings" pitchFamily="2" charset="2"/>
                <a:buChar char="§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ru-RU" b="1" dirty="0">
                  <a:solidFill>
                    <a:srgbClr val="AB2400"/>
                  </a:solidFill>
                </a:rPr>
                <a:t>Уголовная</a:t>
              </a:r>
            </a:p>
          </p:txBody>
        </p:sp>
        <p:sp>
          <p:nvSpPr>
            <p:cNvPr id="14" name="Объект 5">
              <a:extLst>
                <a:ext uri="{FF2B5EF4-FFF2-40B4-BE49-F238E27FC236}">
                  <a16:creationId xmlns:a16="http://schemas.microsoft.com/office/drawing/2014/main" id="{E44C9D40-995C-47B0-ACAB-A8A278628AB0}"/>
                </a:ext>
              </a:extLst>
            </p:cNvPr>
            <p:cNvSpPr txBox="1">
              <a:spLocks/>
            </p:cNvSpPr>
            <p:nvPr/>
          </p:nvSpPr>
          <p:spPr>
            <a:xfrm>
              <a:off x="4748115" y="5210679"/>
              <a:ext cx="3898358" cy="78485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182880" indent="-18288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buClr>
                  <a:schemeClr val="accent1">
                    <a:lumMod val="75000"/>
                  </a:schemeClr>
                </a:buClr>
                <a:buSzPct val="85000"/>
                <a:buFont typeface="Wingdings" pitchFamily="2" charset="2"/>
                <a:buChar char="§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18288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accent1">
                    <a:lumMod val="75000"/>
                  </a:schemeClr>
                </a:buClr>
                <a:buSzPct val="85000"/>
                <a:buFont typeface="Wingdings" pitchFamily="2" charset="2"/>
                <a:buChar char="§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31520" indent="-18288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accent1">
                    <a:lumMod val="75000"/>
                  </a:schemeClr>
                </a:buClr>
                <a:buSzPct val="85000"/>
                <a:buFont typeface="Wingdings" pitchFamily="2" charset="2"/>
                <a:buChar char="§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5840" indent="-18288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accent1">
                    <a:lumMod val="75000"/>
                  </a:schemeClr>
                </a:buClr>
                <a:buSzPct val="85000"/>
                <a:buFont typeface="Wingdings" pitchFamily="2" charset="2"/>
                <a:buChar char="§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80160" indent="-18288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accent1">
                    <a:lumMod val="75000"/>
                  </a:schemeClr>
                </a:buClr>
                <a:buSzPct val="85000"/>
                <a:buFont typeface="Wingdings" pitchFamily="2" charset="2"/>
                <a:buChar char="§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600000" indent="-2286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accent1">
                    <a:lumMod val="75000"/>
                  </a:schemeClr>
                </a:buClr>
                <a:buSzPct val="85000"/>
                <a:buFont typeface="Wingdings" pitchFamily="2" charset="2"/>
                <a:buChar char="§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00000" indent="-2286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accent1">
                    <a:lumMod val="75000"/>
                  </a:schemeClr>
                </a:buClr>
                <a:buSzPct val="85000"/>
                <a:buFont typeface="Wingdings" pitchFamily="2" charset="2"/>
                <a:buChar char="§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200000" indent="-2286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accent1">
                    <a:lumMod val="75000"/>
                  </a:schemeClr>
                </a:buClr>
                <a:buSzPct val="85000"/>
                <a:buFont typeface="Wingdings" pitchFamily="2" charset="2"/>
                <a:buChar char="§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500000" indent="-2286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accent1">
                    <a:lumMod val="75000"/>
                  </a:schemeClr>
                </a:buClr>
                <a:buSzPct val="85000"/>
                <a:buFont typeface="Wingdings" pitchFamily="2" charset="2"/>
                <a:buChar char="§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ru-RU" sz="1600" b="1" dirty="0">
                  <a:solidFill>
                    <a:srgbClr val="AB2400"/>
                  </a:solidFill>
                </a:rPr>
                <a:t>с 16 лет</a:t>
              </a:r>
            </a:p>
          </p:txBody>
        </p:sp>
        <p:sp>
          <p:nvSpPr>
            <p:cNvPr id="15" name="Объект 5">
              <a:extLst>
                <a:ext uri="{FF2B5EF4-FFF2-40B4-BE49-F238E27FC236}">
                  <a16:creationId xmlns:a16="http://schemas.microsoft.com/office/drawing/2014/main" id="{9AFE168D-47EB-4CD9-9F79-EF89ECB4AEC1}"/>
                </a:ext>
              </a:extLst>
            </p:cNvPr>
            <p:cNvSpPr txBox="1">
              <a:spLocks/>
            </p:cNvSpPr>
            <p:nvPr/>
          </p:nvSpPr>
          <p:spPr>
            <a:xfrm>
              <a:off x="7338257" y="3407961"/>
              <a:ext cx="3898358" cy="78485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</a:bodyPr>
            <a:lstStyle>
              <a:lvl1pPr marL="182880" indent="-18288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buClr>
                  <a:schemeClr val="accent1">
                    <a:lumMod val="75000"/>
                  </a:schemeClr>
                </a:buClr>
                <a:buSzPct val="85000"/>
                <a:buFont typeface="Wingdings" pitchFamily="2" charset="2"/>
                <a:buChar char="§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18288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accent1">
                    <a:lumMod val="75000"/>
                  </a:schemeClr>
                </a:buClr>
                <a:buSzPct val="85000"/>
                <a:buFont typeface="Wingdings" pitchFamily="2" charset="2"/>
                <a:buChar char="§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31520" indent="-18288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accent1">
                    <a:lumMod val="75000"/>
                  </a:schemeClr>
                </a:buClr>
                <a:buSzPct val="85000"/>
                <a:buFont typeface="Wingdings" pitchFamily="2" charset="2"/>
                <a:buChar char="§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5840" indent="-18288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accent1">
                    <a:lumMod val="75000"/>
                  </a:schemeClr>
                </a:buClr>
                <a:buSzPct val="85000"/>
                <a:buFont typeface="Wingdings" pitchFamily="2" charset="2"/>
                <a:buChar char="§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80160" indent="-18288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accent1">
                    <a:lumMod val="75000"/>
                  </a:schemeClr>
                </a:buClr>
                <a:buSzPct val="85000"/>
                <a:buFont typeface="Wingdings" pitchFamily="2" charset="2"/>
                <a:buChar char="§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600000" indent="-2286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accent1">
                    <a:lumMod val="75000"/>
                  </a:schemeClr>
                </a:buClr>
                <a:buSzPct val="85000"/>
                <a:buFont typeface="Wingdings" pitchFamily="2" charset="2"/>
                <a:buChar char="§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00000" indent="-2286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accent1">
                    <a:lumMod val="75000"/>
                  </a:schemeClr>
                </a:buClr>
                <a:buSzPct val="85000"/>
                <a:buFont typeface="Wingdings" pitchFamily="2" charset="2"/>
                <a:buChar char="§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200000" indent="-2286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accent1">
                    <a:lumMod val="75000"/>
                  </a:schemeClr>
                </a:buClr>
                <a:buSzPct val="85000"/>
                <a:buFont typeface="Wingdings" pitchFamily="2" charset="2"/>
                <a:buChar char="§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500000" indent="-2286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200"/>
                </a:spcAft>
                <a:buClr>
                  <a:schemeClr val="accent1">
                    <a:lumMod val="75000"/>
                  </a:schemeClr>
                </a:buClr>
                <a:buSzPct val="85000"/>
                <a:buFont typeface="Wingdings" pitchFamily="2" charset="2"/>
                <a:buChar char="§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ru-RU" b="1" dirty="0">
                  <a:solidFill>
                    <a:srgbClr val="AB2400"/>
                  </a:solidFill>
                </a:rPr>
                <a:t>Юридическая ответственность несовершеннолетних</a:t>
              </a:r>
            </a:p>
          </p:txBody>
        </p:sp>
        <p:cxnSp>
          <p:nvCxnSpPr>
            <p:cNvPr id="4" name="Прямая со стрелкой 3">
              <a:extLst>
                <a:ext uri="{FF2B5EF4-FFF2-40B4-BE49-F238E27FC236}">
                  <a16:creationId xmlns:a16="http://schemas.microsoft.com/office/drawing/2014/main" id="{481A3C81-AE36-431E-812B-09118D3B0DFC}"/>
                </a:ext>
              </a:extLst>
            </p:cNvPr>
            <p:cNvCxnSpPr/>
            <p:nvPr/>
          </p:nvCxnSpPr>
          <p:spPr>
            <a:xfrm>
              <a:off x="9964132" y="4071624"/>
              <a:ext cx="414779" cy="273005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 стрелкой 16">
              <a:extLst>
                <a:ext uri="{FF2B5EF4-FFF2-40B4-BE49-F238E27FC236}">
                  <a16:creationId xmlns:a16="http://schemas.microsoft.com/office/drawing/2014/main" id="{08931B33-5F36-4E01-95C5-7BEEC2E3A3B3}"/>
                </a:ext>
              </a:extLst>
            </p:cNvPr>
            <p:cNvCxnSpPr/>
            <p:nvPr/>
          </p:nvCxnSpPr>
          <p:spPr>
            <a:xfrm>
              <a:off x="10821836" y="5074176"/>
              <a:ext cx="414779" cy="273005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 стрелкой 17">
              <a:extLst>
                <a:ext uri="{FF2B5EF4-FFF2-40B4-BE49-F238E27FC236}">
                  <a16:creationId xmlns:a16="http://schemas.microsoft.com/office/drawing/2014/main" id="{4535A7F0-C7CE-4200-9F26-B0853D9647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682845" y="4071624"/>
              <a:ext cx="377073" cy="273005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 стрелкой 20">
              <a:extLst>
                <a:ext uri="{FF2B5EF4-FFF2-40B4-BE49-F238E27FC236}">
                  <a16:creationId xmlns:a16="http://schemas.microsoft.com/office/drawing/2014/main" id="{55361EB0-BDE3-4A80-BAD1-A13FA29A923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42345" y="5018578"/>
              <a:ext cx="377073" cy="273005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 стрелкой 21">
              <a:extLst>
                <a:ext uri="{FF2B5EF4-FFF2-40B4-BE49-F238E27FC236}">
                  <a16:creationId xmlns:a16="http://schemas.microsoft.com/office/drawing/2014/main" id="{CD72A799-58C2-4933-AEE2-86B42DE750C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496275" y="5077109"/>
              <a:ext cx="377073" cy="273005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Объект 5">
            <a:extLst>
              <a:ext uri="{FF2B5EF4-FFF2-40B4-BE49-F238E27FC236}">
                <a16:creationId xmlns:a16="http://schemas.microsoft.com/office/drawing/2014/main" id="{3D8C2F92-E063-4ECE-A23F-B3ACA2AD525C}"/>
              </a:ext>
            </a:extLst>
          </p:cNvPr>
          <p:cNvSpPr txBox="1">
            <a:spLocks/>
          </p:cNvSpPr>
          <p:nvPr/>
        </p:nvSpPr>
        <p:spPr>
          <a:xfrm>
            <a:off x="3346098" y="5023403"/>
            <a:ext cx="3898358" cy="7848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b="1" dirty="0">
                <a:solidFill>
                  <a:srgbClr val="AB2400"/>
                </a:solidFill>
              </a:rPr>
              <a:t>Административная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4FCBE252-8B8D-45E2-B890-56E360AFB7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9963" y="3938283"/>
            <a:ext cx="2362200" cy="66675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5B0FCA0-9CF8-4290-A5FA-58C4C08236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9918" y="3937430"/>
            <a:ext cx="2362200" cy="666750"/>
          </a:xfrm>
          <a:prstGeom prst="rect">
            <a:avLst/>
          </a:prstGeom>
        </p:spPr>
      </p:pic>
      <p:sp>
        <p:nvSpPr>
          <p:cNvPr id="30" name="Объект 5">
            <a:extLst>
              <a:ext uri="{FF2B5EF4-FFF2-40B4-BE49-F238E27FC236}">
                <a16:creationId xmlns:a16="http://schemas.microsoft.com/office/drawing/2014/main" id="{552ACFEF-49CD-4162-AD52-AB7DEA63ED08}"/>
              </a:ext>
            </a:extLst>
          </p:cNvPr>
          <p:cNvSpPr txBox="1">
            <a:spLocks/>
          </p:cNvSpPr>
          <p:nvPr/>
        </p:nvSpPr>
        <p:spPr>
          <a:xfrm>
            <a:off x="2169407" y="4095666"/>
            <a:ext cx="3898358" cy="7848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b="1" dirty="0">
                <a:solidFill>
                  <a:srgbClr val="AB2400"/>
                </a:solidFill>
              </a:rPr>
              <a:t>Дисциплинарная </a:t>
            </a:r>
          </a:p>
        </p:txBody>
      </p:sp>
      <p:sp>
        <p:nvSpPr>
          <p:cNvPr id="25" name="Объект 5">
            <a:extLst>
              <a:ext uri="{FF2B5EF4-FFF2-40B4-BE49-F238E27FC236}">
                <a16:creationId xmlns:a16="http://schemas.microsoft.com/office/drawing/2014/main" id="{C1AE5D54-BE7F-4636-999D-98E022FE6064}"/>
              </a:ext>
            </a:extLst>
          </p:cNvPr>
          <p:cNvSpPr txBox="1">
            <a:spLocks/>
          </p:cNvSpPr>
          <p:nvPr/>
        </p:nvSpPr>
        <p:spPr>
          <a:xfrm>
            <a:off x="9064123" y="4061782"/>
            <a:ext cx="3898358" cy="7848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b="1" dirty="0">
                <a:solidFill>
                  <a:srgbClr val="AB2400"/>
                </a:solidFill>
              </a:rPr>
              <a:t>Гражданско-правовая </a:t>
            </a:r>
          </a:p>
        </p:txBody>
      </p:sp>
      <p:cxnSp>
        <p:nvCxnSpPr>
          <p:cNvPr id="31" name="Прямая со стрелкой 30">
            <a:extLst>
              <a:ext uri="{FF2B5EF4-FFF2-40B4-BE49-F238E27FC236}">
                <a16:creationId xmlns:a16="http://schemas.microsoft.com/office/drawing/2014/main" id="{DA8CE3B4-E031-4594-8403-FB2AB533A5A5}"/>
              </a:ext>
            </a:extLst>
          </p:cNvPr>
          <p:cNvCxnSpPr>
            <a:stCxn id="9" idx="3"/>
            <a:endCxn id="26" idx="1"/>
          </p:cNvCxnSpPr>
          <p:nvPr/>
        </p:nvCxnSpPr>
        <p:spPr>
          <a:xfrm>
            <a:off x="9444181" y="4242004"/>
            <a:ext cx="355782" cy="2965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>
            <a:extLst>
              <a:ext uri="{FF2B5EF4-FFF2-40B4-BE49-F238E27FC236}">
                <a16:creationId xmlns:a16="http://schemas.microsoft.com/office/drawing/2014/main" id="{5D34E4A7-9DAC-455A-9FE8-EAC772AE9677}"/>
              </a:ext>
            </a:extLst>
          </p:cNvPr>
          <p:cNvCxnSpPr>
            <a:stCxn id="15" idx="1"/>
            <a:endCxn id="28" idx="3"/>
          </p:cNvCxnSpPr>
          <p:nvPr/>
        </p:nvCxnSpPr>
        <p:spPr>
          <a:xfrm flipH="1" flipV="1">
            <a:off x="5342118" y="4270805"/>
            <a:ext cx="318168" cy="2518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60133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D007AD-E208-4543-A122-39608907D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1474" y="412496"/>
            <a:ext cx="9741458" cy="992098"/>
          </a:xfrm>
        </p:spPr>
        <p:txBody>
          <a:bodyPr>
            <a:normAutofit fontScale="90000"/>
          </a:bodyPr>
          <a:lstStyle/>
          <a:p>
            <a:pPr>
              <a:spcAft>
                <a:spcPts val="0"/>
              </a:spcAft>
            </a:pPr>
            <a:r>
              <a:rPr lang="ru-RU" sz="4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Структура деятельности</a:t>
            </a:r>
            <a:br>
              <a:rPr lang="ru-RU" b="0" i="0" dirty="0">
                <a:effectLst/>
                <a:latin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A8D42E1-71D2-4E53-A966-FBB6043DC5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51474" y="2679700"/>
            <a:ext cx="9543626" cy="2171700"/>
          </a:xfrm>
        </p:spPr>
        <p:txBody>
          <a:bodyPr>
            <a:normAutofit/>
          </a:bodyPr>
          <a:lstStyle/>
          <a:p>
            <a:pPr algn="just"/>
            <a:br>
              <a:rPr lang="ru-RU" sz="2400" b="0" i="0" dirty="0">
                <a:effectLst/>
                <a:latin typeface="Times New Roman" panose="02020603050405020304" pitchFamily="18" charset="0"/>
              </a:rPr>
            </a:br>
            <a:endParaRPr lang="ru-RU" sz="2400" dirty="0"/>
          </a:p>
        </p:txBody>
      </p:sp>
      <p:graphicFrame>
        <p:nvGraphicFramePr>
          <p:cNvPr id="5" name="Объект 3">
            <a:extLst>
              <a:ext uri="{FF2B5EF4-FFF2-40B4-BE49-F238E27FC236}">
                <a16:creationId xmlns:a16="http://schemas.microsoft.com/office/drawing/2014/main" id="{552BFAA4-7729-4D77-A9EF-BED1CFFCBCB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2520211"/>
              </p:ext>
            </p:extLst>
          </p:nvPr>
        </p:nvGraphicFramePr>
        <p:xfrm>
          <a:off x="0" y="1605123"/>
          <a:ext cx="12500074" cy="26962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Облачко с текстом: прямоугольное со скругленными углами 5">
            <a:extLst>
              <a:ext uri="{FF2B5EF4-FFF2-40B4-BE49-F238E27FC236}">
                <a16:creationId xmlns:a16="http://schemas.microsoft.com/office/drawing/2014/main" id="{63B653C1-6AB6-46A5-80C9-127CC4FE3C76}"/>
              </a:ext>
            </a:extLst>
          </p:cNvPr>
          <p:cNvSpPr/>
          <p:nvPr/>
        </p:nvSpPr>
        <p:spPr>
          <a:xfrm>
            <a:off x="169710" y="4481734"/>
            <a:ext cx="6752493" cy="1963770"/>
          </a:xfrm>
          <a:prstGeom prst="wedgeRoundRectCallout">
            <a:avLst>
              <a:gd name="adj1" fmla="val -31596"/>
              <a:gd name="adj2" fmla="val -106333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6000" b="1" dirty="0">
                <a:solidFill>
                  <a:schemeClr val="tx1"/>
                </a:solidFill>
              </a:rPr>
              <a:t>ПОТРЕБНОСТИ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chemeClr val="tx1"/>
                </a:solidFill>
              </a:rPr>
              <a:t>БИОЛОГИЧЕСКИЕ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chemeClr val="tx1"/>
                </a:solidFill>
              </a:rPr>
              <a:t>СОЦИАЛЬНЫЕ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chemeClr val="tx1"/>
                </a:solidFill>
              </a:rPr>
              <a:t>ДУХОВНЫЕ</a:t>
            </a:r>
          </a:p>
        </p:txBody>
      </p:sp>
    </p:spTree>
    <p:extLst>
      <p:ext uri="{BB962C8B-B14F-4D97-AF65-F5344CB8AC3E}">
        <p14:creationId xmlns:p14="http://schemas.microsoft.com/office/powerpoint/2010/main" val="105492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D62BFE9C-EFFA-47C7-86F8-0ACFA33CB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4021" y="727456"/>
            <a:ext cx="7668259" cy="1722376"/>
          </a:xfrm>
        </p:spPr>
        <p:txBody>
          <a:bodyPr>
            <a:normAutofit/>
          </a:bodyPr>
          <a:lstStyle/>
          <a:p>
            <a:r>
              <a:rPr lang="ru-RU" b="1" dirty="0"/>
              <a:t>поведения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F48BE8-421D-4E4B-B506-E7E038263E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69720" y="194056"/>
            <a:ext cx="9052560" cy="1066800"/>
          </a:xfrm>
        </p:spPr>
        <p:txBody>
          <a:bodyPr>
            <a:normAutofit/>
          </a:bodyPr>
          <a:lstStyle/>
          <a:p>
            <a:pPr algn="ctr"/>
            <a:r>
              <a:rPr lang="ru-RU" sz="4400" dirty="0"/>
              <a:t>Внутренние факторы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1D2351-EE0D-42EC-BD0E-F6D65241E7B1}"/>
              </a:ext>
            </a:extLst>
          </p:cNvPr>
          <p:cNvSpPr txBox="1"/>
          <p:nvPr/>
        </p:nvSpPr>
        <p:spPr>
          <a:xfrm>
            <a:off x="2451100" y="2260600"/>
            <a:ext cx="905256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sz="2800" b="1" i="0" dirty="0">
                <a:solidFill>
                  <a:srgbClr val="FF0000"/>
                </a:solidFill>
                <a:effectLst/>
                <a:latin typeface="YS Text"/>
              </a:rPr>
              <a:t>Мотивы</a:t>
            </a:r>
            <a:r>
              <a:rPr lang="ru-RU" sz="2800" b="1" dirty="0">
                <a:solidFill>
                  <a:srgbClr val="333333"/>
                </a:solidFill>
                <a:latin typeface="YS Text"/>
              </a:rPr>
              <a:t> - э</a:t>
            </a:r>
            <a:r>
              <a:rPr lang="ru-RU" sz="2800" b="1" i="0" dirty="0">
                <a:solidFill>
                  <a:srgbClr val="333333"/>
                </a:solidFill>
                <a:effectLst/>
                <a:latin typeface="YS Text"/>
              </a:rPr>
              <a:t>то побуждения, являющиеся причинами всех действий.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800" b="1" i="0" dirty="0">
                <a:solidFill>
                  <a:srgbClr val="FF0000"/>
                </a:solidFill>
                <a:effectLst/>
                <a:latin typeface="YS Text"/>
              </a:rPr>
              <a:t>Ценности</a:t>
            </a:r>
            <a:r>
              <a:rPr lang="ru-RU" sz="2800" b="1" dirty="0">
                <a:solidFill>
                  <a:srgbClr val="333333"/>
                </a:solidFill>
                <a:latin typeface="YS Text"/>
              </a:rPr>
              <a:t> - у</a:t>
            </a:r>
            <a:r>
              <a:rPr lang="ru-RU" sz="2800" b="1" i="0" dirty="0">
                <a:solidFill>
                  <a:srgbClr val="333333"/>
                </a:solidFill>
                <a:effectLst/>
                <a:latin typeface="YS Text"/>
              </a:rPr>
              <a:t>стойчивые убеждения в том, что какая-либо форма поведения или конечного состояния является наиболее предпочтительной.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FF0000"/>
                </a:solidFill>
                <a:latin typeface="YS Text"/>
              </a:rPr>
              <a:t>Желания </a:t>
            </a:r>
            <a:r>
              <a:rPr lang="ru-RU" sz="2800" b="1" dirty="0">
                <a:solidFill>
                  <a:srgbClr val="333333"/>
                </a:solidFill>
                <a:latin typeface="YS Text"/>
              </a:rPr>
              <a:t>– осознание определенной потребности.</a:t>
            </a:r>
            <a:endParaRPr lang="ru-RU" sz="2800" b="1" i="0" dirty="0">
              <a:solidFill>
                <a:srgbClr val="333333"/>
              </a:solidFill>
              <a:effectLst/>
              <a:latin typeface="YS Text"/>
            </a:endParaRPr>
          </a:p>
        </p:txBody>
      </p:sp>
    </p:spTree>
    <p:extLst>
      <p:ext uri="{BB962C8B-B14F-4D97-AF65-F5344CB8AC3E}">
        <p14:creationId xmlns:p14="http://schemas.microsoft.com/office/powerpoint/2010/main" val="4244975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0AE1EB-714B-446B-955A-BC62EC563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408" y="197236"/>
            <a:ext cx="3845052" cy="1812515"/>
          </a:xfrm>
        </p:spPr>
        <p:txBody>
          <a:bodyPr>
            <a:normAutofit/>
          </a:bodyPr>
          <a:lstStyle/>
          <a:p>
            <a:r>
              <a:rPr lang="ru-RU" sz="7200" b="1" dirty="0"/>
              <a:t>Выбор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E32F97D-DDE7-46D8-BFE8-228DA3148D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A2F9A37-99A2-4BC9-91CC-561D20BE13A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1057" y="197236"/>
            <a:ext cx="5795169" cy="5690097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74D058C-5514-4184-AB3E-497A2B6190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045" y="2156460"/>
            <a:ext cx="1076325" cy="88582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41D7D54-893A-4CF3-A4DB-1A2FBFE62F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791200"/>
            <a:ext cx="121920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1620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D007AD-E208-4543-A122-39608907D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1474" y="412496"/>
            <a:ext cx="9281160" cy="3969004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ru-RU" sz="2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На улице парни пристают к прохожим, нарушают общественный порядок и спокойствие, матерятся.</a:t>
            </a:r>
            <a:br>
              <a:rPr lang="ru-RU" b="0" i="0" dirty="0">
                <a:effectLst/>
                <a:latin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A8D42E1-71D2-4E53-A966-FBB6043DC5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51474" y="2679700"/>
            <a:ext cx="9543626" cy="2171700"/>
          </a:xfrm>
        </p:spPr>
        <p:txBody>
          <a:bodyPr>
            <a:normAutofit lnSpcReduction="10000"/>
          </a:bodyPr>
          <a:lstStyle/>
          <a:p>
            <a:pPr algn="just"/>
            <a:br>
              <a:rPr lang="ru-RU" sz="2400" b="0" i="0" dirty="0">
                <a:effectLst/>
                <a:latin typeface="Times New Roman" panose="02020603050405020304" pitchFamily="18" charset="0"/>
              </a:rPr>
            </a:br>
            <a:r>
              <a:rPr lang="ru-RU" sz="2400" b="0" i="0" dirty="0">
                <a:solidFill>
                  <a:srgbClr val="000000"/>
                </a:solidFill>
                <a:effectLst/>
              </a:rPr>
              <a:t>Это расценивается как мелкое хулиганство (ст. 158). Нецензурная брань в общественных местах, оскорбительное поведение по отношению к прохожим и другие действия, нарушающие порядок и спокойствие граждан – это мелкое хулиганство, и за него предусмотрен штраф до одной минимальной зарплаты, при повторном нарушении – постановка на учет в ОПДН.</a:t>
            </a:r>
            <a:endParaRPr lang="ru-RU" sz="2400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F6831A90-0DD1-4C64-8D74-78F279C61C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3955055"/>
              </p:ext>
            </p:extLst>
          </p:nvPr>
        </p:nvGraphicFramePr>
        <p:xfrm>
          <a:off x="518474" y="5517910"/>
          <a:ext cx="11010507" cy="1188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459637">
                  <a:extLst>
                    <a:ext uri="{9D8B030D-6E8A-4147-A177-3AD203B41FA5}">
                      <a16:colId xmlns:a16="http://schemas.microsoft.com/office/drawing/2014/main" val="4215919698"/>
                    </a:ext>
                  </a:extLst>
                </a:gridCol>
                <a:gridCol w="3355943">
                  <a:extLst>
                    <a:ext uri="{9D8B030D-6E8A-4147-A177-3AD203B41FA5}">
                      <a16:colId xmlns:a16="http://schemas.microsoft.com/office/drawing/2014/main" val="764609741"/>
                    </a:ext>
                  </a:extLst>
                </a:gridCol>
                <a:gridCol w="4194927">
                  <a:extLst>
                    <a:ext uri="{9D8B030D-6E8A-4147-A177-3AD203B41FA5}">
                      <a16:colId xmlns:a16="http://schemas.microsoft.com/office/drawing/2014/main" val="2446181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dirty="0"/>
                    </a:p>
                    <a:p>
                      <a:pPr algn="ctr"/>
                      <a:r>
                        <a:rPr lang="ru-RU" sz="2400" noProof="0" dirty="0"/>
                        <a:t>ЖЕЛАНИЯ</a:t>
                      </a:r>
                      <a:r>
                        <a:rPr lang="uk-UA" sz="2400" dirty="0"/>
                        <a:t>, МОТИВЫ ПОТРЕБНОСТИ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/>
                        <a:t>РЕЗУЛЬТАТ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СОЦИАЛЬНООДОБРЯЕМЫЕ СПОСОБЫ ДОСТИЧЬ ЖЕЛАЕМОГО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86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3608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D007AD-E208-4543-A122-39608907D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1474" y="412496"/>
            <a:ext cx="9281160" cy="3969004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ru-RU" sz="2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Группа подростков решает разрисовать стены здания и повредить общественное имущество - скамейки в парке.</a:t>
            </a:r>
            <a:br>
              <a:rPr lang="ru-RU" b="0" i="0" dirty="0">
                <a:effectLst/>
                <a:latin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A8D42E1-71D2-4E53-A966-FBB6043DC5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51474" y="2679700"/>
            <a:ext cx="9543626" cy="2171700"/>
          </a:xfrm>
        </p:spPr>
        <p:txBody>
          <a:bodyPr>
            <a:normAutofit/>
          </a:bodyPr>
          <a:lstStyle/>
          <a:p>
            <a:pPr indent="342900" algn="just"/>
            <a:br>
              <a:rPr lang="ru-RU" sz="2400" b="0" i="0" dirty="0">
                <a:effectLst/>
                <a:latin typeface="Times New Roman" panose="02020603050405020304" pitchFamily="18" charset="0"/>
              </a:rPr>
            </a:br>
            <a:r>
              <a:rPr lang="ru-RU" sz="2400" b="0" i="0" dirty="0">
                <a:solidFill>
                  <a:srgbClr val="000000"/>
                </a:solidFill>
                <a:effectLst/>
              </a:rPr>
              <a:t>Вандализм, то есть осквернение зданий или иных сооружений, порча имущества на общественном транспорте или в иных общественных местах, </a:t>
            </a:r>
            <a:r>
              <a:rPr lang="ru-RU" sz="2400" dirty="0"/>
              <a:t>наказывается штрафом в размере до сорока тысяч рублей или </a:t>
            </a:r>
            <a:r>
              <a:rPr lang="ru-RU" sz="2400" b="0" i="0" dirty="0">
                <a:solidFill>
                  <a:srgbClr val="000000"/>
                </a:solidFill>
                <a:effectLst/>
              </a:rPr>
              <a:t>ограничением свободы на срок до трех лет (ст. 214 УК РФ). </a:t>
            </a:r>
            <a:endParaRPr lang="ru-RU" sz="2400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A294B713-8478-4D61-867E-FC3A30C0CF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382379"/>
              </p:ext>
            </p:extLst>
          </p:nvPr>
        </p:nvGraphicFramePr>
        <p:xfrm>
          <a:off x="518474" y="5517910"/>
          <a:ext cx="11010507" cy="1188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459637">
                  <a:extLst>
                    <a:ext uri="{9D8B030D-6E8A-4147-A177-3AD203B41FA5}">
                      <a16:colId xmlns:a16="http://schemas.microsoft.com/office/drawing/2014/main" val="4215919698"/>
                    </a:ext>
                  </a:extLst>
                </a:gridCol>
                <a:gridCol w="3355943">
                  <a:extLst>
                    <a:ext uri="{9D8B030D-6E8A-4147-A177-3AD203B41FA5}">
                      <a16:colId xmlns:a16="http://schemas.microsoft.com/office/drawing/2014/main" val="764609741"/>
                    </a:ext>
                  </a:extLst>
                </a:gridCol>
                <a:gridCol w="4194927">
                  <a:extLst>
                    <a:ext uri="{9D8B030D-6E8A-4147-A177-3AD203B41FA5}">
                      <a16:colId xmlns:a16="http://schemas.microsoft.com/office/drawing/2014/main" val="2446181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dirty="0"/>
                    </a:p>
                    <a:p>
                      <a:pPr algn="ctr"/>
                      <a:r>
                        <a:rPr lang="ru-RU" sz="2400" noProof="0" dirty="0"/>
                        <a:t>ЖЕЛАНИЯ</a:t>
                      </a:r>
                      <a:r>
                        <a:rPr lang="uk-UA" sz="2400" dirty="0"/>
                        <a:t>, МОТИВЫ ПОТРЕБНОСТИ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/>
                        <a:t>РЕЗУЛЬТАТ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СОЦИАЛЬНООДОБРЯЕМЫЕ СПОСОБЫ ДОСТИЧЬ ЖЕЛАЕМОГО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86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398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D007AD-E208-4543-A122-39608907D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8274" y="711200"/>
            <a:ext cx="9281160" cy="1803400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ru-RU" sz="2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Несовершеннолетний совершил кражу в магазине, пряча товары в карман или рюкзак.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A8D42E1-71D2-4E53-A966-FBB6043DC5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51474" y="2679700"/>
            <a:ext cx="9543626" cy="2171700"/>
          </a:xfrm>
        </p:spPr>
        <p:txBody>
          <a:bodyPr>
            <a:normAutofit/>
          </a:bodyPr>
          <a:lstStyle/>
          <a:p>
            <a:pPr indent="342900" algn="just"/>
            <a:r>
              <a:rPr lang="ru-RU" sz="2800" b="0" i="0" dirty="0">
                <a:solidFill>
                  <a:srgbClr val="000000"/>
                </a:solidFill>
                <a:effectLst/>
              </a:rPr>
              <a:t>Кража, то есть </a:t>
            </a:r>
            <a:r>
              <a:rPr lang="ru-RU" sz="2800" b="0" i="0" dirty="0">
                <a:effectLst/>
              </a:rPr>
              <a:t>тайное хищение </a:t>
            </a:r>
            <a:r>
              <a:rPr lang="ru-RU" sz="2800" b="0" i="0" dirty="0">
                <a:solidFill>
                  <a:srgbClr val="000000"/>
                </a:solidFill>
                <a:effectLst/>
              </a:rPr>
              <a:t>чужого имущества наказывается штрафом в размере до восьмидесяти тысяч рублей или  лишением свободы на срок до двух </a:t>
            </a:r>
            <a:r>
              <a:rPr lang="ru-RU" sz="2800" dirty="0">
                <a:solidFill>
                  <a:srgbClr val="000000"/>
                </a:solidFill>
              </a:rPr>
              <a:t>лет  (ст. 158 УК РФ).</a:t>
            </a:r>
            <a:endParaRPr lang="ru-RU" sz="3200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17AED8BC-E8E3-42B0-94C8-0F62344B69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12170"/>
              </p:ext>
            </p:extLst>
          </p:nvPr>
        </p:nvGraphicFramePr>
        <p:xfrm>
          <a:off x="518474" y="5517910"/>
          <a:ext cx="11010507" cy="1188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459637">
                  <a:extLst>
                    <a:ext uri="{9D8B030D-6E8A-4147-A177-3AD203B41FA5}">
                      <a16:colId xmlns:a16="http://schemas.microsoft.com/office/drawing/2014/main" val="4215919698"/>
                    </a:ext>
                  </a:extLst>
                </a:gridCol>
                <a:gridCol w="3355943">
                  <a:extLst>
                    <a:ext uri="{9D8B030D-6E8A-4147-A177-3AD203B41FA5}">
                      <a16:colId xmlns:a16="http://schemas.microsoft.com/office/drawing/2014/main" val="764609741"/>
                    </a:ext>
                  </a:extLst>
                </a:gridCol>
                <a:gridCol w="4194927">
                  <a:extLst>
                    <a:ext uri="{9D8B030D-6E8A-4147-A177-3AD203B41FA5}">
                      <a16:colId xmlns:a16="http://schemas.microsoft.com/office/drawing/2014/main" val="2446181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dirty="0"/>
                    </a:p>
                    <a:p>
                      <a:pPr algn="ctr"/>
                      <a:r>
                        <a:rPr lang="ru-RU" sz="2400" noProof="0" dirty="0"/>
                        <a:t>ЖЕЛАНИЯ</a:t>
                      </a:r>
                      <a:r>
                        <a:rPr lang="uk-UA" sz="2400" dirty="0"/>
                        <a:t>, МОТИВЫ ПОТРЕБНОСТИ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/>
                        <a:t>РЕЗУЛЬТАТ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СОЦИАЛЬНООДОБРЯЕМЫЕ СПОСОБЫ ДОСТИЧЬ ЖЕЛАЕМОГО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86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901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D007AD-E208-4543-A122-39608907D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8274" y="711200"/>
            <a:ext cx="9281160" cy="1803400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ru-RU" sz="2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Несовершеннолетние систематически оскорбляют и запугивают другого ребенка в школе, ТРАВЯТ ЕГО В СОЦИАЛЬНОЙ СЕТИ.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A8D42E1-71D2-4E53-A966-FBB6043DC5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51474" y="2679700"/>
            <a:ext cx="9543626" cy="2209800"/>
          </a:xfrm>
        </p:spPr>
        <p:txBody>
          <a:bodyPr>
            <a:noAutofit/>
          </a:bodyPr>
          <a:lstStyle/>
          <a:p>
            <a:pPr indent="342900" algn="just"/>
            <a:r>
              <a:rPr lang="ru-RU" sz="2400" dirty="0"/>
              <a:t>Оскорбление, то есть унижение чести и достоинства другого лица, выраженное в неприличной или иной противоречащей общепринятым нормам морали и нравственности форме, согласно ч. 1 ст. 5.61 КоАП РФ может повлечь наложение административного штрафа. </a:t>
            </a:r>
          </a:p>
          <a:p>
            <a:pPr indent="342900" algn="just"/>
            <a:endParaRPr lang="ru-RU" sz="2400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8A13D233-7EA1-486B-AD3F-4866A4B1EF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0233915"/>
              </p:ext>
            </p:extLst>
          </p:nvPr>
        </p:nvGraphicFramePr>
        <p:xfrm>
          <a:off x="518474" y="5517910"/>
          <a:ext cx="11010507" cy="1188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459637">
                  <a:extLst>
                    <a:ext uri="{9D8B030D-6E8A-4147-A177-3AD203B41FA5}">
                      <a16:colId xmlns:a16="http://schemas.microsoft.com/office/drawing/2014/main" val="4215919698"/>
                    </a:ext>
                  </a:extLst>
                </a:gridCol>
                <a:gridCol w="3355943">
                  <a:extLst>
                    <a:ext uri="{9D8B030D-6E8A-4147-A177-3AD203B41FA5}">
                      <a16:colId xmlns:a16="http://schemas.microsoft.com/office/drawing/2014/main" val="764609741"/>
                    </a:ext>
                  </a:extLst>
                </a:gridCol>
                <a:gridCol w="4194927">
                  <a:extLst>
                    <a:ext uri="{9D8B030D-6E8A-4147-A177-3AD203B41FA5}">
                      <a16:colId xmlns:a16="http://schemas.microsoft.com/office/drawing/2014/main" val="2446181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dirty="0"/>
                    </a:p>
                    <a:p>
                      <a:pPr algn="ctr"/>
                      <a:r>
                        <a:rPr lang="ru-RU" sz="2400" noProof="0" dirty="0"/>
                        <a:t>ЖЕЛАНИЯ</a:t>
                      </a:r>
                      <a:r>
                        <a:rPr lang="uk-UA" sz="2400" dirty="0"/>
                        <a:t>, МОТИВЫ ПОТРЕБНОСТИ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/>
                        <a:t>РЕЗУЛЬТАТ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СОЦИАЛЬНООДОБРЯЕМЫЕ СПОСОБЫ ДОСТИЧЬ ЖЕЛАЕМОГО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86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2743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D007AD-E208-4543-A122-39608907D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8274" y="711200"/>
            <a:ext cx="9281160" cy="1803400"/>
          </a:xfrm>
        </p:spPr>
        <p:txBody>
          <a:bodyPr>
            <a:normAutofit fontScale="90000"/>
          </a:bodyPr>
          <a:lstStyle/>
          <a:p>
            <a:pPr>
              <a:spcAft>
                <a:spcPts val="0"/>
              </a:spcAft>
            </a:pPr>
            <a:r>
              <a:rPr lang="ru-RU" sz="2800" b="1" dirty="0">
                <a:solidFill>
                  <a:srgbClr val="000000"/>
                </a:solidFill>
                <a:latin typeface="Arial" panose="020B0604020202020204" pitchFamily="34" charset="0"/>
              </a:rPr>
              <a:t>Друг из сетевой ИГРЫ, который живет очень далеко, попросил забрать по дороге в школу в определенном месте Пакет с комплектующими для </a:t>
            </a:r>
            <a:r>
              <a:rPr lang="ru-RU" sz="2800" b="1" dirty="0" err="1">
                <a:solidFill>
                  <a:srgbClr val="000000"/>
                </a:solidFill>
                <a:latin typeface="Arial" panose="020B0604020202020204" pitchFamily="34" charset="0"/>
              </a:rPr>
              <a:t>пк</a:t>
            </a:r>
            <a:r>
              <a:rPr lang="ru-RU" sz="2800" b="1" dirty="0">
                <a:solidFill>
                  <a:srgbClr val="000000"/>
                </a:solidFill>
                <a:latin typeface="Arial" panose="020B0604020202020204" pitchFamily="34" charset="0"/>
              </a:rPr>
              <a:t> и передать ее другому человеку после окончания уроков. Обещал отблагодарить.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A8D42E1-71D2-4E53-A966-FBB6043DC5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51474" y="2679700"/>
            <a:ext cx="9543626" cy="2171700"/>
          </a:xfrm>
        </p:spPr>
        <p:txBody>
          <a:bodyPr>
            <a:normAutofit/>
          </a:bodyPr>
          <a:lstStyle/>
          <a:p>
            <a:pPr indent="342900" algn="just"/>
            <a:r>
              <a:rPr lang="ru-RU" sz="2400" b="0" i="0" dirty="0">
                <a:effectLst/>
              </a:rPr>
              <a:t>Ст. 205.1 УК РФ. Содействие (пособничество) террористической деятельности наказываются лишением свободы на срок от 7 до 20 лет со штрафом в размере до 1 миллиона рублей или пожизненным лишением свободы.</a:t>
            </a:r>
            <a:r>
              <a:rPr lang="ru-RU" sz="2800" b="0" i="0" dirty="0">
                <a:effectLst/>
              </a:rPr>
              <a:t> </a:t>
            </a:r>
          </a:p>
          <a:p>
            <a:pPr indent="342900" algn="just"/>
            <a:endParaRPr lang="ru-RU" sz="3200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8ADE4900-4B18-425A-97AB-447849B92A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9154922"/>
              </p:ext>
            </p:extLst>
          </p:nvPr>
        </p:nvGraphicFramePr>
        <p:xfrm>
          <a:off x="518474" y="5517910"/>
          <a:ext cx="11010507" cy="1188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459637">
                  <a:extLst>
                    <a:ext uri="{9D8B030D-6E8A-4147-A177-3AD203B41FA5}">
                      <a16:colId xmlns:a16="http://schemas.microsoft.com/office/drawing/2014/main" val="4215919698"/>
                    </a:ext>
                  </a:extLst>
                </a:gridCol>
                <a:gridCol w="3355943">
                  <a:extLst>
                    <a:ext uri="{9D8B030D-6E8A-4147-A177-3AD203B41FA5}">
                      <a16:colId xmlns:a16="http://schemas.microsoft.com/office/drawing/2014/main" val="764609741"/>
                    </a:ext>
                  </a:extLst>
                </a:gridCol>
                <a:gridCol w="4194927">
                  <a:extLst>
                    <a:ext uri="{9D8B030D-6E8A-4147-A177-3AD203B41FA5}">
                      <a16:colId xmlns:a16="http://schemas.microsoft.com/office/drawing/2014/main" val="2446181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dirty="0"/>
                    </a:p>
                    <a:p>
                      <a:pPr algn="ctr"/>
                      <a:r>
                        <a:rPr lang="ru-RU" sz="2400" noProof="0" dirty="0"/>
                        <a:t>ЖЕЛАНИЯ</a:t>
                      </a:r>
                      <a:r>
                        <a:rPr lang="uk-UA" sz="2400" dirty="0"/>
                        <a:t>, МОТИВЫ ПОТРЕБНОСТИ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/>
                        <a:t>РЕЗУЛЬТАТ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СОЦИАЛЬНООДОБРЯЕМЫЕ СПОСОБЫ ДОСТИЧЬ ЖЕЛАЕМОГО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86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4299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D007AD-E208-4543-A122-39608907D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8274" y="711200"/>
            <a:ext cx="9746826" cy="1803400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Старшеклассник Борис просит передать однокласснику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руслану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в школу небольшой пакетик с лекарством от простуды, так как сам немного опоздает, а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руслану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лекарство нужно к первому уроку.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A8D42E1-71D2-4E53-A966-FBB6043DC5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51474" y="2679700"/>
            <a:ext cx="9543626" cy="2171700"/>
          </a:xfrm>
        </p:spPr>
        <p:txBody>
          <a:bodyPr>
            <a:normAutofit/>
          </a:bodyPr>
          <a:lstStyle/>
          <a:p>
            <a:pPr indent="342900" algn="just"/>
            <a:r>
              <a:rPr lang="ru-RU" sz="2400" dirty="0"/>
              <a:t>Как следует из ч. 1 ст. 228.1 УК РФ ответственность за сбыт наркотических средств наступает независимо от их размера и наказывается лишением свободы на срок до 8 лет.</a:t>
            </a:r>
          </a:p>
          <a:p>
            <a:pPr indent="342900" algn="just"/>
            <a:endParaRPr lang="ru-RU" sz="3200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8ADE4900-4B18-425A-97AB-447849B92A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5511643"/>
              </p:ext>
            </p:extLst>
          </p:nvPr>
        </p:nvGraphicFramePr>
        <p:xfrm>
          <a:off x="518474" y="5517910"/>
          <a:ext cx="11010507" cy="1188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459637">
                  <a:extLst>
                    <a:ext uri="{9D8B030D-6E8A-4147-A177-3AD203B41FA5}">
                      <a16:colId xmlns:a16="http://schemas.microsoft.com/office/drawing/2014/main" val="4215919698"/>
                    </a:ext>
                  </a:extLst>
                </a:gridCol>
                <a:gridCol w="3355943">
                  <a:extLst>
                    <a:ext uri="{9D8B030D-6E8A-4147-A177-3AD203B41FA5}">
                      <a16:colId xmlns:a16="http://schemas.microsoft.com/office/drawing/2014/main" val="764609741"/>
                    </a:ext>
                  </a:extLst>
                </a:gridCol>
                <a:gridCol w="4194927">
                  <a:extLst>
                    <a:ext uri="{9D8B030D-6E8A-4147-A177-3AD203B41FA5}">
                      <a16:colId xmlns:a16="http://schemas.microsoft.com/office/drawing/2014/main" val="2446181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dirty="0"/>
                    </a:p>
                    <a:p>
                      <a:pPr algn="ctr"/>
                      <a:r>
                        <a:rPr lang="ru-RU" sz="2400" noProof="0" dirty="0"/>
                        <a:t>ЖЕЛАНИЯ</a:t>
                      </a:r>
                      <a:r>
                        <a:rPr lang="uk-UA" sz="2400" dirty="0"/>
                        <a:t>, МОТИВЫ ПОТРЕБНОСТИ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/>
                        <a:t>РЕЗУЛЬТАТ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СОЦИАЛЬНООДОБРЯЕМЫЕ СПОСОБЫ ДОСТИЧЬ ЖЕЛАЕМОГО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86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965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1CA3A8-73F7-42A9-B221-CC3E28AF4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911" y="238733"/>
            <a:ext cx="11737679" cy="754333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BA4C2F"/>
                </a:solidFill>
              </a:rPr>
              <a:t>Сегодня на занятии Я…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0CA4FFB-D31F-453B-A521-064D62AD8F9D}"/>
              </a:ext>
            </a:extLst>
          </p:cNvPr>
          <p:cNvSpPr txBox="1">
            <a:spLocks/>
          </p:cNvSpPr>
          <p:nvPr/>
        </p:nvSpPr>
        <p:spPr>
          <a:xfrm>
            <a:off x="3240213" y="3010701"/>
            <a:ext cx="2736382" cy="7543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000" b="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узнал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14F8165-00D6-404C-8E1D-3BE401138D52}"/>
              </a:ext>
            </a:extLst>
          </p:cNvPr>
          <p:cNvSpPr txBox="1">
            <a:spLocks/>
          </p:cNvSpPr>
          <p:nvPr/>
        </p:nvSpPr>
        <p:spPr>
          <a:xfrm>
            <a:off x="5976595" y="2132101"/>
            <a:ext cx="3515411" cy="9608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2500" lnSpcReduction="2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000" b="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задумался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5985C76E-5B49-47FA-9017-A7057D21BE78}"/>
              </a:ext>
            </a:extLst>
          </p:cNvPr>
          <p:cNvSpPr txBox="1">
            <a:spLocks/>
          </p:cNvSpPr>
          <p:nvPr/>
        </p:nvSpPr>
        <p:spPr>
          <a:xfrm>
            <a:off x="4939563" y="4710689"/>
            <a:ext cx="4910580" cy="10880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000" b="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6600" dirty="0"/>
              <a:t>решил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EEFE8969-101A-42FA-AABE-787D463B2190}"/>
              </a:ext>
            </a:extLst>
          </p:cNvPr>
          <p:cNvSpPr txBox="1">
            <a:spLocks/>
          </p:cNvSpPr>
          <p:nvPr/>
        </p:nvSpPr>
        <p:spPr>
          <a:xfrm>
            <a:off x="1337801" y="1316414"/>
            <a:ext cx="3270603" cy="8914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000" b="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dirty="0"/>
              <a:t>запомнил</a:t>
            </a:r>
            <a:endParaRPr lang="ru-RU" sz="32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2E3D0EB9-B544-4145-9482-69073C91C82A}"/>
              </a:ext>
            </a:extLst>
          </p:cNvPr>
          <p:cNvSpPr txBox="1">
            <a:spLocks/>
          </p:cNvSpPr>
          <p:nvPr/>
        </p:nvSpPr>
        <p:spPr>
          <a:xfrm>
            <a:off x="8481952" y="1340821"/>
            <a:ext cx="2736382" cy="7543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000" b="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ощутил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76421FD9-AE1B-4287-AC31-343E6B5E55A7}"/>
              </a:ext>
            </a:extLst>
          </p:cNvPr>
          <p:cNvSpPr txBox="1">
            <a:spLocks/>
          </p:cNvSpPr>
          <p:nvPr/>
        </p:nvSpPr>
        <p:spPr>
          <a:xfrm>
            <a:off x="6096000" y="3309646"/>
            <a:ext cx="5297424" cy="10880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000" b="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Сделал вывод</a:t>
            </a:r>
          </a:p>
        </p:txBody>
      </p:sp>
      <p:pic>
        <p:nvPicPr>
          <p:cNvPr id="10" name="Picture 2" descr="Picture background">
            <a:extLst>
              <a:ext uri="{FF2B5EF4-FFF2-40B4-BE49-F238E27FC236}">
                <a16:creationId xmlns:a16="http://schemas.microsoft.com/office/drawing/2014/main" id="{4D75465E-D115-41A5-9F49-19C44EE73A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50373" y="4725900"/>
            <a:ext cx="3449949" cy="2438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F8B98846-D90F-4F10-9D4D-ECC9224FD1D6}"/>
              </a:ext>
            </a:extLst>
          </p:cNvPr>
          <p:cNvSpPr txBox="1">
            <a:spLocks/>
          </p:cNvSpPr>
          <p:nvPr/>
        </p:nvSpPr>
        <p:spPr>
          <a:xfrm>
            <a:off x="271852" y="4425700"/>
            <a:ext cx="2736382" cy="7543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000" b="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понял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76C0D170-78BF-46AB-B189-5ACA20E772CC}"/>
              </a:ext>
            </a:extLst>
          </p:cNvPr>
          <p:cNvSpPr txBox="1">
            <a:spLocks/>
          </p:cNvSpPr>
          <p:nvPr/>
        </p:nvSpPr>
        <p:spPr>
          <a:xfrm>
            <a:off x="356911" y="5553456"/>
            <a:ext cx="4837258" cy="11277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000" b="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dirty="0"/>
              <a:t>Почувствовал</a:t>
            </a:r>
          </a:p>
        </p:txBody>
      </p:sp>
    </p:spTree>
    <p:extLst>
      <p:ext uri="{BB962C8B-B14F-4D97-AF65-F5344CB8AC3E}">
        <p14:creationId xmlns:p14="http://schemas.microsoft.com/office/powerpoint/2010/main" val="18811965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EE063EF9-3C0D-4BC0-BE88-6704A34975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7200" b="1" kern="1200" cap="all" baseline="0" dirty="0">
                <a:effectLst/>
                <a:latin typeface="Cambria" panose="02040503050406030204" pitchFamily="18" charset="0"/>
                <a:ea typeface="+mj-ea"/>
                <a:cs typeface="+mj-cs"/>
              </a:rPr>
              <a:t>ТВОЙ </a:t>
            </a:r>
            <a:r>
              <a:rPr lang="ru-RU" sz="7200" b="1" kern="1200" cap="all" baseline="0">
                <a:effectLst/>
                <a:latin typeface="Cambria" panose="02040503050406030204" pitchFamily="18" charset="0"/>
                <a:ea typeface="+mj-ea"/>
                <a:cs typeface="+mj-cs"/>
              </a:rPr>
              <a:t>ВЫБОР – твоя </a:t>
            </a:r>
            <a:r>
              <a:rPr lang="ru-RU" sz="7200" b="1" kern="1200" cap="all" baseline="0" dirty="0">
                <a:effectLst/>
                <a:latin typeface="Cambria" panose="02040503050406030204" pitchFamily="18" charset="0"/>
                <a:ea typeface="+mj-ea"/>
                <a:cs typeface="+mj-cs"/>
              </a:rPr>
              <a:t>ответственность</a:t>
            </a:r>
            <a:endParaRPr lang="ru-RU" sz="85700" dirty="0"/>
          </a:p>
        </p:txBody>
      </p:sp>
      <p:pic>
        <p:nvPicPr>
          <p:cNvPr id="9" name="Picture 2" descr="Picture background">
            <a:extLst>
              <a:ext uri="{FF2B5EF4-FFF2-40B4-BE49-F238E27FC236}">
                <a16:creationId xmlns:a16="http://schemas.microsoft.com/office/drawing/2014/main" id="{0A37DE19-915F-4AF0-81F4-2B90F2CA0F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61177" y="4438009"/>
            <a:ext cx="3449949" cy="2438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72562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Дерево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TM03090434[[fn=Дерево]]</Template>
  <TotalTime>1202</TotalTime>
  <Words>823</Words>
  <Application>Microsoft Office PowerPoint</Application>
  <PresentationFormat>Широкоэкранный</PresentationFormat>
  <Paragraphs>106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30" baseType="lpstr">
      <vt:lpstr>Arial</vt:lpstr>
      <vt:lpstr>Calibri</vt:lpstr>
      <vt:lpstr>Cambria</vt:lpstr>
      <vt:lpstr>Google Sans</vt:lpstr>
      <vt:lpstr>Rockwell</vt:lpstr>
      <vt:lpstr>Rockwell Condensed</vt:lpstr>
      <vt:lpstr>Times New Roman</vt:lpstr>
      <vt:lpstr>Wingdings</vt:lpstr>
      <vt:lpstr>YS Text</vt:lpstr>
      <vt:lpstr>Дерево</vt:lpstr>
      <vt:lpstr>ЧАС ПСИХОЛОГА</vt:lpstr>
      <vt:lpstr>Презентация PowerPoint</vt:lpstr>
      <vt:lpstr>Презентация PowerPoint</vt:lpstr>
      <vt:lpstr>ТВОЙ ВЫБОР</vt:lpstr>
      <vt:lpstr>поведение</vt:lpstr>
      <vt:lpstr>поведение</vt:lpstr>
      <vt:lpstr>Социальные нормы</vt:lpstr>
      <vt:lpstr>История одной скрепки</vt:lpstr>
      <vt:lpstr>Правонарушение — это общественно опасное виновное де­яние (действие или бездействие), которое противоречит нормам права и влечет за собой юридическую ответственность</vt:lpstr>
      <vt:lpstr>Структура деятельности </vt:lpstr>
      <vt:lpstr>поведения</vt:lpstr>
      <vt:lpstr>Выбор</vt:lpstr>
      <vt:lpstr>На улице парни пристают к прохожим, нарушают общественный порядок и спокойствие, матерятся. </vt:lpstr>
      <vt:lpstr>Группа подростков решает разрисовать стены здания и повредить общественное имущество - скамейки в парке. </vt:lpstr>
      <vt:lpstr>Несовершеннолетний совершил кражу в магазине, пряча товары в карман или рюкзак.</vt:lpstr>
      <vt:lpstr>Несовершеннолетние систематически оскорбляют и запугивают другого ребенка в школе, ТРАВЯТ ЕГО В СОЦИАЛЬНОЙ СЕТИ.</vt:lpstr>
      <vt:lpstr>Друг из сетевой ИГРЫ, который живет очень далеко, попросил забрать по дороге в школу в определенном месте Пакет с комплектующими для пк и передать ее другому человеку после окончания уроков. Обещал отблагодарить.</vt:lpstr>
      <vt:lpstr>Старшеклассник Борис просит передать однокласснику руслану в школу небольшой пакетик с лекарством от простуды, так как сам немного опоздает, а руслану лекарство нужно к первому уроку.</vt:lpstr>
      <vt:lpstr>Сегодня на занятии Я…</vt:lpstr>
      <vt:lpstr>ТВОЙ ВЫБОР – твоя ответственность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ТВОЙ ВЫБОР</dc:title>
  <dc:creator>Olga Aleksanova</dc:creator>
  <cp:lastModifiedBy>Екатерина Чимутова</cp:lastModifiedBy>
  <cp:revision>54</cp:revision>
  <dcterms:created xsi:type="dcterms:W3CDTF">2024-10-10T15:15:55Z</dcterms:created>
  <dcterms:modified xsi:type="dcterms:W3CDTF">2026-07-05T13:28:37Z</dcterms:modified>
</cp:coreProperties>
</file>