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43"/>
  </p:normalViewPr>
  <p:slideViewPr>
    <p:cSldViewPr snapToGrid="0">
      <p:cViewPr varScale="1">
        <p:scale>
          <a:sx n="101" d="100"/>
          <a:sy n="101" d="100"/>
        </p:scale>
        <p:origin x="7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7/5/2026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aminfen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DCA45-8F26-D67E-1BF5-C8AE45821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4254" y="1424392"/>
            <a:ext cx="8282971" cy="1625600"/>
          </a:xfrm>
        </p:spPr>
        <p:txBody>
          <a:bodyPr/>
          <a:lstStyle/>
          <a:p>
            <a:r>
              <a:rPr lang="ru-RU" sz="4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«Путешествие в страну сказок»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C26E93-F097-09A5-2970-D6BDEE62E3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4" y="3133532"/>
            <a:ext cx="6831673" cy="501578"/>
          </a:xfrm>
        </p:spPr>
        <p:txBody>
          <a:bodyPr/>
          <a:lstStyle/>
          <a:p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образовательная практика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A98D3-69A2-8D7C-520F-188066F51618}"/>
              </a:ext>
            </a:extLst>
          </p:cNvPr>
          <p:cNvSpPr txBox="1"/>
          <p:nvPr/>
        </p:nvSpPr>
        <p:spPr>
          <a:xfrm>
            <a:off x="6370612" y="3679282"/>
            <a:ext cx="45730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Урунова</a:t>
            </a:r>
            <a:r>
              <a:rPr lang="ru-RU" i="1" dirty="0">
                <a:latin typeface="Cambria Math" panose="02040503050406030204" pitchFamily="18" charset="0"/>
                <a:ea typeface="Cambria Math" panose="02040503050406030204" pitchFamily="18" charset="0"/>
              </a:rPr>
              <a:t> Анастасия Денисовна</a:t>
            </a:r>
          </a:p>
          <a:p>
            <a:endParaRPr lang="ru-RU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ru-RU" i="1" dirty="0">
                <a:latin typeface="Cambria Math" panose="02040503050406030204" pitchFamily="18" charset="0"/>
                <a:ea typeface="Cambria Math" panose="02040503050406030204" pitchFamily="18" charset="0"/>
              </a:rPr>
              <a:t>ГКОУ ВО «Специальная (коррекционная) общеобразовательная школа-интернат г. Киржача»</a:t>
            </a:r>
          </a:p>
          <a:p>
            <a:r>
              <a:rPr lang="ru-RU" i="1" dirty="0">
                <a:latin typeface="Cambria Math" panose="02040503050406030204" pitchFamily="18" charset="0"/>
                <a:ea typeface="Cambria Math" panose="02040503050406030204" pitchFamily="18" charset="0"/>
              </a:rPr>
              <a:t>г. Киржач, ул. Ленинградская, д. 55</a:t>
            </a:r>
            <a:endParaRPr lang="en-US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i="1" dirty="0">
                <a:latin typeface="Cambria Math" panose="02040503050406030204" pitchFamily="18" charset="0"/>
                <a:ea typeface="Cambria Math" panose="02040503050406030204" pitchFamily="18" charset="0"/>
                <a:hlinkClick r:id="rId2"/>
              </a:rPr>
              <a:t>maminfen@gmail</a:t>
            </a:r>
            <a:r>
              <a:rPr lang="en-US" i="1">
                <a:latin typeface="Cambria Math" panose="02040503050406030204" pitchFamily="18" charset="0"/>
                <a:ea typeface="Cambria Math" panose="02040503050406030204" pitchFamily="18" charset="0"/>
                <a:hlinkClick r:id="rId2"/>
              </a:rPr>
              <a:t>.com</a:t>
            </a:r>
            <a:r>
              <a:rPr lang="ru-RU" i="1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ru-RU" i="1" dirty="0">
                <a:latin typeface="Cambria Math" panose="02040503050406030204" pitchFamily="18" charset="0"/>
                <a:ea typeface="Cambria Math" panose="02040503050406030204" pitchFamily="18" charset="0"/>
              </a:rPr>
              <a:t>89088559549</a:t>
            </a:r>
          </a:p>
        </p:txBody>
      </p:sp>
    </p:spTree>
    <p:extLst>
      <p:ext uri="{BB962C8B-B14F-4D97-AF65-F5344CB8AC3E}">
        <p14:creationId xmlns:p14="http://schemas.microsoft.com/office/powerpoint/2010/main" val="963880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138DEF-DA6B-D040-639B-617F7B65C703}"/>
              </a:ext>
            </a:extLst>
          </p:cNvPr>
          <p:cNvSpPr txBox="1"/>
          <p:nvPr/>
        </p:nvSpPr>
        <p:spPr>
          <a:xfrm>
            <a:off x="1054100" y="1166842"/>
            <a:ext cx="10464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0" indent="406400" algn="just"/>
            <a:r>
              <a:rPr lang="ru-RU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Данная практика представляет собой комбинированное занятие по внеклассному чтению с элементами творчества, в ходе которого обучающиеся исследуют выбранную ими книгу в процессе выполнения интересных заданий: характеризуют героев, выстраивают сюжетную линию, формируют своё мнение о книге и т.п. Практика включает в себя работу с текстом, иллюстрациями, а также даёт возможность ученикам проявить свои творческие способности. </a:t>
            </a:r>
            <a:endParaRPr lang="ru-RU" sz="4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95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03DEC-AADE-B295-BBC8-5BF058C1B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ED9B5C-9F8F-F6A6-5DC5-FE3F060F8772}"/>
              </a:ext>
            </a:extLst>
          </p:cNvPr>
          <p:cNvSpPr txBox="1"/>
          <p:nvPr/>
        </p:nvSpPr>
        <p:spPr>
          <a:xfrm>
            <a:off x="1447800" y="533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Выбор книги, обсуждение выбора.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041452-D72A-223C-61F3-83F8770418FB}"/>
              </a:ext>
            </a:extLst>
          </p:cNvPr>
          <p:cNvSpPr txBox="1"/>
          <p:nvPr/>
        </p:nvSpPr>
        <p:spPr>
          <a:xfrm>
            <a:off x="1625600" y="1231900"/>
            <a:ext cx="9766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Педагог показывает обучающимся несколько книг с яркими обложками и кратко комментирует каждую из них. Предлагает ученику выбрать понравившуюся и объяснить свой выбор.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60AB9F-B893-4370-2FDC-0A0F4A454F2F}"/>
              </a:ext>
            </a:extLst>
          </p:cNvPr>
          <p:cNvSpPr txBox="1"/>
          <p:nvPr/>
        </p:nvSpPr>
        <p:spPr>
          <a:xfrm>
            <a:off x="1447800" y="3429000"/>
            <a:ext cx="10236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Результат этапа: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 личный выбор книги; осознание цели – «исследовать» её постепенно.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7845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BEDD76-D437-189B-2B1C-ABEC3D5A1726}"/>
              </a:ext>
            </a:extLst>
          </p:cNvPr>
          <p:cNvSpPr txBox="1"/>
          <p:nvPr/>
        </p:nvSpPr>
        <p:spPr>
          <a:xfrm>
            <a:off x="1447800" y="533400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Работа с рабочим листом (1 этап)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2DE95A-88E4-5F48-C6C1-BEF53A6C4379}"/>
              </a:ext>
            </a:extLst>
          </p:cNvPr>
          <p:cNvSpPr txBox="1"/>
          <p:nvPr/>
        </p:nvSpPr>
        <p:spPr>
          <a:xfrm>
            <a:off x="1625600" y="1231900"/>
            <a:ext cx="9766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Обучающиеся записывают в рабочих листах название книги, имя главного героя и его характеристику (действия сопровождаются постоянным обсуждением и необходимой помощью учителя).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A77EA2-9FEE-5286-C0F4-C915DC9A9894}"/>
              </a:ext>
            </a:extLst>
          </p:cNvPr>
          <p:cNvSpPr txBox="1"/>
          <p:nvPr/>
        </p:nvSpPr>
        <p:spPr>
          <a:xfrm>
            <a:off x="1625600" y="3625850"/>
            <a:ext cx="1023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Результат этапа: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 ученик называет героя, характеризует его связывает с изображением.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40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FDBC02-48C1-48B7-BF61-2D10CC72F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62AAD0-42E1-4737-9C88-868AC0C1D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A582B3-A3B3-49D5-BBF0-98FEA4C2F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143F64-D44C-4123-A2E1-FEC1C3F30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DB13B9-D0D4-4393-AFAB-2B39448B2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 descr="Изображение выглядит как текст, зарисовка, рисунок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6F2D1B6-FE50-ADD8-D378-507CBE762D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2172"/>
          <a:stretch>
            <a:fillRect/>
          </a:stretch>
        </p:blipFill>
        <p:spPr>
          <a:xfrm>
            <a:off x="160867" y="160867"/>
            <a:ext cx="11870265" cy="65362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C7E945-F00C-78BE-61B8-4F38B23891E8}"/>
              </a:ext>
            </a:extLst>
          </p:cNvPr>
          <p:cNvSpPr txBox="1"/>
          <p:nvPr/>
        </p:nvSpPr>
        <p:spPr>
          <a:xfrm>
            <a:off x="3480742" y="675886"/>
            <a:ext cx="8214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Пример рабочего листа (»Сказка о золотом петушке» А.С. Пушкин)</a:t>
            </a:r>
          </a:p>
        </p:txBody>
      </p:sp>
    </p:spTree>
    <p:extLst>
      <p:ext uri="{BB962C8B-B14F-4D97-AF65-F5344CB8AC3E}">
        <p14:creationId xmlns:p14="http://schemas.microsoft.com/office/powerpoint/2010/main" val="13152839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9389D-4188-3773-C21D-E7E44669F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FE62E0-D0FE-1ABB-F227-A68DA9E3B64B}"/>
              </a:ext>
            </a:extLst>
          </p:cNvPr>
          <p:cNvSpPr txBox="1"/>
          <p:nvPr/>
        </p:nvSpPr>
        <p:spPr>
          <a:xfrm>
            <a:off x="1447800" y="533400"/>
            <a:ext cx="933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Работа с рабочим листом (2 этап): «Карта событий»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89C291-7980-5F7A-B730-A12F0B6BB9A3}"/>
              </a:ext>
            </a:extLst>
          </p:cNvPr>
          <p:cNvSpPr txBox="1"/>
          <p:nvPr/>
        </p:nvSpPr>
        <p:spPr>
          <a:xfrm>
            <a:off x="1625600" y="1231900"/>
            <a:ext cx="9766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Обучающиеся в рабочих листах выстраивают последовательность событий сказки и вклеивают картинки в нужном порядке. Затем каждый обучающийся рассказывает классу о событиях выбранной им книги, опираясь на изображения.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77E269-5DC9-51C6-737A-500E92F913E4}"/>
              </a:ext>
            </a:extLst>
          </p:cNvPr>
          <p:cNvSpPr txBox="1"/>
          <p:nvPr/>
        </p:nvSpPr>
        <p:spPr>
          <a:xfrm>
            <a:off x="1625599" y="3616325"/>
            <a:ext cx="1045647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Результат этапа: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 краткое устное мнение о книге; осознание личного интереса к чтению.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410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B12DB-F2A6-D545-CFA7-53D8E7D05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1F20DE-7A0D-EA26-EC2C-890A455E9039}"/>
              </a:ext>
            </a:extLst>
          </p:cNvPr>
          <p:cNvSpPr txBox="1"/>
          <p:nvPr/>
        </p:nvSpPr>
        <p:spPr>
          <a:xfrm>
            <a:off x="1447800" y="533400"/>
            <a:ext cx="933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Работа с рабочим листом (2 этап): «Карта событий»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E3709D-7D49-203D-A6A8-6C7311A7EC68}"/>
              </a:ext>
            </a:extLst>
          </p:cNvPr>
          <p:cNvSpPr txBox="1"/>
          <p:nvPr/>
        </p:nvSpPr>
        <p:spPr>
          <a:xfrm>
            <a:off x="1625600" y="1231900"/>
            <a:ext cx="9766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Обучающиеся в рабочих листах выстраивают последовательность событий сказки и вклеивают картинки в нужном порядке. Затем каждый обучающийся рассказывает классу о событиях выбранной им книги, опираясь на изображения.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4219C3-380E-E00E-9E1D-2F1446DD0268}"/>
              </a:ext>
            </a:extLst>
          </p:cNvPr>
          <p:cNvSpPr txBox="1"/>
          <p:nvPr/>
        </p:nvSpPr>
        <p:spPr>
          <a:xfrm>
            <a:off x="1625599" y="3625850"/>
            <a:ext cx="1045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Результат этапа: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 обучающиеся получают готовую опору для пересказа и формируют умение пересказа с помощью неё.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180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7CB0C-328C-B19E-763D-2C82CD5EB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121E86-6A29-BF26-58C3-38374F896751}"/>
              </a:ext>
            </a:extLst>
          </p:cNvPr>
          <p:cNvSpPr txBox="1"/>
          <p:nvPr/>
        </p:nvSpPr>
        <p:spPr>
          <a:xfrm>
            <a:off x="1447800" y="533400"/>
            <a:ext cx="9330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Формулирование отзыва о книге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9DF1D9-D11E-7159-EC47-27CB6B3E10F4}"/>
              </a:ext>
            </a:extLst>
          </p:cNvPr>
          <p:cNvSpPr txBox="1"/>
          <p:nvPr/>
        </p:nvSpPr>
        <p:spPr>
          <a:xfrm>
            <a:off x="1625600" y="1231900"/>
            <a:ext cx="9766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Cambria Math" panose="02040503050406030204" pitchFamily="18" charset="0"/>
                <a:ea typeface="Cambria Math" panose="02040503050406030204" pitchFamily="18" charset="0"/>
              </a:rPr>
              <a:t>Обучающиеся выступают с отзывом о книге с помощью речевых шаблонов. Учитель интересуется, какую книгу ребенок еще хочет прочитать.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154BF4-3733-C418-3565-8BE425A5B04B}"/>
              </a:ext>
            </a:extLst>
          </p:cNvPr>
          <p:cNvSpPr txBox="1"/>
          <p:nvPr/>
        </p:nvSpPr>
        <p:spPr>
          <a:xfrm>
            <a:off x="1625599" y="3625850"/>
            <a:ext cx="104564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Результат этапа:</a:t>
            </a:r>
            <a:r>
              <a:rPr lang="ru-RU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 краткое устное мнение о книге; осознание личного интереса к чтению.</a:t>
            </a:r>
          </a:p>
          <a:p>
            <a:endParaRPr lang="ru-RU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094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3F0E91-EA9A-4E30-7774-A1952DD123F2}"/>
              </a:ext>
            </a:extLst>
          </p:cNvPr>
          <p:cNvSpPr txBox="1"/>
          <p:nvPr/>
        </p:nvSpPr>
        <p:spPr>
          <a:xfrm>
            <a:off x="1394085" y="524656"/>
            <a:ext cx="8364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Результаты</a:t>
            </a:r>
            <a:endParaRPr lang="ru-RU" sz="32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5A9B48-207D-5925-ADE2-CF1678931FBA}"/>
              </a:ext>
            </a:extLst>
          </p:cNvPr>
          <p:cNvSpPr txBox="1"/>
          <p:nvPr/>
        </p:nvSpPr>
        <p:spPr>
          <a:xfrm>
            <a:off x="1394085" y="1618938"/>
            <a:ext cx="1004340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92125" algn="just"/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С помощью наглядных практических и интересных заданий удалось продолжить формирование у обучающихся позитивного отношения к чтению, умения выделять ключевые сюжетные элементы текста, характеризовать героя и оценивать его поступки. </a:t>
            </a:r>
          </a:p>
          <a:p>
            <a:pPr indent="447675" algn="just"/>
            <a:r>
              <a:rPr lang="ru-RU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Обучающиеся получили возможность демонстрации навыка рассказа с помощью наглядной опоры, что важно для развития речи обучающихся с нарушениями интеллекта.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14352575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94</TotalTime>
  <Words>431</Words>
  <Application>Microsoft Office PowerPoint</Application>
  <PresentationFormat>Широкоэкранный</PresentationFormat>
  <Paragraphs>27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Cambria Math</vt:lpstr>
      <vt:lpstr>Franklin Gothic Book</vt:lpstr>
      <vt:lpstr>Times New Roman</vt:lpstr>
      <vt:lpstr>Уголки</vt:lpstr>
      <vt:lpstr>«Путешествие в страну сказок»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denis salikov</cp:lastModifiedBy>
  <cp:revision>2</cp:revision>
  <dcterms:created xsi:type="dcterms:W3CDTF">2026-02-13T06:28:12Z</dcterms:created>
  <dcterms:modified xsi:type="dcterms:W3CDTF">2026-07-05T06:59:13Z</dcterms:modified>
</cp:coreProperties>
</file>