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32"/>
  </p:notesMasterIdLst>
  <p:sldIdLst>
    <p:sldId id="256" r:id="rId8"/>
    <p:sldId id="257" r:id="rId9"/>
    <p:sldId id="258" r:id="rId10"/>
    <p:sldId id="259" r:id="rId11"/>
    <p:sldId id="287" r:id="rId12"/>
    <p:sldId id="262" r:id="rId13"/>
    <p:sldId id="275" r:id="rId14"/>
    <p:sldId id="274" r:id="rId15"/>
    <p:sldId id="261" r:id="rId16"/>
    <p:sldId id="263" r:id="rId17"/>
    <p:sldId id="279" r:id="rId18"/>
    <p:sldId id="280" r:id="rId19"/>
    <p:sldId id="288" r:id="rId20"/>
    <p:sldId id="289" r:id="rId21"/>
    <p:sldId id="290" r:id="rId22"/>
    <p:sldId id="260" r:id="rId23"/>
    <p:sldId id="281" r:id="rId24"/>
    <p:sldId id="282" r:id="rId25"/>
    <p:sldId id="271" r:id="rId26"/>
    <p:sldId id="265" r:id="rId27"/>
    <p:sldId id="266" r:id="rId28"/>
    <p:sldId id="283" r:id="rId29"/>
    <p:sldId id="272" r:id="rId30"/>
    <p:sldId id="27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FF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7DDED-740E-42F8-A182-3D5BAF55DA3D}" type="datetimeFigureOut">
              <a:rPr lang="ru-RU" smtClean="0"/>
              <a:t>01.07.2026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81F4E-091C-4D3D-9695-051DAE27EFE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1F4E-091C-4D3D-9695-051DAE27EFE0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1F4E-091C-4D3D-9695-051DAE27EFE0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1F4E-091C-4D3D-9695-051DAE27EFE0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1F4E-091C-4D3D-9695-051DAE27EFE0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1F4E-091C-4D3D-9695-051DAE27EFE0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1F4E-091C-4D3D-9695-051DAE27EFE0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70C0"/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1F4E-091C-4D3D-9695-051DAE27EFE0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16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14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700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01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095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956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5939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0154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386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0566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6761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76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8266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6833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39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22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452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3192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164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27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655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0133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98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148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0906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322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865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8000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273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8758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25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6638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4814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120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3371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5908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385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139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2693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2483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9346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7608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3276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58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736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24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3110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052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882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6906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5481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3184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9551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4104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8398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3512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322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4252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74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128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8754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37061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79410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4872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8014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53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l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186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81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725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77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23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AE463-4F99-49FC-A066-3B8BE4EF31D9}" type="datetimeFigureOut">
              <a:rPr kumimoji="0" lang="ru-RU" sz="11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01.07.2026</a:t>
            </a:fld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6E37B-12F4-4BAB-BA68-8C9F30F2C11A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6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jpeg"/><Relationship Id="rId19" Type="http://schemas.openxmlformats.org/officeDocument/2006/relationships/image" Target="../media/image40.jpeg"/><Relationship Id="rId4" Type="http://schemas.openxmlformats.org/officeDocument/2006/relationships/image" Target="../media/image25.pn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jpe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5" y="32538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124743"/>
            <a:ext cx="7414592" cy="2160241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Georgia" pitchFamily="18" charset="0"/>
              </a:rPr>
              <a:t>ЗИМА. </a:t>
            </a:r>
            <a:br>
              <a:rPr lang="ru-RU" sz="3600" b="1" dirty="0">
                <a:solidFill>
                  <a:srgbClr val="0070C0"/>
                </a:solidFill>
                <a:latin typeface="Georgia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Georgia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Georgia" pitchFamily="18" charset="0"/>
              </a:rPr>
              <a:t>ЗИМНИЕ ЗАБАВЫ.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283968" y="6072206"/>
            <a:ext cx="1584176" cy="237114"/>
          </a:xfrm>
        </p:spPr>
        <p:txBody>
          <a:bodyPr>
            <a:normAutofit fontScale="55000" lnSpcReduction="20000"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Georgia" pitchFamily="18" charset="0"/>
              </a:rPr>
              <a:t>2026г</a:t>
            </a:r>
          </a:p>
        </p:txBody>
      </p:sp>
      <p:pic>
        <p:nvPicPr>
          <p:cNvPr id="6" name="Picture 5" descr="https://i.pinimg.com/originals/5d/25/04/5d2504c5c5592912f1a307e2ff6dfd6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3429000"/>
            <a:ext cx="2849132" cy="254997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flipH="1">
            <a:off x="6588224" y="3861048"/>
            <a:ext cx="18722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Подготовила: Фролова Наталья Александровна, учитель-логопед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1663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СОГБДОУ «Центр диагностики и консультирования»</a:t>
            </a:r>
          </a:p>
        </p:txBody>
      </p:sp>
    </p:spTree>
  </p:cSld>
  <p:clrMapOvr>
    <a:masterClrMapping/>
  </p:clrMapOvr>
  <p:transition spd="slow">
    <p:pull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4" y="1142984"/>
            <a:ext cx="3214710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1142984"/>
            <a:ext cx="334012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4" y="3857628"/>
            <a:ext cx="3214710" cy="25717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3857628"/>
            <a:ext cx="3357586" cy="2578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Назови предшествующее зиме и последующее за зимой время года.</a:t>
            </a:r>
          </a:p>
        </p:txBody>
      </p:sp>
    </p:spTree>
  </p:cSld>
  <p:clrMapOvr>
    <a:masterClrMapping/>
  </p:clrMapOvr>
  <p:transition>
    <p:pull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428604"/>
            <a:ext cx="2548918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4" y="2000240"/>
            <a:ext cx="2500330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3429000"/>
            <a:ext cx="2500330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3" name="Picture 5" descr="https://i.pinimg.com/originals/5d/25/04/5d2504c5c5592912f1a307e2ff6dfd66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4384120"/>
            <a:ext cx="2500330" cy="2237796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86116" y="142852"/>
            <a:ext cx="5400684" cy="98903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Georgia" pitchFamily="18" charset="0"/>
              </a:rPr>
              <a:t>Назови зимние месяцы</a:t>
            </a:r>
          </a:p>
        </p:txBody>
      </p:sp>
    </p:spTree>
  </p:cSld>
  <p:clrMapOvr>
    <a:masterClrMapping/>
  </p:clrMapOvr>
  <p:transition>
    <p:pull dir="l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280920" cy="60182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78581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 Какие изменения произошли в природе зимой.</a:t>
            </a:r>
          </a:p>
        </p:txBody>
      </p:sp>
    </p:spTree>
  </p:cSld>
  <p:clrMapOvr>
    <a:masterClrMapping/>
  </p:clrMapOvr>
  <p:transition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7" y="692696"/>
            <a:ext cx="4176465" cy="280831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508104" y="476672"/>
            <a:ext cx="3456384" cy="2808312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Заяц меняет шубку.</a:t>
            </a:r>
          </a:p>
          <a:p>
            <a:pPr marL="4572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Лису согревает теплый пушистый мех.</a:t>
            </a:r>
          </a:p>
          <a:p>
            <a:pPr marL="45720" indent="0">
              <a:buNone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Медведь спит в берлоге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005064"/>
            <a:ext cx="4248472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4005064"/>
            <a:ext cx="3465186" cy="26642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68188" y="-26896"/>
            <a:ext cx="6844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i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Зима для животных- непростое время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89275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https://www.publicdomainpictures.net/pictures/260000/nahled/blue-snowflake-15294586513a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976" y="1285860"/>
            <a:ext cx="1285884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www.publicdomainpictures.net/pictures/260000/nahled/blue-snowflake-15294586513a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1285860"/>
            <a:ext cx="1285884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s://www.publicdomainpictures.net/pictures/260000/nahled/blue-snowflake-15294586513a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0" y="1285860"/>
            <a:ext cx="1285884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s://www.publicdomainpictures.net/pictures/260000/nahled/blue-snowflake-15294586513a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285860"/>
            <a:ext cx="1285884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https://www.publicdomainpictures.net/pictures/260000/nahled/blue-snowflake-15294586513a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64" y="1285860"/>
            <a:ext cx="1285884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s://avatars.mds.yandex.net/get-pdb/1511346/329b7b58-1199-4ed6-a0ca-34226b6ab66f/s1200?webp=fals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2976" y="3000372"/>
            <a:ext cx="1379636" cy="1571636"/>
          </a:xfrm>
          <a:prstGeom prst="rect">
            <a:avLst/>
          </a:prstGeom>
          <a:noFill/>
        </p:spPr>
      </p:pic>
      <p:pic>
        <p:nvPicPr>
          <p:cNvPr id="11" name="Picture 4" descr="https://avatars.mds.yandex.net/get-pdb/1511346/329b7b58-1199-4ed6-a0ca-34226b6ab66f/s1200?webp=fals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36" y="3000372"/>
            <a:ext cx="1379636" cy="1571636"/>
          </a:xfrm>
          <a:prstGeom prst="rect">
            <a:avLst/>
          </a:prstGeom>
          <a:noFill/>
        </p:spPr>
      </p:pic>
      <p:pic>
        <p:nvPicPr>
          <p:cNvPr id="12" name="Picture 4" descr="https://avatars.mds.yandex.net/get-pdb/1511346/329b7b58-1199-4ed6-a0ca-34226b6ab66f/s1200?webp=fals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0" y="3000372"/>
            <a:ext cx="1379636" cy="1571636"/>
          </a:xfrm>
          <a:prstGeom prst="rect">
            <a:avLst/>
          </a:prstGeom>
          <a:noFill/>
        </p:spPr>
      </p:pic>
      <p:pic>
        <p:nvPicPr>
          <p:cNvPr id="13" name="Picture 4" descr="https://avatars.mds.yandex.net/get-pdb/1511346/329b7b58-1199-4ed6-a0ca-34226b6ab66f/s1200?webp=fals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3068960"/>
            <a:ext cx="1379636" cy="1571636"/>
          </a:xfrm>
          <a:prstGeom prst="rect">
            <a:avLst/>
          </a:prstGeom>
          <a:noFill/>
        </p:spPr>
      </p:pic>
      <p:pic>
        <p:nvPicPr>
          <p:cNvPr id="14" name="Picture 4" descr="https://avatars.mds.yandex.net/get-pdb/1511346/329b7b58-1199-4ed6-a0ca-34226b6ab66f/s1200?webp=fals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3702" y="3000372"/>
            <a:ext cx="1379636" cy="1571636"/>
          </a:xfrm>
          <a:prstGeom prst="rect">
            <a:avLst/>
          </a:prstGeom>
          <a:noFill/>
        </p:spPr>
      </p:pic>
      <p:pic>
        <p:nvPicPr>
          <p:cNvPr id="3080" name="Picture 8" descr="http://buyandgrai.by/wp-content/uploads/2018/09/shishka-1-f-25-1-1024x68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4857760"/>
            <a:ext cx="10823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8" descr="http://buyandgrai.by/wp-content/uploads/2018/09/shishka-1-f-25-1-1024x68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74" y="4857760"/>
            <a:ext cx="10823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8" descr="http://buyandgrai.by/wp-content/uploads/2018/09/shishka-1-f-25-1-1024x68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2" y="4857760"/>
            <a:ext cx="10823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8" descr="http://buyandgrai.by/wp-content/uploads/2018/09/shishka-1-f-25-1-1024x68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4857760"/>
            <a:ext cx="10823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8" descr="http://buyandgrai.by/wp-content/uploads/2018/09/shishka-1-f-25-1-1024x68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16" y="4857760"/>
            <a:ext cx="108239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Georgia" pitchFamily="18" charset="0"/>
              </a:rPr>
              <a:t>Упражнение «Считай и называй»</a:t>
            </a:r>
          </a:p>
        </p:txBody>
      </p:sp>
    </p:spTree>
  </p:cSld>
  <p:clrMapOvr>
    <a:masterClrMapping/>
  </p:clrMapOvr>
  <p:transition>
    <p:pull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32656"/>
            <a:ext cx="1286367" cy="14082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404664"/>
            <a:ext cx="1286367" cy="14082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404664"/>
            <a:ext cx="1286367" cy="14082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6" y="404664"/>
            <a:ext cx="1286367" cy="14082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6" y="404664"/>
            <a:ext cx="1286367" cy="14082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492896"/>
            <a:ext cx="1728192" cy="14082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2492896"/>
            <a:ext cx="1656184" cy="14082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2492896"/>
            <a:ext cx="1512168" cy="140829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492896"/>
            <a:ext cx="1656184" cy="14082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1948" y="2492896"/>
            <a:ext cx="1468524" cy="1408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437112"/>
            <a:ext cx="1585097" cy="14692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4437112"/>
            <a:ext cx="1585097" cy="14692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4437112"/>
            <a:ext cx="1585097" cy="146926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4437112"/>
            <a:ext cx="1585097" cy="146926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6" y="4437112"/>
            <a:ext cx="1585097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20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632"/>
            <a:ext cx="8964488" cy="649350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504" y="188640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 «Назови ласково»    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Снег - снежок                          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 -ледок 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Елка -елочка  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Зима -зимушка                        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Метель-метелица      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Санки- саночки                        </a:t>
            </a:r>
          </a:p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 -холодок         </a:t>
            </a:r>
          </a:p>
        </p:txBody>
      </p:sp>
    </p:spTree>
    <p:extLst>
      <p:ext uri="{BB962C8B-B14F-4D97-AF65-F5344CB8AC3E}">
        <p14:creationId xmlns:p14="http://schemas.microsoft.com/office/powerpoint/2010/main" val="399848223"/>
      </p:ext>
    </p:extLst>
  </p:cSld>
  <p:clrMapOvr>
    <a:masterClrMapping/>
  </p:clrMapOvr>
  <p:transition>
    <p:pull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https://img-fotki.yandex.ru/get/6838/156241142.1ef/0_13a85e_3a5ecfa6_ori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142852"/>
            <a:ext cx="2455715" cy="3800452"/>
          </a:xfrm>
          <a:prstGeom prst="rect">
            <a:avLst/>
          </a:prstGeom>
          <a:noFill/>
        </p:spPr>
      </p:pic>
      <p:pic>
        <p:nvPicPr>
          <p:cNvPr id="4102" name="Picture 6" descr="https://i.ytimg.com/vi/Nnj9er1PcZ0/maxresdefault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44" y="3071810"/>
            <a:ext cx="1597091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https://botana.biz/prepod/_bloks/pic/aozphnt-03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1857364"/>
            <a:ext cx="1500198" cy="2075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6" name="Picture 10" descr="https://avatars.mds.yandex.net/get-pdb/879561/285846dc-7bf1-487d-a806-11c37902a70c/s120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807" y="5500702"/>
            <a:ext cx="1669863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8" name="Picture 12" descr="https://userscontent2.emaze.com/images/9f9e90e5-8eb6-4ac8-ba7d-2b03ad8bc1eb/e07c9403-844d-4e8f-832d-99463ec1782d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692696"/>
            <a:ext cx="1571636" cy="1737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0" name="Picture 14" descr="https://avatars.mds.yandex.net/get-pdb/49816/a3a0f5a0-a2a6-4568-a057-d313a7a7d0ea/s120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4810" y="2357430"/>
            <a:ext cx="1285884" cy="1408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2" name="Picture 16" descr="http://st4.styapokupayu.ru/images/blog_post_images/000/075/232_original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50" y="714356"/>
            <a:ext cx="1357322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4" name="Picture 18" descr="https://ds04.infourok.ru/uploads/ex/1077/0014a9e6-36779461/hello_html_57703c3c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4" y="3857628"/>
            <a:ext cx="1357322" cy="1208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6" name="Picture 20" descr="https://i.pinimg.com/originals/c9/ba/73/c9ba738cd2de6e6339b84a1d5d7a2137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20" y="5072074"/>
            <a:ext cx="157163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8" name="Picture 22" descr="http://g03.a.alicdn.com/kf/HTB1.oTUHVXXXXb0XFXXq6xXFXXX2/FLAMINGO-KIDS-SHOES-high-quality-sandals-QS5740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4" y="1142984"/>
            <a:ext cx="1410764" cy="1126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20" name="Picture 24" descr="http://printonic.ru/uploads/images/2016/04/15/img_5710ab8f28cb3.jp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5143512"/>
            <a:ext cx="1483878" cy="1573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22" name="Picture 26" descr="https://www.toptyga.ru/published/publicdata/TOP/attachments/SC/products_pictures/L3135_b.jp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5500702"/>
            <a:ext cx="1500198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24" name="Picture 28" descr="http://900igr.net/datai/predmety/Odezhda-3.files/0016-018-Dzhinsovye-shtany.png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4071942"/>
            <a:ext cx="128588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26" name="Picture 30" descr="https://avatars.mds.yandex.net/get-pdb/1386033/45f1ffe3-77d2-4f0c-8e87-1de7e498d68d/s1200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041" y="4071942"/>
            <a:ext cx="1658629" cy="1362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28" name="Picture 32" descr="https://i1.rozetka.ua/goods/5473473/dembohouse_2180300448196_images_5473473400._S.jp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46" y="4071943"/>
            <a:ext cx="1500198" cy="135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30" name="AutoShape 34" descr="https://littlegentrys.ru/image/data/SKU/332520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32" name="Picture 36" descr="https://buyjust.myprintbar.ru/upload/images/4e/4e577.jpg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46" y="2357430"/>
            <a:ext cx="1527795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1643042" y="142852"/>
            <a:ext cx="7286676" cy="64294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Выбери, назови зимнюю одежду, обувь, головные уборы. Помоги Маше одеться на зимнюю прогулку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.</a:t>
            </a:r>
          </a:p>
        </p:txBody>
      </p:sp>
    </p:spTree>
  </p:cSld>
  <p:clrMapOvr>
    <a:masterClrMapping/>
  </p:clrMapOvr>
  <p:transition>
    <p:pull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00042"/>
            <a:ext cx="8786874" cy="107157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            Упражнение «Подбирай, называй»: Закончи    </a:t>
            </a:r>
            <a:br>
              <a:rPr lang="ru-RU" sz="2000" b="1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           предложение (подбери и назови как можно больше слов-   </a:t>
            </a:r>
            <a:br>
              <a:rPr lang="ru-RU" sz="2000" b="1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                                        определений и слов действий).</a:t>
            </a:r>
            <a:br>
              <a:rPr lang="ru-RU" sz="2000" b="1" dirty="0">
                <a:solidFill>
                  <a:srgbClr val="002060"/>
                </a:solidFill>
                <a:latin typeface="Georgia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Georgia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Georgia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Georgia" pitchFamily="18" charset="0"/>
              </a:rPr>
            </a:br>
            <a:endParaRPr lang="ru-RU" sz="2000" dirty="0">
              <a:latin typeface="Georgi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3164"/>
              </p:ext>
            </p:extLst>
          </p:nvPr>
        </p:nvGraphicFramePr>
        <p:xfrm>
          <a:off x="214282" y="977260"/>
          <a:ext cx="8501122" cy="17373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623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4512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Зима (какая?) – холодная, снежная, морозная, долгая.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Снег (какой?) – … 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Снежинки (какие ?) – … 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Лёд (какай?) – … 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Погода (какая?) – … .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Снежинки зимой (что делают?) – падают, вьются, кружатся, искрятся, блестят, тают.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Лёд на солнце (что делает?) – … 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Мороз (что делает?) – … 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на зимней прогулке (что делают?) – … .</a:t>
                      </a:r>
                      <a:b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Метель (что делает?) – … .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0" name="Picture 2" descr="https://2.bp.blogspot.com/-8V3SyMHl5qc/Wm24Np7e15I/AAAAAAAAAPs/Gs2qEzEtxv8uCuhzLTse2-pM8FLKUMZkgCLcBGAs/s1600/tooopen_sy_20154836853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5047" y="2902369"/>
            <a:ext cx="6139281" cy="3936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87175">
            <a:off x="571472" y="3000372"/>
            <a:ext cx="1298819" cy="904844"/>
          </a:xfrm>
          <a:prstGeom prst="rect">
            <a:avLst/>
          </a:prstGeom>
          <a:noFill/>
        </p:spPr>
      </p:pic>
      <p:pic>
        <p:nvPicPr>
          <p:cNvPr id="8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4286256"/>
            <a:ext cx="1013099" cy="705792"/>
          </a:xfrm>
          <a:prstGeom prst="rect">
            <a:avLst/>
          </a:prstGeom>
          <a:noFill/>
        </p:spPr>
      </p:pic>
      <p:pic>
        <p:nvPicPr>
          <p:cNvPr id="9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747" y="4714884"/>
            <a:ext cx="1093734" cy="761968"/>
          </a:xfrm>
          <a:prstGeom prst="rect">
            <a:avLst/>
          </a:prstGeom>
          <a:noFill/>
        </p:spPr>
      </p:pic>
      <p:pic>
        <p:nvPicPr>
          <p:cNvPr id="10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5643578"/>
            <a:ext cx="888649" cy="619092"/>
          </a:xfrm>
          <a:prstGeom prst="rect">
            <a:avLst/>
          </a:prstGeom>
          <a:noFill/>
        </p:spPr>
      </p:pic>
      <p:pic>
        <p:nvPicPr>
          <p:cNvPr id="11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44" y="3099908"/>
            <a:ext cx="1155943" cy="805307"/>
          </a:xfrm>
          <a:prstGeom prst="rect">
            <a:avLst/>
          </a:prstGeom>
          <a:noFill/>
        </p:spPr>
      </p:pic>
      <p:pic>
        <p:nvPicPr>
          <p:cNvPr id="12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8148" y="4143380"/>
            <a:ext cx="1000132" cy="696759"/>
          </a:xfrm>
          <a:prstGeom prst="rect">
            <a:avLst/>
          </a:prstGeom>
          <a:noFill/>
        </p:spPr>
      </p:pic>
      <p:pic>
        <p:nvPicPr>
          <p:cNvPr id="13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4320784"/>
            <a:ext cx="941629" cy="656002"/>
          </a:xfrm>
          <a:prstGeom prst="rect">
            <a:avLst/>
          </a:prstGeom>
          <a:noFill/>
        </p:spPr>
      </p:pic>
      <p:pic>
        <p:nvPicPr>
          <p:cNvPr id="14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5442" y="5000636"/>
            <a:ext cx="888649" cy="619092"/>
          </a:xfrm>
          <a:prstGeom prst="rect">
            <a:avLst/>
          </a:prstGeom>
          <a:noFill/>
        </p:spPr>
      </p:pic>
      <p:pic>
        <p:nvPicPr>
          <p:cNvPr id="15" name="Picture 4" descr="http://galerey-room.ru/images/093645_1419403005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1409" y="5429264"/>
            <a:ext cx="1025426" cy="71438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Зимующие птицы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21" y="764704"/>
            <a:ext cx="8856984" cy="59763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96136" y="764704"/>
            <a:ext cx="29523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Хоть поменьше воробья,</a:t>
            </a:r>
            <a:br>
              <a:rPr lang="ru-RU" dirty="0"/>
            </a:br>
            <a:r>
              <a:rPr lang="ru-RU" dirty="0"/>
              <a:t>Не боюсь зимы и я,</a:t>
            </a:r>
            <a:br>
              <a:rPr lang="ru-RU" dirty="0"/>
            </a:br>
            <a:r>
              <a:rPr lang="ru-RU" dirty="0"/>
              <a:t>Всем известная вам птичка.</a:t>
            </a:r>
            <a:br>
              <a:rPr lang="ru-RU" dirty="0"/>
            </a:br>
            <a:r>
              <a:rPr lang="ru-RU" dirty="0"/>
              <a:t>А зовут меня…  (синичка).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188640"/>
            <a:ext cx="4536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Зимующие птицы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31074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27584" y="332656"/>
            <a:ext cx="777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4400" b="1" i="1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68735"/>
            <a:ext cx="8587680" cy="647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55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14345"/>
            <a:ext cx="8496944" cy="65550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1600" y="3645024"/>
            <a:ext cx="2808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Все деревья с интересом,</a:t>
            </a:r>
          </a:p>
          <a:p>
            <a:r>
              <a:rPr lang="ru-RU" b="1" dirty="0"/>
              <a:t>Изучает доктор леса.</a:t>
            </a:r>
          </a:p>
          <a:p>
            <a:r>
              <a:rPr lang="ru-RU" b="1" dirty="0"/>
              <a:t>Если дерево ест жук,</a:t>
            </a:r>
          </a:p>
          <a:p>
            <a:r>
              <a:rPr lang="ru-RU" b="1" dirty="0"/>
              <a:t>Доктор сразу: </a:t>
            </a:r>
          </a:p>
          <a:p>
            <a:r>
              <a:rPr lang="ru-RU" b="1" dirty="0"/>
              <a:t>«Тук! Тук! Тук!».</a:t>
            </a:r>
          </a:p>
          <a:p>
            <a:r>
              <a:rPr lang="ru-RU" b="1" dirty="0"/>
              <a:t>                         (Дятел)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23273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88640"/>
            <a:ext cx="8352928" cy="648072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4" y="2690336"/>
            <a:ext cx="25922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  <a:latin typeface="Calibri"/>
              </a:rPr>
              <a:t>Не страшны ему метели,</a:t>
            </a:r>
          </a:p>
          <a:p>
            <a:pPr lvl="0"/>
            <a:r>
              <a:rPr lang="ru-RU" b="1" dirty="0">
                <a:solidFill>
                  <a:prstClr val="black"/>
                </a:solidFill>
                <a:latin typeface="Calibri"/>
              </a:rPr>
              <a:t>Гнезда вьёт зимой на ели,</a:t>
            </a:r>
          </a:p>
          <a:p>
            <a:pPr lvl="0"/>
            <a:r>
              <a:rPr lang="ru-RU" b="1" dirty="0">
                <a:solidFill>
                  <a:prstClr val="black"/>
                </a:solidFill>
                <a:latin typeface="Calibri"/>
              </a:rPr>
              <a:t>Крик его отрывист, прост,</a:t>
            </a:r>
          </a:p>
          <a:p>
            <a:pPr lvl="0"/>
            <a:r>
              <a:rPr lang="ru-RU" b="1" dirty="0">
                <a:solidFill>
                  <a:prstClr val="black"/>
                </a:solidFill>
                <a:latin typeface="Calibri"/>
              </a:rPr>
              <a:t>Кривоносый , красный….</a:t>
            </a:r>
          </a:p>
          <a:p>
            <a:pPr lvl="0"/>
            <a:r>
              <a:rPr lang="ru-RU" b="1" dirty="0">
                <a:solidFill>
                  <a:prstClr val="black"/>
                </a:solidFill>
                <a:latin typeface="Calibri"/>
              </a:rPr>
              <a:t>                            (Клёст).</a:t>
            </a:r>
          </a:p>
        </p:txBody>
      </p:sp>
    </p:spTree>
    <p:extLst>
      <p:ext uri="{BB962C8B-B14F-4D97-AF65-F5344CB8AC3E}">
        <p14:creationId xmlns:p14="http://schemas.microsoft.com/office/powerpoint/2010/main" val="890396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6120680" cy="108012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Придумайте загадку сами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810244"/>
            <a:ext cx="8136904" cy="585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67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get-pdb/1531219/02cfddf3-00b0-4cd4-b3cd-7bbb37523a8f/s1200?webp=fal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712968" cy="53305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9CC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5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Georgia" pitchFamily="18" charset="0"/>
              </a:rPr>
              <a:t>Выбери, назови предметы, которые подходят для зимних развлечений на улице.</a:t>
            </a:r>
          </a:p>
        </p:txBody>
      </p:sp>
    </p:spTree>
  </p:cSld>
  <p:clrMapOvr>
    <a:masterClrMapping/>
  </p:clrMapOvr>
  <p:transition>
    <p:pull dir="l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124744"/>
            <a:ext cx="7344816" cy="5472608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143000" y="188640"/>
            <a:ext cx="7461448" cy="792088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r>
              <a:rPr lang="ru-RU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5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«Расскажи-ка»     </a:t>
            </a:r>
          </a:p>
          <a:p>
            <a:pPr marL="4572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катаются на коньках</a:t>
            </a:r>
          </a:p>
        </p:txBody>
      </p:sp>
    </p:spTree>
    <p:extLst>
      <p:ext uri="{BB962C8B-B14F-4D97-AF65-F5344CB8AC3E}">
        <p14:creationId xmlns:p14="http://schemas.microsoft.com/office/powerpoint/2010/main" val="1198652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7" y="908720"/>
            <a:ext cx="7632848" cy="576064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260648"/>
            <a:ext cx="6400800" cy="9361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играют в снежки</a:t>
            </a:r>
          </a:p>
        </p:txBody>
      </p:sp>
    </p:spTree>
    <p:extLst>
      <p:ext uri="{BB962C8B-B14F-4D97-AF65-F5344CB8AC3E}">
        <p14:creationId xmlns:p14="http://schemas.microsoft.com/office/powerpoint/2010/main" val="579331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980728"/>
            <a:ext cx="7992888" cy="5760640"/>
          </a:xfrm>
        </p:spPr>
      </p:pic>
      <p:sp>
        <p:nvSpPr>
          <p:cNvPr id="2" name="Прямоугольник 1"/>
          <p:cNvSpPr/>
          <p:nvPr/>
        </p:nvSpPr>
        <p:spPr>
          <a:xfrm>
            <a:off x="2483768" y="476672"/>
            <a:ext cx="489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лепят снеговика</a:t>
            </a:r>
          </a:p>
        </p:txBody>
      </p:sp>
    </p:spTree>
    <p:extLst>
      <p:ext uri="{BB962C8B-B14F-4D97-AF65-F5344CB8AC3E}">
        <p14:creationId xmlns:p14="http://schemas.microsoft.com/office/powerpoint/2010/main" val="3027280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925" y="908720"/>
            <a:ext cx="9019075" cy="5949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4617B">
                <a:lumMod val="60000"/>
                <a:lumOff val="4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39552" y="40466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Зимние забавы.   Игра пантомима</a:t>
            </a:r>
          </a:p>
          <a:p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355959"/>
      </p:ext>
    </p:extLst>
  </p:cSld>
  <p:clrMapOvr>
    <a:masterClrMapping/>
  </p:clrMapOvr>
  <p:transition>
    <p:pull dir="l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361776"/>
              </p:ext>
            </p:extLst>
          </p:nvPr>
        </p:nvGraphicFramePr>
        <p:xfrm>
          <a:off x="179512" y="980728"/>
          <a:ext cx="8572559" cy="5565894"/>
        </p:xfrm>
        <a:graphic>
          <a:graphicData uri="http://schemas.openxmlformats.org/drawingml/2006/table">
            <a:tbl>
              <a:tblPr/>
              <a:tblGrid>
                <a:gridCol w="2857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7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00" marR="4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D0D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00" marR="4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D0D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00" marR="4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D0D9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7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00" marR="4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D0D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00" marR="4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D0D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700" marR="407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D0D9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268760"/>
            <a:ext cx="2054530" cy="2359356"/>
          </a:xfrm>
          <a:prstGeom prst="rect">
            <a:avLst/>
          </a:prstGeom>
        </p:spPr>
      </p:pic>
      <p:pic>
        <p:nvPicPr>
          <p:cNvPr id="6" name="Рисунок 6" descr="228682-svetik_1280x8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1052736"/>
            <a:ext cx="2594859" cy="2428893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1268760"/>
            <a:ext cx="1286367" cy="22934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1268760"/>
            <a:ext cx="1286367" cy="23042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3861048"/>
            <a:ext cx="2042337" cy="13534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5373216"/>
            <a:ext cx="2121592" cy="11400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3789040"/>
            <a:ext cx="2639797" cy="27363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3717032"/>
            <a:ext cx="2505673" cy="228355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87624" y="332656"/>
            <a:ext cx="6696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</a:t>
            </a:r>
            <a:r>
              <a:rPr lang="ru-RU" sz="32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мнемотаблицами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917232"/>
      </p:ext>
    </p:extLst>
  </p:cSld>
  <p:clrMapOvr>
    <a:masterClrMapping/>
  </p:clrMapOvr>
  <p:transition>
    <p:pull dir="l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4005064"/>
            <a:ext cx="3275856" cy="2448272"/>
          </a:xfrm>
        </p:spPr>
      </p:pic>
      <p:sp>
        <p:nvSpPr>
          <p:cNvPr id="2" name="Прямоугольник 1"/>
          <p:cNvSpPr/>
          <p:nvPr/>
        </p:nvSpPr>
        <p:spPr>
          <a:xfrm>
            <a:off x="1331640" y="260649"/>
            <a:ext cx="71287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Зима.</a:t>
            </a:r>
          </a:p>
          <a:p>
            <a:pPr lvl="0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Деревья стоят в снегу.</a:t>
            </a:r>
          </a:p>
          <a:p>
            <a:pPr lvl="0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играют.</a:t>
            </a:r>
          </a:p>
          <a:p>
            <a:pPr lvl="0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Катаются на санках и на лыжах.</a:t>
            </a:r>
          </a:p>
          <a:p>
            <a:pPr lvl="0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Лепят снеговика.</a:t>
            </a:r>
          </a:p>
          <a:p>
            <a:pPr lvl="0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зимой!</a:t>
            </a:r>
          </a:p>
        </p:txBody>
      </p:sp>
    </p:spTree>
    <p:extLst>
      <p:ext uri="{BB962C8B-B14F-4D97-AF65-F5344CB8AC3E}">
        <p14:creationId xmlns:p14="http://schemas.microsoft.com/office/powerpoint/2010/main" val="2439333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836712"/>
            <a:ext cx="8352928" cy="58326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Ждем прихода Нового года и Деда Мороза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585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68760"/>
            <a:ext cx="7344816" cy="5400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5373216"/>
            <a:ext cx="4608631" cy="7200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2" y="620688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  </a:t>
            </a:r>
          </a:p>
        </p:txBody>
      </p:sp>
    </p:spTree>
    <p:extLst>
      <p:ext uri="{BB962C8B-B14F-4D97-AF65-F5344CB8AC3E}">
        <p14:creationId xmlns:p14="http://schemas.microsoft.com/office/powerpoint/2010/main" val="6724281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415</Words>
  <Application>Microsoft Office PowerPoint</Application>
  <PresentationFormat>Экран (4:3)</PresentationFormat>
  <Paragraphs>65</Paragraphs>
  <Slides>24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Calibri</vt:lpstr>
      <vt:lpstr>Georgia</vt:lpstr>
      <vt:lpstr>Times New Roman</vt:lpstr>
      <vt:lpstr>Trebuchet MS</vt:lpstr>
      <vt:lpstr>Тема Office</vt:lpstr>
      <vt:lpstr>Воздушный поток</vt:lpstr>
      <vt:lpstr>1_Воздушный поток</vt:lpstr>
      <vt:lpstr>2_Воздушный поток</vt:lpstr>
      <vt:lpstr>3_Воздушный поток</vt:lpstr>
      <vt:lpstr>4_Воздушный поток</vt:lpstr>
      <vt:lpstr>5_Воздушный поток</vt:lpstr>
      <vt:lpstr>ЗИМА.   ЗИМНИЕ ЗАБАВЫ.</vt:lpstr>
      <vt:lpstr>Назови предшествующее зиме и последующее за зимой время года.</vt:lpstr>
      <vt:lpstr>Назови зимние месяцы</vt:lpstr>
      <vt:lpstr> Какие изменения произошли в природе зимой.</vt:lpstr>
      <vt:lpstr>Презентация PowerPoint</vt:lpstr>
      <vt:lpstr>Упражнение «Считай и называй»</vt:lpstr>
      <vt:lpstr>Презентация PowerPoint</vt:lpstr>
      <vt:lpstr>Презентация PowerPoint</vt:lpstr>
      <vt:lpstr>Выбери, назови зимнюю одежду, обувь, головные уборы. Помоги Маше одеться на зимнюю прогулку.</vt:lpstr>
      <vt:lpstr>            Упражнение «Подбирай, называй»: Закончи                предложение (подбери и назови как можно больше слов-                                            определений и слов действий).    </vt:lpstr>
      <vt:lpstr>Зимующие птицы</vt:lpstr>
      <vt:lpstr>Презентация PowerPoint</vt:lpstr>
      <vt:lpstr>Презентация PowerPoint</vt:lpstr>
      <vt:lpstr>Презентация PowerPoint</vt:lpstr>
      <vt:lpstr>Придумайте загадку сами</vt:lpstr>
      <vt:lpstr>Выбери, назови предметы, которые подходят для зимних развлечений на улице.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denis salikov</cp:lastModifiedBy>
  <cp:revision>114</cp:revision>
  <dcterms:created xsi:type="dcterms:W3CDTF">2019-12-10T11:52:11Z</dcterms:created>
  <dcterms:modified xsi:type="dcterms:W3CDTF">2026-07-01T04:17:50Z</dcterms:modified>
</cp:coreProperties>
</file>