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1"/>
  </p:sldMasterIdLst>
  <p:sldIdLst>
    <p:sldId id="256" r:id="rId2"/>
    <p:sldId id="262" r:id="rId3"/>
    <p:sldId id="263" r:id="rId4"/>
    <p:sldId id="264" r:id="rId5"/>
    <p:sldId id="265" r:id="rId6"/>
    <p:sldId id="266" r:id="rId7"/>
    <p:sldId id="267" r:id="rId8"/>
    <p:sldId id="268" r:id="rId9"/>
    <p:sldId id="269" r:id="rId10"/>
    <p:sldId id="270" r:id="rId11"/>
    <p:sldId id="271" r:id="rId12"/>
    <p:sldId id="272" r:id="rId13"/>
    <p:sldId id="274" r:id="rId14"/>
    <p:sldId id="275" r:id="rId15"/>
    <p:sldId id="276" r:id="rId16"/>
    <p:sldId id="277" r:id="rId17"/>
    <p:sldId id="278" r:id="rId18"/>
    <p:sldId id="279" r:id="rId19"/>
    <p:sldId id="280" r:id="rId20"/>
    <p:sldId id="281" r:id="rId21"/>
    <p:sldId id="282" r:id="rId22"/>
    <p:sldId id="273" r:id="rId23"/>
    <p:sldId id="283" r:id="rId24"/>
    <p:sldId id="284" r:id="rId25"/>
    <p:sldId id="285" r:id="rId26"/>
    <p:sldId id="286" r:id="rId27"/>
    <p:sldId id="287" r:id="rId28"/>
    <p:sldId id="288" r:id="rId29"/>
    <p:sldId id="289" r:id="rId30"/>
    <p:sldId id="290" r:id="rId31"/>
    <p:sldId id="291" r:id="rId32"/>
    <p:sldId id="294" r:id="rId33"/>
    <p:sldId id="292" r:id="rId34"/>
    <p:sldId id="295" r:id="rId35"/>
    <p:sldId id="296" r:id="rId36"/>
    <p:sldId id="293" r:id="rId3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080"/>
    <a:srgbClr val="006600"/>
    <a:srgbClr val="FF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486" y="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C6C0E6-7E92-4B89-99BB-8B2AAC7CF598}" type="datetimeFigureOut">
              <a:rPr lang="ru-RU" smtClean="0"/>
              <a:pPr/>
              <a:t>29.06.2026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1FC53-ECE8-46D6-8036-745F4BDD27B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1741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C6C0E6-7E92-4B89-99BB-8B2AAC7CF598}" type="datetimeFigureOut">
              <a:rPr lang="ru-RU" smtClean="0"/>
              <a:pPr/>
              <a:t>29.06.2026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1FC53-ECE8-46D6-8036-745F4BDD27B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7299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C6C0E6-7E92-4B89-99BB-8B2AAC7CF598}" type="datetimeFigureOut">
              <a:rPr lang="ru-RU" smtClean="0"/>
              <a:pPr/>
              <a:t>29.06.2026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1FC53-ECE8-46D6-8036-745F4BDD27B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1111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C6C0E6-7E92-4B89-99BB-8B2AAC7CF598}" type="datetimeFigureOut">
              <a:rPr lang="ru-RU" smtClean="0"/>
              <a:pPr/>
              <a:t>29.06.2026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1FC53-ECE8-46D6-8036-745F4BDD27B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1599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C6C0E6-7E92-4B89-99BB-8B2AAC7CF598}" type="datetimeFigureOut">
              <a:rPr lang="ru-RU" smtClean="0"/>
              <a:pPr/>
              <a:t>29.06.2026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1FC53-ECE8-46D6-8036-745F4BDD27B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4873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C6C0E6-7E92-4B89-99BB-8B2AAC7CF598}" type="datetimeFigureOut">
              <a:rPr lang="ru-RU" smtClean="0"/>
              <a:pPr/>
              <a:t>29.06.2026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1FC53-ECE8-46D6-8036-745F4BDD27B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8575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C6C0E6-7E92-4B89-99BB-8B2AAC7CF598}" type="datetimeFigureOut">
              <a:rPr lang="ru-RU" smtClean="0"/>
              <a:pPr/>
              <a:t>29.06.2026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1FC53-ECE8-46D6-8036-745F4BDD27B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38102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C6C0E6-7E92-4B89-99BB-8B2AAC7CF598}" type="datetimeFigureOut">
              <a:rPr lang="ru-RU" smtClean="0"/>
              <a:pPr/>
              <a:t>29.06.2026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1FC53-ECE8-46D6-8036-745F4BDD27B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4761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C6C0E6-7E92-4B89-99BB-8B2AAC7CF598}" type="datetimeFigureOut">
              <a:rPr lang="ru-RU" smtClean="0"/>
              <a:pPr/>
              <a:t>29.06.2026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1FC53-ECE8-46D6-8036-745F4BDD27B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240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C6C0E6-7E92-4B89-99BB-8B2AAC7CF598}" type="datetimeFigureOut">
              <a:rPr lang="ru-RU" smtClean="0"/>
              <a:pPr/>
              <a:t>29.06.2026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1FC53-ECE8-46D6-8036-745F4BDD27B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7716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C6C0E6-7E92-4B89-99BB-8B2AAC7CF598}" type="datetimeFigureOut">
              <a:rPr lang="ru-RU" smtClean="0"/>
              <a:pPr/>
              <a:t>29.06.2026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1FC53-ECE8-46D6-8036-745F4BDD27B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7318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C6C0E6-7E92-4B89-99BB-8B2AAC7CF598}" type="datetimeFigureOut">
              <a:rPr lang="ru-RU" smtClean="0"/>
              <a:pPr/>
              <a:t>29.06.2026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31FC53-ECE8-46D6-8036-745F4BDD27B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29600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7.jpeg"/><Relationship Id="rId7" Type="http://schemas.openxmlformats.org/officeDocument/2006/relationships/image" Target="../media/image11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10" Type="http://schemas.openxmlformats.org/officeDocument/2006/relationships/image" Target="../media/image14.png"/><Relationship Id="rId4" Type="http://schemas.openxmlformats.org/officeDocument/2006/relationships/image" Target="../media/image8.jpeg"/><Relationship Id="rId9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7" Type="http://schemas.openxmlformats.org/officeDocument/2006/relationships/image" Target="../media/image1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7" Type="http://schemas.openxmlformats.org/officeDocument/2006/relationships/image" Target="../media/image4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6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4.png"/><Relationship Id="rId4" Type="http://schemas.openxmlformats.org/officeDocument/2006/relationships/image" Target="../media/image6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4.png"/><Relationship Id="rId4" Type="http://schemas.openxmlformats.org/officeDocument/2006/relationships/image" Target="../media/image6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2.png"/><Relationship Id="rId4" Type="http://schemas.openxmlformats.org/officeDocument/2006/relationships/image" Target="../media/image7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5.png"/><Relationship Id="rId4" Type="http://schemas.openxmlformats.org/officeDocument/2006/relationships/image" Target="../media/image7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4.png"/><Relationship Id="rId4" Type="http://schemas.openxmlformats.org/officeDocument/2006/relationships/image" Target="../media/image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0.png"/><Relationship Id="rId5" Type="http://schemas.openxmlformats.org/officeDocument/2006/relationships/image" Target="../media/image79.png"/><Relationship Id="rId4" Type="http://schemas.openxmlformats.org/officeDocument/2006/relationships/image" Target="../media/image7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8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5.png"/><Relationship Id="rId4" Type="http://schemas.openxmlformats.org/officeDocument/2006/relationships/image" Target="../media/image8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7.png"/><Relationship Id="rId4" Type="http://schemas.openxmlformats.org/officeDocument/2006/relationships/image" Target="../media/image5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0.png"/><Relationship Id="rId4" Type="http://schemas.openxmlformats.org/officeDocument/2006/relationships/image" Target="../media/image8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image" Target="../media/image9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4.png"/><Relationship Id="rId4" Type="http://schemas.openxmlformats.org/officeDocument/2006/relationships/image" Target="../media/image9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7.png"/><Relationship Id="rId4" Type="http://schemas.openxmlformats.org/officeDocument/2006/relationships/image" Target="../media/image96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9.png"/><Relationship Id="rId5" Type="http://schemas.openxmlformats.org/officeDocument/2006/relationships/image" Target="../media/image100.png"/><Relationship Id="rId4" Type="http://schemas.openxmlformats.org/officeDocument/2006/relationships/image" Target="../media/image99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3.png"/><Relationship Id="rId5" Type="http://schemas.openxmlformats.org/officeDocument/2006/relationships/image" Target="../media/image54.png"/><Relationship Id="rId4" Type="http://schemas.openxmlformats.org/officeDocument/2006/relationships/image" Target="../media/image102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7.png"/><Relationship Id="rId5" Type="http://schemas.openxmlformats.org/officeDocument/2006/relationships/image" Target="../media/image106.png"/><Relationship Id="rId4" Type="http://schemas.openxmlformats.org/officeDocument/2006/relationships/image" Target="../media/image105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1.png"/><Relationship Id="rId5" Type="http://schemas.openxmlformats.org/officeDocument/2006/relationships/image" Target="../media/image110.png"/><Relationship Id="rId4" Type="http://schemas.openxmlformats.org/officeDocument/2006/relationships/image" Target="../media/image109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14.png"/><Relationship Id="rId4" Type="http://schemas.openxmlformats.org/officeDocument/2006/relationships/image" Target="../media/image113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jpe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17.png"/><Relationship Id="rId4" Type="http://schemas.openxmlformats.org/officeDocument/2006/relationships/image" Target="../media/image116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jpeg"/><Relationship Id="rId7" Type="http://schemas.openxmlformats.org/officeDocument/2006/relationships/image" Target="../media/image121.pn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0.png"/><Relationship Id="rId5" Type="http://schemas.openxmlformats.org/officeDocument/2006/relationships/image" Target="../media/image17.png"/><Relationship Id="rId4" Type="http://schemas.openxmlformats.org/officeDocument/2006/relationships/image" Target="../media/image119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0"/>
            <a:ext cx="12192001" cy="7042246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91987" y="2327323"/>
            <a:ext cx="9144000" cy="2387600"/>
          </a:xfrm>
        </p:spPr>
        <p:txBody>
          <a:bodyPr>
            <a:normAutofit/>
          </a:bodyPr>
          <a:lstStyle/>
          <a:p>
            <a:r>
              <a:rPr lang="ru-RU" sz="7200" dirty="0">
                <a:solidFill>
                  <a:schemeClr val="accent6">
                    <a:lumMod val="75000"/>
                  </a:schemeClr>
                </a:solidFill>
                <a:latin typeface="Segoe Print" panose="02000600000000000000" pitchFamily="2" charset="0"/>
              </a:rPr>
              <a:t>АЗБУКА ЭМОЦИЙ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 flipH="1">
            <a:off x="-1542197" y="3521123"/>
            <a:ext cx="282054" cy="1655762"/>
          </a:xfrm>
        </p:spPr>
        <p:txBody>
          <a:bodyPr/>
          <a:lstStyle/>
          <a:p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25152878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400" dirty="0">
                <a:solidFill>
                  <a:srgbClr val="008080"/>
                </a:solidFill>
                <a:latin typeface="Segoe Print" panose="02000600000000000000" pitchFamily="2" charset="0"/>
              </a:rPr>
              <a:t>Что такое эмоции?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825625"/>
            <a:ext cx="4511722" cy="4351338"/>
          </a:xfrm>
        </p:spPr>
        <p:txBody>
          <a:bodyPr>
            <a:normAutofit/>
          </a:bodyPr>
          <a:lstStyle/>
          <a:p>
            <a:r>
              <a:rPr lang="ru-RU" sz="3200" dirty="0">
                <a:solidFill>
                  <a:srgbClr val="006600"/>
                </a:solidFill>
                <a:latin typeface="Neucha" panose="02000506050000020004" pitchFamily="2" charset="0"/>
              </a:rPr>
              <a:t>Вокруг тебя постоянно что-то происходит. На все, что с тобой случается, ты реагируешь определенным образом, эта реакция называется ЭМОЦИЕЙ. 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00466" y="1435515"/>
            <a:ext cx="5353334" cy="4885898"/>
          </a:xfrm>
          <a:prstGeom prst="rect">
            <a:avLst/>
          </a:prstGeom>
          <a:effectLst>
            <a:glow rad="63500">
              <a:schemeClr val="accent4">
                <a:satMod val="175000"/>
                <a:alpha val="22000"/>
              </a:schemeClr>
            </a:glow>
            <a:softEdge rad="508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708403" y="4393715"/>
            <a:ext cx="2646386" cy="259922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-1440000">
            <a:off x="8230191" y="-1636618"/>
            <a:ext cx="3803319" cy="5071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532308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974006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242295"/>
            <a:ext cx="10515600" cy="1325563"/>
          </a:xfrm>
        </p:spPr>
        <p:txBody>
          <a:bodyPr>
            <a:normAutofit/>
          </a:bodyPr>
          <a:lstStyle/>
          <a:p>
            <a:r>
              <a:rPr lang="ru-RU" sz="5400" dirty="0">
                <a:solidFill>
                  <a:srgbClr val="008080"/>
                </a:solidFill>
                <a:latin typeface="Segoe Print" panose="02000600000000000000" pitchFamily="2" charset="0"/>
              </a:rPr>
              <a:t>Какие бывают эмоции?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4968" y="1275470"/>
            <a:ext cx="108488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solidFill>
                  <a:srgbClr val="006600"/>
                </a:solidFill>
                <a:latin typeface="Neucha" panose="02000506050000020004" pitchFamily="2" charset="0"/>
              </a:rPr>
              <a:t>Знакомься! Страх, злость, грусть, радость, отвращение, удивление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0503" y="1869157"/>
            <a:ext cx="2661314" cy="2456755"/>
          </a:xfrm>
          <a:prstGeom prst="rect">
            <a:avLst/>
          </a:prstGeom>
          <a:effectLst>
            <a:glow rad="127000">
              <a:schemeClr val="bg1">
                <a:alpha val="40000"/>
              </a:schemeClr>
            </a:glow>
            <a:softEdge rad="508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30722" y="1869157"/>
            <a:ext cx="2702256" cy="2456755"/>
          </a:xfrm>
          <a:prstGeom prst="rect">
            <a:avLst/>
          </a:prstGeom>
          <a:effectLst>
            <a:glow rad="127000">
              <a:schemeClr val="bg1">
                <a:alpha val="40000"/>
              </a:schemeClr>
            </a:glow>
            <a:softEdge rad="7620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01883" y="1869157"/>
            <a:ext cx="2743200" cy="2456755"/>
          </a:xfrm>
          <a:prstGeom prst="rect">
            <a:avLst/>
          </a:prstGeom>
          <a:effectLst>
            <a:glow rad="127000">
              <a:schemeClr val="bg1">
                <a:alpha val="40000"/>
              </a:schemeClr>
            </a:glow>
            <a:softEdge rad="76200"/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6190" y="4369477"/>
            <a:ext cx="2706803" cy="2604529"/>
          </a:xfrm>
          <a:prstGeom prst="rect">
            <a:avLst/>
          </a:prstGeom>
          <a:effectLst>
            <a:glow rad="127000">
              <a:schemeClr val="bg1">
                <a:alpha val="40000"/>
              </a:schemeClr>
            </a:glow>
            <a:softEdge rad="76200"/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39183" y="4390548"/>
            <a:ext cx="2713633" cy="2604528"/>
          </a:xfrm>
          <a:prstGeom prst="rect">
            <a:avLst/>
          </a:prstGeom>
          <a:effectLst>
            <a:glow rad="127000">
              <a:schemeClr val="bg1">
                <a:alpha val="40000"/>
              </a:schemeClr>
            </a:glow>
            <a:softEdge rad="76200"/>
          </a:effec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93457" y="4378390"/>
            <a:ext cx="2711355" cy="2616686"/>
          </a:xfrm>
          <a:prstGeom prst="rect">
            <a:avLst/>
          </a:prstGeom>
          <a:effectLst>
            <a:glow rad="127000">
              <a:schemeClr val="bg1">
                <a:alpha val="40000"/>
              </a:schemeClr>
            </a:glow>
            <a:softEdge rad="76200"/>
          </a:effectLst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80000">
            <a:off x="10233034" y="-169440"/>
            <a:ext cx="2171013" cy="1829865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20000">
            <a:off x="-1259155" y="3902018"/>
            <a:ext cx="2257012" cy="2257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204135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400" dirty="0">
                <a:solidFill>
                  <a:srgbClr val="008080"/>
                </a:solidFill>
                <a:latin typeface="Segoe Print" panose="02000600000000000000" pitchFamily="2" charset="0"/>
              </a:rPr>
              <a:t>Страх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2003045"/>
            <a:ext cx="4962099" cy="4351338"/>
          </a:xfrm>
        </p:spPr>
        <p:txBody>
          <a:bodyPr/>
          <a:lstStyle/>
          <a:p>
            <a:r>
              <a:rPr lang="ru-RU" dirty="0">
                <a:solidFill>
                  <a:srgbClr val="006600"/>
                </a:solidFill>
                <a:latin typeface="Segoe Print" panose="02000600000000000000" pitchFamily="2" charset="0"/>
              </a:rPr>
              <a:t>Страх важная и полезная эмоция. Страх делает тебя внимательнее и осмотрительнее. Это полезно.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22175" y="641445"/>
            <a:ext cx="4347948" cy="6039133"/>
          </a:xfrm>
          <a:prstGeom prst="rect">
            <a:avLst/>
          </a:prstGeom>
          <a:effectLst>
            <a:glow rad="127000">
              <a:schemeClr val="accent4">
                <a:alpha val="40000"/>
              </a:schemeClr>
            </a:glow>
            <a:softEdge rad="762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200000">
            <a:off x="-216186" y="-399105"/>
            <a:ext cx="1839673" cy="144884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46872" y="-1364781"/>
            <a:ext cx="3657607" cy="3657607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565468" y="3429000"/>
            <a:ext cx="4762500" cy="4391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12967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0502" y="460659"/>
            <a:ext cx="11353800" cy="1325563"/>
          </a:xfrm>
        </p:spPr>
        <p:txBody>
          <a:bodyPr>
            <a:noAutofit/>
          </a:bodyPr>
          <a:lstStyle/>
          <a:p>
            <a:r>
              <a:rPr lang="ru-RU" sz="4800" dirty="0">
                <a:solidFill>
                  <a:srgbClr val="008080"/>
                </a:solidFill>
                <a:latin typeface="Segoe Print" panose="02000600000000000000" pitchFamily="2" charset="0"/>
              </a:rPr>
              <a:t>Как помочь себе, когда страшно?</a:t>
            </a:r>
            <a:br>
              <a:rPr lang="ru-RU" sz="4800" dirty="0">
                <a:solidFill>
                  <a:srgbClr val="008080"/>
                </a:solidFill>
                <a:latin typeface="Segoe Print" panose="02000600000000000000" pitchFamily="2" charset="0"/>
              </a:rPr>
            </a:br>
            <a:endParaRPr lang="ru-RU" sz="4800" dirty="0">
              <a:solidFill>
                <a:srgbClr val="008080"/>
              </a:solidFill>
              <a:latin typeface="Segoe Print" panose="02000600000000000000" pitchFamily="2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00502" y="1786222"/>
            <a:ext cx="5076968" cy="4351338"/>
          </a:xfrm>
        </p:spPr>
        <p:txBody>
          <a:bodyPr>
            <a:normAutofit/>
          </a:bodyPr>
          <a:lstStyle/>
          <a:p>
            <a:r>
              <a:rPr lang="ru-RU" sz="2400" dirty="0">
                <a:solidFill>
                  <a:srgbClr val="006600"/>
                </a:solidFill>
                <a:latin typeface="Segoe Print" panose="02000600000000000000" pitchFamily="2" charset="0"/>
              </a:rPr>
              <a:t>Первое, что нужно уметь делать, это замечать свой страх</a:t>
            </a:r>
          </a:p>
          <a:p>
            <a:r>
              <a:rPr lang="ru-RU" sz="2400" dirty="0">
                <a:solidFill>
                  <a:srgbClr val="006600"/>
                </a:solidFill>
                <a:latin typeface="Segoe Print" panose="02000600000000000000" pitchFamily="2" charset="0"/>
              </a:rPr>
              <a:t>Чтобы страх не поглотил тебя, не вырос до больших размеров, можно научиться его останавливать.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9480000">
            <a:off x="10442813" y="5603912"/>
            <a:ext cx="1905000" cy="137541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18346" y="1337481"/>
            <a:ext cx="4995080" cy="4954137"/>
          </a:xfrm>
          <a:prstGeom prst="rect">
            <a:avLst/>
          </a:prstGeom>
          <a:effectLst>
            <a:glow rad="127000">
              <a:schemeClr val="accent4">
                <a:alpha val="40000"/>
              </a:schemeClr>
            </a:glow>
            <a:softEdge rad="762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598207" y="-638582"/>
            <a:ext cx="1709268" cy="1856683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302" y="3893544"/>
            <a:ext cx="3578593" cy="3425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954634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46761"/>
            <a:ext cx="10515600" cy="1325563"/>
          </a:xfrm>
        </p:spPr>
        <p:txBody>
          <a:bodyPr>
            <a:normAutofit/>
          </a:bodyPr>
          <a:lstStyle/>
          <a:p>
            <a:r>
              <a:rPr lang="ru-RU" sz="6000" dirty="0">
                <a:solidFill>
                  <a:srgbClr val="008080"/>
                </a:solidFill>
                <a:latin typeface="Segoe Print" panose="02000600000000000000" pitchFamily="2" charset="0"/>
              </a:rPr>
              <a:t>Злость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866569"/>
            <a:ext cx="5235054" cy="4351338"/>
          </a:xfrm>
        </p:spPr>
        <p:txBody>
          <a:bodyPr/>
          <a:lstStyle/>
          <a:p>
            <a:pPr marL="0" indent="0">
              <a:buNone/>
            </a:pPr>
            <a:r>
              <a:rPr lang="ru-RU" dirty="0">
                <a:solidFill>
                  <a:srgbClr val="006600"/>
                </a:solidFill>
                <a:latin typeface="Neucha" panose="02000506050000020004" pitchFamily="2" charset="0"/>
              </a:rPr>
              <a:t>Злость, как и страх, обращает твое внимание на что-то важное и при даёт сипы. Она появляется тогда, когда ты очень хочешь что-то сделать или получить, но тебе мешают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11454" y="709684"/>
            <a:ext cx="4053386" cy="5813946"/>
          </a:xfrm>
          <a:prstGeom prst="rect">
            <a:avLst/>
          </a:prstGeom>
          <a:effectLst>
            <a:glow rad="127000">
              <a:schemeClr val="accent4">
                <a:alpha val="40000"/>
              </a:schemeClr>
            </a:glow>
            <a:softEdge rad="7620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086" y="4431434"/>
            <a:ext cx="2575161" cy="2092196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246980" y="-286603"/>
            <a:ext cx="2213639" cy="2402006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-2100000">
            <a:off x="-1517326" y="-1619417"/>
            <a:ext cx="3933131" cy="4002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377533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2749" y="283238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ru-RU" sz="5400" dirty="0">
                <a:solidFill>
                  <a:srgbClr val="008080"/>
                </a:solidFill>
                <a:latin typeface="Segoe Print" panose="02000600000000000000" pitchFamily="2" charset="0"/>
              </a:rPr>
              <a:t>Как справится со злостью?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975750"/>
            <a:ext cx="5262349" cy="4351338"/>
          </a:xfrm>
        </p:spPr>
        <p:txBody>
          <a:bodyPr/>
          <a:lstStyle/>
          <a:p>
            <a:pPr marL="0" indent="0">
              <a:buNone/>
            </a:pPr>
            <a:r>
              <a:rPr lang="ru-RU" dirty="0">
                <a:solidFill>
                  <a:srgbClr val="006600"/>
                </a:solidFill>
                <a:latin typeface="Neucha" panose="02000506050000020004" pitchFamily="2" charset="0"/>
              </a:rPr>
              <a:t>Злостью можно управлять. Как будто ты надеваешь поводок на большого дракона, и дальше он будет делать то, что тебе нужно. Ты научишься быстро тушить огонь и успокаиваться.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63002" y="1608801"/>
            <a:ext cx="5095347" cy="4800269"/>
          </a:xfrm>
          <a:prstGeom prst="rect">
            <a:avLst/>
          </a:prstGeom>
          <a:effectLst>
            <a:glow rad="127000">
              <a:schemeClr val="accent4">
                <a:alpha val="40000"/>
              </a:schemeClr>
            </a:glow>
            <a:softEdge rad="762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1000" y="4008935"/>
            <a:ext cx="3476625" cy="338359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-1440000">
            <a:off x="-1129166" y="-1172778"/>
            <a:ext cx="4429126" cy="4321306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646993" y="2755213"/>
            <a:ext cx="1034671" cy="3571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154252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242295"/>
            <a:ext cx="10515600" cy="1325563"/>
          </a:xfrm>
        </p:spPr>
        <p:txBody>
          <a:bodyPr>
            <a:normAutofit/>
          </a:bodyPr>
          <a:lstStyle/>
          <a:p>
            <a:r>
              <a:rPr lang="ru-RU" sz="6000" dirty="0">
                <a:solidFill>
                  <a:srgbClr val="008080"/>
                </a:solidFill>
                <a:latin typeface="Segoe Print" panose="02000600000000000000" pitchFamily="2" charset="0"/>
              </a:rPr>
              <a:t>Грусть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825625"/>
            <a:ext cx="5057633" cy="4351338"/>
          </a:xfrm>
        </p:spPr>
        <p:txBody>
          <a:bodyPr/>
          <a:lstStyle/>
          <a:p>
            <a:pPr marL="0" indent="0">
              <a:buNone/>
            </a:pPr>
            <a:r>
              <a:rPr lang="ru-RU" dirty="0">
                <a:solidFill>
                  <a:srgbClr val="006600"/>
                </a:solidFill>
                <a:latin typeface="Neucha" panose="02000506050000020004" pitchFamily="2" charset="0"/>
              </a:rPr>
              <a:t>В отличие от страха и злости, которые дают сипу, грусть как будто бы её забирает. Когда тебе грустно хочется свернуться калачиком, занять меньше места в пространстве.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80997" y="777923"/>
            <a:ext cx="3725839" cy="5636525"/>
          </a:xfrm>
          <a:prstGeom prst="rect">
            <a:avLst/>
          </a:prstGeom>
          <a:effectLst>
            <a:glow rad="127000">
              <a:schemeClr val="accent4">
                <a:alpha val="40000"/>
              </a:schemeClr>
            </a:glow>
            <a:softEdge rad="889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3075" y="4616308"/>
            <a:ext cx="2420203" cy="1999397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380000">
            <a:off x="10616395" y="-420332"/>
            <a:ext cx="1921775" cy="1947934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-1440000">
            <a:off x="-99082" y="-165329"/>
            <a:ext cx="1619279" cy="1293103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59091" y="5529886"/>
            <a:ext cx="3657607" cy="3657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461498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974006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800" dirty="0">
                <a:solidFill>
                  <a:srgbClr val="008080"/>
                </a:solidFill>
                <a:latin typeface="Segoe Print" panose="02000600000000000000" pitchFamily="2" charset="0"/>
              </a:rPr>
              <a:t>Что делать когда грустно?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19584" y="1852920"/>
            <a:ext cx="5794613" cy="4351338"/>
          </a:xfrm>
        </p:spPr>
        <p:txBody>
          <a:bodyPr>
            <a:normAutofit/>
          </a:bodyPr>
          <a:lstStyle/>
          <a:p>
            <a:r>
              <a:rPr lang="ru-RU" dirty="0">
                <a:solidFill>
                  <a:srgbClr val="006600"/>
                </a:solidFill>
                <a:latin typeface="Neucha" panose="02000506050000020004" pitchFamily="2" charset="0"/>
              </a:rPr>
              <a:t>Чтобы почувствовать себя лучше, ты можешь сказать своим близким, что тебе грустно.</a:t>
            </a:r>
          </a:p>
          <a:p>
            <a:r>
              <a:rPr lang="ru-RU" dirty="0">
                <a:solidFill>
                  <a:srgbClr val="006600"/>
                </a:solidFill>
                <a:latin typeface="Neucha" panose="02000506050000020004" pitchFamily="2" charset="0"/>
              </a:rPr>
              <a:t>Можно составить свой «список радости»</a:t>
            </a:r>
          </a:p>
          <a:p>
            <a:r>
              <a:rPr lang="ru-RU" dirty="0">
                <a:solidFill>
                  <a:srgbClr val="006600"/>
                </a:solidFill>
                <a:latin typeface="Neucha" panose="02000506050000020004" pitchFamily="2" charset="0"/>
              </a:rPr>
              <a:t>Подумай, как ты приободришь своего друга, когда ему станет грустно. Что ты ему скажешь?</a:t>
            </a:r>
          </a:p>
          <a:p>
            <a:r>
              <a:rPr lang="ru-RU" dirty="0">
                <a:solidFill>
                  <a:srgbClr val="006600"/>
                </a:solidFill>
                <a:latin typeface="Neucha" panose="02000506050000020004" pitchFamily="2" charset="0"/>
              </a:rPr>
              <a:t>Стань себе лучшим другом.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19565" y="1852920"/>
            <a:ext cx="5467067" cy="4351338"/>
          </a:xfrm>
          <a:prstGeom prst="rect">
            <a:avLst/>
          </a:prstGeom>
          <a:effectLst>
            <a:glow rad="127000">
              <a:schemeClr val="accent4">
                <a:alpha val="40000"/>
              </a:schemeClr>
            </a:glow>
            <a:softEdge rad="762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84103" y="5636716"/>
            <a:ext cx="1739948" cy="133729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-1500000">
            <a:off x="10099983" y="-461796"/>
            <a:ext cx="2507634" cy="1885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580331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201352"/>
            <a:ext cx="10515600" cy="1325563"/>
          </a:xfrm>
        </p:spPr>
        <p:txBody>
          <a:bodyPr>
            <a:normAutofit/>
          </a:bodyPr>
          <a:lstStyle/>
          <a:p>
            <a:r>
              <a:rPr lang="ru-RU" sz="6000" dirty="0">
                <a:solidFill>
                  <a:srgbClr val="008080"/>
                </a:solidFill>
                <a:latin typeface="Segoe Print" panose="02000600000000000000" pitchFamily="2" charset="0"/>
              </a:rPr>
              <a:t>Радость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825625"/>
            <a:ext cx="5084928" cy="4351338"/>
          </a:xfrm>
        </p:spPr>
        <p:txBody>
          <a:bodyPr/>
          <a:lstStyle/>
          <a:p>
            <a:pPr marL="0" indent="0">
              <a:buNone/>
            </a:pPr>
            <a:r>
              <a:rPr lang="ru-RU" dirty="0">
                <a:solidFill>
                  <a:srgbClr val="006600"/>
                </a:solidFill>
                <a:latin typeface="Neucha" panose="02000506050000020004" pitchFamily="2" charset="0"/>
              </a:rPr>
              <a:t>Самая приятная эмоция! В состоянии радости ты чувствуешь много энергии. Тебе хочется парить, придумывать, фантазировать, строить планы.</a:t>
            </a:r>
          </a:p>
          <a:p>
            <a:pPr marL="0" indent="0">
              <a:buNone/>
            </a:pPr>
            <a:endParaRPr lang="ru-RU" dirty="0">
              <a:solidFill>
                <a:srgbClr val="006600"/>
              </a:solidFill>
              <a:latin typeface="Neucha" panose="02000506050000020004" pitchFamily="2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61328" y="723331"/>
            <a:ext cx="4156881" cy="5691118"/>
          </a:xfrm>
          <a:prstGeom prst="rect">
            <a:avLst/>
          </a:prstGeom>
          <a:effectLst>
            <a:glow rad="127000">
              <a:schemeClr val="accent4">
                <a:alpha val="40000"/>
              </a:schemeClr>
            </a:glow>
            <a:softEdge rad="762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95534" y="4086402"/>
            <a:ext cx="2811439" cy="2771598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50267" y="-1282629"/>
            <a:ext cx="2483466" cy="2565258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435591" y="371126"/>
            <a:ext cx="2028825" cy="1632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536644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242295"/>
            <a:ext cx="10515600" cy="1325563"/>
          </a:xfrm>
        </p:spPr>
        <p:txBody>
          <a:bodyPr>
            <a:normAutofit/>
          </a:bodyPr>
          <a:lstStyle/>
          <a:p>
            <a:r>
              <a:rPr lang="ru-RU" sz="6000" dirty="0">
                <a:solidFill>
                  <a:srgbClr val="008080"/>
                </a:solidFill>
                <a:latin typeface="Segoe Print" panose="02000600000000000000" pitchFamily="2" charset="0"/>
              </a:rPr>
              <a:t>Удивление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825625"/>
            <a:ext cx="5125872" cy="4351338"/>
          </a:xfrm>
        </p:spPr>
        <p:txBody>
          <a:bodyPr/>
          <a:lstStyle/>
          <a:p>
            <a:pPr marL="0" indent="0">
              <a:buNone/>
            </a:pPr>
            <a:r>
              <a:rPr lang="ru-RU" dirty="0">
                <a:solidFill>
                  <a:srgbClr val="006600"/>
                </a:solidFill>
                <a:latin typeface="Neucha" panose="02000506050000020004" pitchFamily="2" charset="0"/>
              </a:rPr>
              <a:t>Самая короткая эмоция. Когда случается что-то новое, неожиданное, ты замираешь с мыслью «Ух ты! Что это?» Глаза широко раскрыты, брови приподняты, рот чуть приоткрыт 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64072" y="1132765"/>
            <a:ext cx="5174553" cy="5326530"/>
          </a:xfrm>
          <a:prstGeom prst="rect">
            <a:avLst/>
          </a:prstGeom>
          <a:effectLst>
            <a:glow rad="127000">
              <a:schemeClr val="accent4">
                <a:alpha val="40000"/>
              </a:schemeClr>
            </a:glow>
            <a:softEdge rad="762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250683"/>
            <a:ext cx="2746835" cy="274848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967415" y="-51260"/>
            <a:ext cx="2224585" cy="118402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33830" y="-207451"/>
            <a:ext cx="1607247" cy="1230595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20000">
            <a:off x="10672087" y="5063899"/>
            <a:ext cx="3255001" cy="2790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988249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217681"/>
            <a:ext cx="10515600" cy="1325563"/>
          </a:xfrm>
        </p:spPr>
        <p:txBody>
          <a:bodyPr>
            <a:normAutofit/>
          </a:bodyPr>
          <a:lstStyle/>
          <a:p>
            <a:r>
              <a:rPr lang="ru-RU" sz="6000" dirty="0">
                <a:solidFill>
                  <a:srgbClr val="008080"/>
                </a:solidFill>
                <a:latin typeface="Segoe Print" panose="02000600000000000000" pitchFamily="2" charset="0"/>
              </a:rPr>
              <a:t>Отвращение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825625"/>
            <a:ext cx="5057633" cy="4351338"/>
          </a:xfrm>
        </p:spPr>
        <p:txBody>
          <a:bodyPr/>
          <a:lstStyle/>
          <a:p>
            <a:pPr marL="0" indent="0">
              <a:buNone/>
            </a:pPr>
            <a:r>
              <a:rPr lang="ru-RU" dirty="0">
                <a:solidFill>
                  <a:srgbClr val="006600"/>
                </a:solidFill>
                <a:latin typeface="Neucha" panose="02000506050000020004" pitchFamily="2" charset="0"/>
              </a:rPr>
              <a:t>Помнишь ситуации, когда ты видел что-то противное? Или чувствовал настолько неприятный запах, что появлялось ощущение тошноты? Это эмоция отвращения. Она неприятна, но так же полезна, как и все другие эмоции.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23379" y="1378425"/>
            <a:ext cx="5145206" cy="5034310"/>
          </a:xfrm>
          <a:prstGeom prst="rect">
            <a:avLst/>
          </a:prstGeom>
          <a:effectLst>
            <a:glow rad="127000">
              <a:schemeClr val="accent4">
                <a:alpha val="40000"/>
              </a:schemeClr>
            </a:glow>
            <a:softEdge rad="762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54732" y="3603009"/>
            <a:ext cx="3585522" cy="402239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-2640000">
            <a:off x="10990515" y="-320964"/>
            <a:ext cx="1054119" cy="223803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-4320000">
            <a:off x="-1533159" y="105587"/>
            <a:ext cx="2508629" cy="2207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14549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5687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2513" y="194576"/>
            <a:ext cx="10515600" cy="1325563"/>
          </a:xfrm>
        </p:spPr>
        <p:txBody>
          <a:bodyPr>
            <a:normAutofit/>
          </a:bodyPr>
          <a:lstStyle/>
          <a:p>
            <a:r>
              <a:rPr lang="ru-RU" sz="4800" dirty="0">
                <a:solidFill>
                  <a:srgbClr val="008080"/>
                </a:solidFill>
                <a:latin typeface="Segoe Print" panose="02000600000000000000" pitchFamily="2" charset="0"/>
              </a:rPr>
              <a:t>Игра Ассоциации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2055813"/>
            <a:ext cx="4566314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200" dirty="0">
                <a:solidFill>
                  <a:srgbClr val="006600"/>
                </a:solidFill>
                <a:latin typeface="Neucha" panose="02000506050000020004" pitchFamily="2" charset="0"/>
              </a:rPr>
              <a:t>А теперь давайте поиграем в ассоциации!</a:t>
            </a:r>
          </a:p>
          <a:p>
            <a:pPr marL="0" indent="0">
              <a:buNone/>
            </a:pPr>
            <a:r>
              <a:rPr lang="ru-RU" sz="3200" dirty="0">
                <a:solidFill>
                  <a:srgbClr val="006600"/>
                </a:solidFill>
                <a:latin typeface="Neucha" panose="02000506050000020004" pitchFamily="2" charset="0"/>
              </a:rPr>
              <a:t>Подумайте какую эмоцию у вас вызывает фотография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30838" y="1714715"/>
            <a:ext cx="5717275" cy="4251325"/>
          </a:xfrm>
          <a:prstGeom prst="rect">
            <a:avLst/>
          </a:prstGeom>
          <a:effectLst>
            <a:glow rad="127000">
              <a:schemeClr val="accent4">
                <a:alpha val="40000"/>
              </a:schemeClr>
            </a:glow>
            <a:softEdge rad="762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4969"/>
          <a:stretch/>
        </p:blipFill>
        <p:spPr>
          <a:xfrm>
            <a:off x="-171379" y="-122661"/>
            <a:ext cx="1169584" cy="1160059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10750" y="-2132947"/>
            <a:ext cx="4762500" cy="3571875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71379" y="4509094"/>
            <a:ext cx="2671265" cy="2123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8131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-27296"/>
            <a:ext cx="10515600" cy="1325563"/>
          </a:xfrm>
        </p:spPr>
        <p:txBody>
          <a:bodyPr>
            <a:normAutofit/>
          </a:bodyPr>
          <a:lstStyle/>
          <a:p>
            <a:r>
              <a:rPr lang="ru-RU" sz="4800" dirty="0">
                <a:solidFill>
                  <a:srgbClr val="008080"/>
                </a:solidFill>
                <a:latin typeface="Segoe Print" panose="02000600000000000000" pitchFamily="2" charset="0"/>
              </a:rPr>
              <a:t>Игра Ассоциации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44472" y="1113108"/>
            <a:ext cx="9103056" cy="5677469"/>
          </a:xfrm>
          <a:prstGeom prst="rect">
            <a:avLst/>
          </a:prstGeom>
          <a:effectLst>
            <a:glow rad="127000">
              <a:schemeClr val="accent4">
                <a:alpha val="40000"/>
              </a:schemeClr>
            </a:glow>
            <a:softEdge rad="76200"/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860000">
            <a:off x="6463980" y="-866395"/>
            <a:ext cx="2417768" cy="209944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40000">
            <a:off x="-1023044" y="3392199"/>
            <a:ext cx="2808082" cy="476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87408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r>
              <a:rPr lang="ru-RU" sz="4800" dirty="0">
                <a:solidFill>
                  <a:srgbClr val="008080"/>
                </a:solidFill>
                <a:latin typeface="Segoe Print" panose="02000600000000000000" pitchFamily="2" charset="0"/>
              </a:rPr>
              <a:t>Игра Ассоциации</a:t>
            </a:r>
          </a:p>
        </p:txBody>
      </p:sp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12459" y="1146412"/>
            <a:ext cx="9567081" cy="5609230"/>
          </a:xfrm>
          <a:effectLst>
            <a:glow rad="127000">
              <a:schemeClr val="accent4">
                <a:alpha val="40000"/>
              </a:schemeClr>
            </a:glow>
            <a:softEdge rad="76200"/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088537" y="-402040"/>
            <a:ext cx="2530523" cy="235367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255864" y="2787552"/>
            <a:ext cx="3657607" cy="3657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4449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228300"/>
          </a:xfrm>
        </p:spPr>
        <p:txBody>
          <a:bodyPr>
            <a:normAutofit/>
          </a:bodyPr>
          <a:lstStyle/>
          <a:p>
            <a:r>
              <a:rPr lang="ru-RU" sz="4800" dirty="0">
                <a:solidFill>
                  <a:srgbClr val="008080"/>
                </a:solidFill>
                <a:latin typeface="Segoe Print" panose="02000600000000000000" pitchFamily="2" charset="0"/>
              </a:rPr>
              <a:t>Игра Ассоциации </a:t>
            </a:r>
          </a:p>
        </p:txBody>
      </p:sp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96705" y="1023582"/>
            <a:ext cx="9198590" cy="5691116"/>
          </a:xfrm>
          <a:effectLst>
            <a:glow rad="127000">
              <a:schemeClr val="accent4">
                <a:alpha val="40000"/>
              </a:schemeClr>
            </a:glow>
            <a:softEdge rad="76200"/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29097" y="4828463"/>
            <a:ext cx="1954900" cy="221037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79742" y="-1472110"/>
            <a:ext cx="2908963" cy="2944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7545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r>
              <a:rPr lang="ru-RU" sz="4800" dirty="0">
                <a:solidFill>
                  <a:srgbClr val="008080"/>
                </a:solidFill>
                <a:latin typeface="Segoe Print" panose="02000600000000000000" pitchFamily="2" charset="0"/>
              </a:rPr>
              <a:t>Игра Ассоциации 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53403" y="1187355"/>
            <a:ext cx="9485193" cy="5500048"/>
          </a:xfrm>
          <a:effectLst>
            <a:glow rad="127000">
              <a:schemeClr val="accent4">
                <a:alpha val="40000"/>
              </a:schemeClr>
            </a:glow>
            <a:softEdge rad="76200"/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078173" y="3118514"/>
            <a:ext cx="2571465" cy="243612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298106" y="-1238534"/>
            <a:ext cx="4434385" cy="2930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0798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r>
              <a:rPr lang="ru-RU" sz="4800" dirty="0">
                <a:solidFill>
                  <a:srgbClr val="008080"/>
                </a:solidFill>
                <a:latin typeface="Segoe Print" panose="02000600000000000000" pitchFamily="2" charset="0"/>
              </a:rPr>
              <a:t>Игра Ассоциации</a:t>
            </a:r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12961" y="1138725"/>
            <a:ext cx="8366078" cy="5656996"/>
          </a:xfrm>
          <a:effectLst>
            <a:glow rad="127000">
              <a:schemeClr val="accent4">
                <a:alpha val="40000"/>
              </a:schemeClr>
            </a:glow>
            <a:softEdge rad="76200"/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627798" y="4462819"/>
            <a:ext cx="1780749" cy="259314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39049" y="182752"/>
            <a:ext cx="4762500" cy="3571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3238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r>
              <a:rPr lang="ru-RU" sz="4800" dirty="0">
                <a:solidFill>
                  <a:srgbClr val="008080"/>
                </a:solidFill>
                <a:latin typeface="Segoe Print" panose="02000600000000000000" pitchFamily="2" charset="0"/>
              </a:rPr>
              <a:t>Игра Ассоциации</a:t>
            </a:r>
          </a:p>
        </p:txBody>
      </p:sp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94347" y="1091822"/>
            <a:ext cx="9403306" cy="5650172"/>
          </a:xfrm>
          <a:effectLst>
            <a:glow rad="127000">
              <a:schemeClr val="accent4">
                <a:alpha val="40000"/>
              </a:schemeClr>
            </a:glow>
            <a:softEdge rad="76200"/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710180" y="-27296"/>
            <a:ext cx="1692820" cy="150125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48417" y="5090899"/>
            <a:ext cx="1692820" cy="1825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7859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r>
              <a:rPr lang="ru-RU" sz="4800" dirty="0">
                <a:solidFill>
                  <a:srgbClr val="008080"/>
                </a:solidFill>
                <a:latin typeface="Segoe Print" panose="02000600000000000000" pitchFamily="2" charset="0"/>
              </a:rPr>
              <a:t>Игра Ассоциации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80949" y="1173707"/>
            <a:ext cx="8830102" cy="5561463"/>
          </a:xfrm>
          <a:effectLst>
            <a:glow rad="127000">
              <a:schemeClr val="accent4">
                <a:alpha val="40000"/>
              </a:schemeClr>
            </a:glow>
            <a:softEdge rad="76200"/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99227" y="-741090"/>
            <a:ext cx="3465394" cy="280774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800000">
            <a:off x="-4038601" y="4627265"/>
            <a:ext cx="6858000" cy="2060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6290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r>
              <a:rPr lang="ru-RU" sz="4800" dirty="0">
                <a:solidFill>
                  <a:srgbClr val="008080"/>
                </a:solidFill>
                <a:latin typeface="Segoe Print" panose="02000600000000000000" pitchFamily="2" charset="0"/>
              </a:rPr>
              <a:t>Игра Ассоциации</a:t>
            </a:r>
          </a:p>
        </p:txBody>
      </p:sp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14901" y="1146412"/>
            <a:ext cx="9430603" cy="5554639"/>
          </a:xfrm>
          <a:effectLst>
            <a:glow rad="127000">
              <a:schemeClr val="accent4">
                <a:alpha val="40000"/>
              </a:schemeClr>
            </a:glow>
            <a:softEdge rad="76200"/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20125" y="-364224"/>
            <a:ext cx="3571875" cy="47625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4005049" y="4249784"/>
            <a:ext cx="4762500" cy="3571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1175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6000" dirty="0">
                <a:solidFill>
                  <a:srgbClr val="008080"/>
                </a:solidFill>
                <a:latin typeface="Segoe Print" panose="02000600000000000000" pitchFamily="2" charset="0"/>
              </a:rPr>
              <a:t>Игра Угадай Эмоцию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825625"/>
            <a:ext cx="4498075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200" dirty="0">
                <a:solidFill>
                  <a:srgbClr val="006600"/>
                </a:solidFill>
                <a:latin typeface="Neucha" panose="02000506050000020004" pitchFamily="2" charset="0"/>
              </a:rPr>
              <a:t>А теперь приступим к следующей игре для повторения материала!</a:t>
            </a:r>
          </a:p>
          <a:p>
            <a:pPr marL="0" indent="0">
              <a:buNone/>
            </a:pPr>
            <a:r>
              <a:rPr lang="ru-RU" sz="3200" dirty="0">
                <a:solidFill>
                  <a:srgbClr val="006600"/>
                </a:solidFill>
                <a:latin typeface="Neucha" panose="02000506050000020004" pitchFamily="2" charset="0"/>
              </a:rPr>
              <a:t>Всё просто! Ваша задача выбрать какая эмоция подходит к ситуации.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04262" y="1690688"/>
            <a:ext cx="6123296" cy="4592472"/>
          </a:xfrm>
          <a:prstGeom prst="rect">
            <a:avLst/>
          </a:prstGeom>
          <a:effectLst>
            <a:glow rad="127000">
              <a:schemeClr val="accent4">
                <a:alpha val="40000"/>
              </a:schemeClr>
            </a:glow>
            <a:softEdge rad="762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04716" y="4580033"/>
            <a:ext cx="2906973" cy="227796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428625" y="-300037"/>
            <a:ext cx="1677395" cy="134302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3960000">
            <a:off x="10507736" y="59026"/>
            <a:ext cx="2026609" cy="1463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524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r>
              <a:rPr lang="ru-RU" sz="5400" dirty="0">
                <a:solidFill>
                  <a:srgbClr val="008080"/>
                </a:solidFill>
                <a:latin typeface="Segoe Print" panose="02000600000000000000" pitchFamily="2" charset="0"/>
              </a:rPr>
              <a:t>Ситуация 1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07993" y="1187354"/>
            <a:ext cx="9103057" cy="5500048"/>
          </a:xfrm>
          <a:effectLst>
            <a:glow rad="127000">
              <a:schemeClr val="accent4">
                <a:alpha val="40000"/>
              </a:schemeClr>
            </a:glow>
            <a:softEdge rad="76200"/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600502" y="5778263"/>
            <a:ext cx="2115403" cy="144140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11050" y="-1166023"/>
            <a:ext cx="3657607" cy="3657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661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513267"/>
          </a:xfrm>
        </p:spPr>
        <p:txBody>
          <a:bodyPr>
            <a:normAutofit/>
          </a:bodyPr>
          <a:lstStyle/>
          <a:p>
            <a:r>
              <a:rPr lang="ru-RU" sz="5400" dirty="0">
                <a:solidFill>
                  <a:srgbClr val="008080"/>
                </a:solidFill>
                <a:latin typeface="Segoe Print" panose="02000600000000000000" pitchFamily="2" charset="0"/>
              </a:rPr>
              <a:t>Ситуация 2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60478" y="1287119"/>
            <a:ext cx="8871044" cy="5431809"/>
          </a:xfrm>
          <a:effectLst>
            <a:glow rad="127000">
              <a:schemeClr val="accent4">
                <a:alpha val="40000"/>
              </a:schemeClr>
            </a:glow>
            <a:softEdge rad="76200"/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800000">
            <a:off x="9698661" y="-1209830"/>
            <a:ext cx="2816148" cy="281614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822278" y="5650199"/>
            <a:ext cx="1660478" cy="1512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4921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r>
              <a:rPr lang="ru-RU" sz="5400" dirty="0">
                <a:solidFill>
                  <a:srgbClr val="008080"/>
                </a:solidFill>
                <a:latin typeface="Segoe Print" panose="02000600000000000000" pitchFamily="2" charset="0"/>
              </a:rPr>
              <a:t>Ситуация 3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99063" y="1214652"/>
            <a:ext cx="8993873" cy="5513694"/>
          </a:xfrm>
          <a:effectLst>
            <a:glow rad="127000">
              <a:schemeClr val="accent4">
                <a:alpha val="40000"/>
              </a:schemeClr>
            </a:glow>
            <a:softEdge rad="76200"/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962968" y="-1605105"/>
            <a:ext cx="4762500" cy="357187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29937" y="4929187"/>
            <a:ext cx="3058093" cy="2281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3945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1323832"/>
          </a:xfrm>
        </p:spPr>
        <p:txBody>
          <a:bodyPr>
            <a:normAutofit/>
          </a:bodyPr>
          <a:lstStyle/>
          <a:p>
            <a:r>
              <a:rPr lang="ru-RU" sz="5400" dirty="0">
                <a:solidFill>
                  <a:srgbClr val="008080"/>
                </a:solidFill>
                <a:latin typeface="Segoe Print" panose="02000600000000000000" pitchFamily="2" charset="0"/>
              </a:rPr>
              <a:t>Ситуация 4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87522" y="1173708"/>
            <a:ext cx="9416956" cy="5540991"/>
          </a:xfrm>
          <a:effectLst>
            <a:glow rad="127000">
              <a:schemeClr val="accent4">
                <a:alpha val="40000"/>
              </a:schemeClr>
            </a:glow>
            <a:softEdge rad="76200"/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23228" y="-2773623"/>
            <a:ext cx="4762500" cy="47625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510655" y="3768702"/>
            <a:ext cx="1808897" cy="1385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0923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960358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1078172"/>
          </a:xfrm>
        </p:spPr>
        <p:txBody>
          <a:bodyPr>
            <a:normAutofit/>
          </a:bodyPr>
          <a:lstStyle/>
          <a:p>
            <a:r>
              <a:rPr lang="ru-RU" sz="5400" dirty="0">
                <a:solidFill>
                  <a:srgbClr val="008080"/>
                </a:solidFill>
                <a:latin typeface="Segoe Print" panose="02000600000000000000" pitchFamily="2" charset="0"/>
              </a:rPr>
              <a:t>Ситуация 5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03528" y="1078172"/>
            <a:ext cx="9184944" cy="5779828"/>
          </a:xfrm>
          <a:effectLst>
            <a:glow rad="127000">
              <a:schemeClr val="accent4">
                <a:alpha val="40000"/>
              </a:schemeClr>
            </a:glow>
            <a:softEdge rad="76200"/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-3120000">
            <a:off x="10816275" y="-85804"/>
            <a:ext cx="1075050" cy="212323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29300" y="4624347"/>
            <a:ext cx="1610956" cy="2928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9448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1241946"/>
          </a:xfrm>
        </p:spPr>
        <p:txBody>
          <a:bodyPr>
            <a:normAutofit/>
          </a:bodyPr>
          <a:lstStyle/>
          <a:p>
            <a:r>
              <a:rPr lang="ru-RU" sz="5400" dirty="0">
                <a:solidFill>
                  <a:srgbClr val="008080"/>
                </a:solidFill>
                <a:latin typeface="Segoe Print" panose="02000600000000000000" pitchFamily="2" charset="0"/>
              </a:rPr>
              <a:t>Ситуация 6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83057" y="1091821"/>
            <a:ext cx="9225886" cy="5581934"/>
          </a:xfrm>
          <a:effectLst>
            <a:glow rad="127000">
              <a:schemeClr val="accent4">
                <a:alpha val="40000"/>
              </a:schemeClr>
            </a:glow>
            <a:softEdge rad="76200"/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-1980000">
            <a:off x="-921535" y="4578770"/>
            <a:ext cx="2467210" cy="246721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768928" y="0"/>
            <a:ext cx="1077912" cy="1132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676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05818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ru-RU" sz="4800" dirty="0">
                <a:solidFill>
                  <a:srgbClr val="008080"/>
                </a:solidFill>
                <a:latin typeface="Segoe Print" panose="02000600000000000000" pitchFamily="2" charset="0"/>
              </a:rPr>
              <a:t>Игра Эмоциональный Детектив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825625"/>
            <a:ext cx="5508009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200" dirty="0">
                <a:solidFill>
                  <a:srgbClr val="006600"/>
                </a:solidFill>
                <a:latin typeface="Neucha" panose="02000506050000020004" pitchFamily="2" charset="0"/>
              </a:rPr>
              <a:t>Давайте немного усложним задание.</a:t>
            </a:r>
          </a:p>
          <a:p>
            <a:pPr marL="0" indent="0">
              <a:buNone/>
            </a:pPr>
            <a:r>
              <a:rPr lang="ru-RU" sz="3200" dirty="0">
                <a:solidFill>
                  <a:srgbClr val="006600"/>
                </a:solidFill>
                <a:latin typeface="Neucha" panose="02000506050000020004" pitchFamily="2" charset="0"/>
              </a:rPr>
              <a:t>Кто-то из вас должен будет стать настоящим детективом и понять, какую же эмоцию испытывают ваши друзья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46209" y="1415043"/>
            <a:ext cx="5180463" cy="5172501"/>
          </a:xfrm>
          <a:prstGeom prst="rect">
            <a:avLst/>
          </a:prstGeom>
          <a:effectLst>
            <a:glow rad="127000">
              <a:schemeClr val="accent4">
                <a:alpha val="40000"/>
              </a:schemeClr>
            </a:glow>
            <a:softEdge rad="762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03859" y="-136466"/>
            <a:ext cx="1788141" cy="168797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5551" b="-14567"/>
          <a:stretch/>
        </p:blipFill>
        <p:spPr>
          <a:xfrm>
            <a:off x="354842" y="4172993"/>
            <a:ext cx="2076450" cy="279082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618220" y="-2275432"/>
            <a:ext cx="4762500" cy="476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0689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r>
              <a:rPr lang="ru-RU" sz="6000" dirty="0">
                <a:solidFill>
                  <a:srgbClr val="008080"/>
                </a:solidFill>
                <a:latin typeface="Segoe Print" panose="02000600000000000000" pitchFamily="2" charset="0"/>
              </a:rPr>
              <a:t>Тест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074228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200" dirty="0">
                <a:solidFill>
                  <a:srgbClr val="006600"/>
                </a:solidFill>
                <a:latin typeface="Neucha" panose="02000506050000020004" pitchFamily="2" charset="0"/>
              </a:rPr>
              <a:t>Давайте закрепим изученный материал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38970" y="1793614"/>
            <a:ext cx="4947848" cy="4706180"/>
          </a:xfrm>
          <a:prstGeom prst="rect">
            <a:avLst/>
          </a:prstGeom>
          <a:effectLst>
            <a:glow rad="127000">
              <a:schemeClr val="accent4">
                <a:alpha val="40000"/>
              </a:schemeClr>
            </a:glow>
            <a:softEdge rad="254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70193" y="1793614"/>
            <a:ext cx="4778065" cy="4706180"/>
          </a:xfrm>
          <a:prstGeom prst="rect">
            <a:avLst/>
          </a:prstGeom>
          <a:effectLst>
            <a:glow rad="127000">
              <a:schemeClr val="accent4">
                <a:alpha val="40000"/>
              </a:schemeClr>
            </a:glow>
            <a:softEdge rad="25400"/>
          </a:effectLst>
        </p:spPr>
      </p:pic>
      <p:sp>
        <p:nvSpPr>
          <p:cNvPr id="7" name="TextBox 6"/>
          <p:cNvSpPr txBox="1"/>
          <p:nvPr/>
        </p:nvSpPr>
        <p:spPr>
          <a:xfrm>
            <a:off x="270040" y="1951629"/>
            <a:ext cx="4503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>
                <a:solidFill>
                  <a:srgbClr val="006600"/>
                </a:solidFill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267559" y="1951629"/>
            <a:ext cx="5437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>
                <a:solidFill>
                  <a:srgbClr val="006600"/>
                </a:solidFill>
              </a:rPr>
              <a:t>2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4165217" y="2360766"/>
            <a:ext cx="4762500" cy="3571875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99942" y="-358206"/>
            <a:ext cx="2145917" cy="14186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5845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r>
              <a:rPr lang="ru-RU" sz="6000" dirty="0">
                <a:solidFill>
                  <a:srgbClr val="008080"/>
                </a:solidFill>
                <a:latin typeface="Segoe Print" panose="02000600000000000000" pitchFamily="2" charset="0"/>
              </a:rPr>
              <a:t>Тест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92375" y="1528140"/>
            <a:ext cx="4721018" cy="5127281"/>
          </a:xfrm>
          <a:effectLst>
            <a:glow rad="127000">
              <a:schemeClr val="accent4">
                <a:alpha val="40000"/>
              </a:schemeClr>
            </a:glow>
            <a:softEdge rad="254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905767" y="1528140"/>
            <a:ext cx="4858604" cy="5127282"/>
          </a:xfrm>
          <a:prstGeom prst="rect">
            <a:avLst/>
          </a:prstGeom>
          <a:effectLst>
            <a:glow rad="127000">
              <a:schemeClr val="accent4">
                <a:alpha val="40000"/>
              </a:schemeClr>
            </a:glow>
            <a:softEdge rad="25400"/>
          </a:effectLst>
        </p:spPr>
      </p:pic>
      <p:sp>
        <p:nvSpPr>
          <p:cNvPr id="7" name="TextBox 6"/>
          <p:cNvSpPr txBox="1"/>
          <p:nvPr/>
        </p:nvSpPr>
        <p:spPr>
          <a:xfrm>
            <a:off x="313899" y="1937982"/>
            <a:ext cx="5243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>
                <a:solidFill>
                  <a:srgbClr val="006600"/>
                </a:solidFill>
              </a:rPr>
              <a:t>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232478" y="1937982"/>
            <a:ext cx="4913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>
                <a:solidFill>
                  <a:srgbClr val="006600"/>
                </a:solidFill>
              </a:rPr>
              <a:t>4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262557" y="-114299"/>
            <a:ext cx="3253293" cy="2257424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258864" y="5200915"/>
            <a:ext cx="2517728" cy="2066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22501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199" y="12013"/>
            <a:ext cx="10515600" cy="1325563"/>
          </a:xfrm>
        </p:spPr>
        <p:txBody>
          <a:bodyPr>
            <a:normAutofit/>
          </a:bodyPr>
          <a:lstStyle/>
          <a:p>
            <a:r>
              <a:rPr lang="ru-RU" sz="6000" dirty="0">
                <a:solidFill>
                  <a:srgbClr val="008080"/>
                </a:solidFill>
                <a:latin typeface="Segoe Print" panose="02000600000000000000" pitchFamily="2" charset="0"/>
              </a:rPr>
              <a:t>Тест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0249" y="1337576"/>
            <a:ext cx="11591499" cy="84933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>
                <a:solidFill>
                  <a:srgbClr val="006600"/>
                </a:solidFill>
                <a:latin typeface="Neucha" panose="02000506050000020004" pitchFamily="2" charset="0"/>
              </a:rPr>
              <a:t>Посмотри на картинки и постарайся определить какая эмоция изображена на них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8199" y="1994257"/>
            <a:ext cx="4607258" cy="4671088"/>
          </a:xfrm>
          <a:prstGeom prst="rect">
            <a:avLst/>
          </a:prstGeom>
          <a:effectLst>
            <a:glow rad="127000">
              <a:schemeClr val="accent4">
                <a:alpha val="40000"/>
              </a:schemeClr>
            </a:glow>
            <a:softEdge rad="2540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88953" y="1994257"/>
            <a:ext cx="4797995" cy="4671088"/>
          </a:xfrm>
          <a:prstGeom prst="rect">
            <a:avLst/>
          </a:prstGeom>
          <a:effectLst>
            <a:glow rad="127000">
              <a:schemeClr val="accent4">
                <a:alpha val="40000"/>
              </a:schemeClr>
            </a:glow>
            <a:softEdge rad="25400"/>
          </a:effectLst>
        </p:spPr>
      </p:pic>
      <p:sp>
        <p:nvSpPr>
          <p:cNvPr id="9" name="TextBox 8"/>
          <p:cNvSpPr txBox="1"/>
          <p:nvPr/>
        </p:nvSpPr>
        <p:spPr>
          <a:xfrm>
            <a:off x="158289" y="1994257"/>
            <a:ext cx="5216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>
                <a:solidFill>
                  <a:srgbClr val="006600"/>
                </a:solidFill>
              </a:rPr>
              <a:t>5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130775" y="2025034"/>
            <a:ext cx="5238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>
                <a:solidFill>
                  <a:srgbClr val="006600"/>
                </a:solidFill>
              </a:rPr>
              <a:t>6</a:t>
            </a: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58031" y="5768501"/>
            <a:ext cx="1316559" cy="1417840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37045" y="-114040"/>
            <a:ext cx="1973804" cy="1565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398875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92359"/>
            <a:ext cx="10515600" cy="1325563"/>
          </a:xfrm>
        </p:spPr>
        <p:txBody>
          <a:bodyPr>
            <a:normAutofit/>
          </a:bodyPr>
          <a:lstStyle/>
          <a:p>
            <a:r>
              <a:rPr lang="ru-RU" sz="6000" dirty="0">
                <a:solidFill>
                  <a:srgbClr val="008080"/>
                </a:solidFill>
                <a:latin typeface="Segoe Print" panose="02000600000000000000" pitchFamily="2" charset="0"/>
              </a:rPr>
              <a:t>Тест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0719" y="1598755"/>
            <a:ext cx="4786876" cy="5078412"/>
          </a:xfrm>
          <a:effectLst>
            <a:glow rad="127000">
              <a:schemeClr val="accent4">
                <a:alpha val="40000"/>
              </a:schemeClr>
            </a:glow>
            <a:softEdge rad="254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68314" y="1598755"/>
            <a:ext cx="4885898" cy="5078412"/>
          </a:xfrm>
          <a:prstGeom prst="rect">
            <a:avLst/>
          </a:prstGeom>
          <a:effectLst>
            <a:glow rad="127000">
              <a:schemeClr val="accent4">
                <a:alpha val="40000"/>
              </a:schemeClr>
            </a:glow>
            <a:softEdge rad="25400"/>
          </a:effectLst>
        </p:spPr>
      </p:pic>
      <p:sp>
        <p:nvSpPr>
          <p:cNvPr id="7" name="TextBox 6"/>
          <p:cNvSpPr txBox="1"/>
          <p:nvPr/>
        </p:nvSpPr>
        <p:spPr>
          <a:xfrm>
            <a:off x="491319" y="1856095"/>
            <a:ext cx="549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>
                <a:solidFill>
                  <a:srgbClr val="006600"/>
                </a:solidFill>
              </a:rPr>
              <a:t>7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277970" y="1856096"/>
            <a:ext cx="5903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>
                <a:solidFill>
                  <a:srgbClr val="006600"/>
                </a:solidFill>
              </a:rPr>
              <a:t>8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-2880000">
            <a:off x="10934013" y="-434896"/>
            <a:ext cx="1105988" cy="238007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378205" y="3274017"/>
            <a:ext cx="3657607" cy="3657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9697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207762"/>
            <a:ext cx="10515600" cy="876821"/>
          </a:xfrm>
        </p:spPr>
        <p:txBody>
          <a:bodyPr>
            <a:noAutofit/>
          </a:bodyPr>
          <a:lstStyle/>
          <a:p>
            <a:r>
              <a:rPr lang="ru-RU" sz="6000" dirty="0">
                <a:solidFill>
                  <a:srgbClr val="008080"/>
                </a:solidFill>
                <a:latin typeface="Segoe Print" panose="02000600000000000000" pitchFamily="2" charset="0"/>
              </a:rPr>
              <a:t>Тест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00735" y="2065191"/>
            <a:ext cx="12555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>
                <a:solidFill>
                  <a:srgbClr val="006600"/>
                </a:solidFill>
              </a:rPr>
              <a:t>9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09480" y="2065191"/>
            <a:ext cx="7779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>
                <a:solidFill>
                  <a:srgbClr val="006600"/>
                </a:solidFill>
              </a:rPr>
              <a:t>10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8200" y="1607071"/>
            <a:ext cx="4915467" cy="4943854"/>
          </a:xfrm>
          <a:prstGeom prst="rect">
            <a:avLst/>
          </a:prstGeom>
          <a:effectLst>
            <a:glow rad="127000">
              <a:schemeClr val="accent4">
                <a:alpha val="40000"/>
              </a:schemeClr>
            </a:glow>
            <a:softEdge rad="25400"/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91868" y="1607071"/>
            <a:ext cx="5036026" cy="4943855"/>
          </a:xfrm>
          <a:prstGeom prst="rect">
            <a:avLst/>
          </a:prstGeom>
          <a:effectLst>
            <a:glow rad="127000">
              <a:schemeClr val="accent4">
                <a:alpha val="40000"/>
              </a:schemeClr>
            </a:glow>
            <a:softEdge rad="25400"/>
          </a:effectLst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3600000">
            <a:off x="10172106" y="169602"/>
            <a:ext cx="2363389" cy="1704631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078152" y="-1828804"/>
            <a:ext cx="3657607" cy="3657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282780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r>
              <a:rPr lang="ru-RU" sz="6000" dirty="0">
                <a:solidFill>
                  <a:srgbClr val="008080"/>
                </a:solidFill>
                <a:latin typeface="Segoe Print" panose="02000600000000000000" pitchFamily="2" charset="0"/>
              </a:rPr>
              <a:t>Тест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28767" y="2129051"/>
            <a:ext cx="8188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>
                <a:solidFill>
                  <a:srgbClr val="006600"/>
                </a:solidFill>
              </a:rPr>
              <a:t>11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0" y="2129051"/>
            <a:ext cx="7915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>
                <a:solidFill>
                  <a:srgbClr val="006600"/>
                </a:solidFill>
              </a:rPr>
              <a:t>12</a:t>
            </a:r>
            <a:endParaRPr lang="ru-RU" sz="3600" b="1" dirty="0">
              <a:solidFill>
                <a:srgbClr val="006600"/>
              </a:soli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9268" y="1607888"/>
            <a:ext cx="4948451" cy="4967786"/>
          </a:xfrm>
          <a:prstGeom prst="rect">
            <a:avLst/>
          </a:prstGeom>
          <a:effectLst>
            <a:glow rad="127000">
              <a:schemeClr val="accent4">
                <a:alpha val="40000"/>
              </a:schemeClr>
            </a:glow>
            <a:softEdge rad="2540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47681" y="1607888"/>
            <a:ext cx="5016689" cy="4967786"/>
          </a:xfrm>
          <a:prstGeom prst="rect">
            <a:avLst/>
          </a:prstGeom>
          <a:effectLst>
            <a:glow rad="127000">
              <a:schemeClr val="accent4">
                <a:alpha val="40000"/>
              </a:schemeClr>
            </a:glow>
            <a:softEdge rad="25400"/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065365" y="2775382"/>
            <a:ext cx="3657607" cy="3657607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87652" y="-479213"/>
            <a:ext cx="2223448" cy="2283987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4200000">
            <a:off x="2330040" y="-1906235"/>
            <a:ext cx="2693157" cy="31409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332626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378425"/>
            <a:ext cx="10515600" cy="3084394"/>
          </a:xfrm>
        </p:spPr>
        <p:txBody>
          <a:bodyPr>
            <a:normAutofit/>
          </a:bodyPr>
          <a:lstStyle/>
          <a:p>
            <a:pPr algn="ctr"/>
            <a:r>
              <a:rPr lang="ru-RU" sz="6000" dirty="0">
                <a:solidFill>
                  <a:srgbClr val="008080"/>
                </a:solidFill>
                <a:latin typeface="Segoe Print" panose="02000600000000000000" pitchFamily="2" charset="0"/>
              </a:rPr>
              <a:t>Спасибо за внимание</a:t>
            </a:r>
            <a:r>
              <a:rPr lang="ru-RU" sz="6600" dirty="0">
                <a:solidFill>
                  <a:srgbClr val="008080"/>
                </a:solidFill>
                <a:latin typeface="Segoe Print" panose="02000600000000000000" pitchFamily="2" charset="0"/>
              </a:rPr>
              <a:t>!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03511" y="2705956"/>
            <a:ext cx="3250158" cy="3135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8819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6824</TotalTime>
  <Words>481</Words>
  <Application>Microsoft Office PowerPoint</Application>
  <PresentationFormat>Широкоэкранный</PresentationFormat>
  <Paragraphs>72</Paragraphs>
  <Slides>36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36</vt:i4>
      </vt:variant>
    </vt:vector>
  </HeadingPairs>
  <TitlesOfParts>
    <vt:vector size="42" baseType="lpstr">
      <vt:lpstr>Arial</vt:lpstr>
      <vt:lpstr>Calibri</vt:lpstr>
      <vt:lpstr>Calibri Light</vt:lpstr>
      <vt:lpstr>Neucha</vt:lpstr>
      <vt:lpstr>Segoe Print</vt:lpstr>
      <vt:lpstr>Тема Office</vt:lpstr>
      <vt:lpstr>АЗБУКА ЭМОЦИЙ</vt:lpstr>
      <vt:lpstr>Что такое эмоции?</vt:lpstr>
      <vt:lpstr>Какие бывают эмоции?</vt:lpstr>
      <vt:lpstr>Страх</vt:lpstr>
      <vt:lpstr>Как помочь себе, когда страшно? </vt:lpstr>
      <vt:lpstr>Злость</vt:lpstr>
      <vt:lpstr>Как справится со злостью?</vt:lpstr>
      <vt:lpstr>Грусть</vt:lpstr>
      <vt:lpstr>Что делать когда грустно?</vt:lpstr>
      <vt:lpstr>Радость</vt:lpstr>
      <vt:lpstr>Удивление</vt:lpstr>
      <vt:lpstr>Отвращение</vt:lpstr>
      <vt:lpstr>Игра Ассоциации </vt:lpstr>
      <vt:lpstr>Игра Ассоциации</vt:lpstr>
      <vt:lpstr>Игра Ассоциации</vt:lpstr>
      <vt:lpstr>Игра Ассоциации </vt:lpstr>
      <vt:lpstr>Игра Ассоциации </vt:lpstr>
      <vt:lpstr>Игра Ассоциации</vt:lpstr>
      <vt:lpstr>Игра Ассоциации</vt:lpstr>
      <vt:lpstr>Игра Ассоциации</vt:lpstr>
      <vt:lpstr>Игра Ассоциации</vt:lpstr>
      <vt:lpstr>Игра Угадай Эмоцию</vt:lpstr>
      <vt:lpstr>Ситуация 1</vt:lpstr>
      <vt:lpstr>Ситуация 2</vt:lpstr>
      <vt:lpstr>Ситуация 3</vt:lpstr>
      <vt:lpstr>Ситуация 4</vt:lpstr>
      <vt:lpstr>Ситуация 5</vt:lpstr>
      <vt:lpstr>Ситуация 6</vt:lpstr>
      <vt:lpstr>Игра Эмоциональный Детектив</vt:lpstr>
      <vt:lpstr>Тест</vt:lpstr>
      <vt:lpstr>Тест</vt:lpstr>
      <vt:lpstr>Тест</vt:lpstr>
      <vt:lpstr>Тест</vt:lpstr>
      <vt:lpstr>Тест</vt:lpstr>
      <vt:lpstr>Тест</vt:lpstr>
      <vt:lpstr>Спасибо за внимание!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denis salikov</cp:lastModifiedBy>
  <cp:revision>62</cp:revision>
  <dcterms:created xsi:type="dcterms:W3CDTF">2026-01-05T18:52:02Z</dcterms:created>
  <dcterms:modified xsi:type="dcterms:W3CDTF">2026-06-29T18:55:55Z</dcterms:modified>
</cp:coreProperties>
</file>