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62" r:id="rId5"/>
    <p:sldId id="274" r:id="rId6"/>
    <p:sldId id="271" r:id="rId7"/>
    <p:sldId id="263" r:id="rId8"/>
    <p:sldId id="273" r:id="rId9"/>
    <p:sldId id="275" r:id="rId10"/>
    <p:sldId id="276" r:id="rId11"/>
    <p:sldId id="277" r:id="rId12"/>
    <p:sldId id="278" r:id="rId13"/>
    <p:sldId id="279" r:id="rId14"/>
    <p:sldId id="280" r:id="rId15"/>
    <p:sldId id="28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B"/>
    <a:srgbClr val="FFFAEB"/>
    <a:srgbClr val="FFEEB7"/>
    <a:srgbClr val="1178C3"/>
    <a:srgbClr val="FF9C22"/>
    <a:srgbClr val="FF9920"/>
    <a:srgbClr val="FF9820"/>
    <a:srgbClr val="D6B5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59909-4E3A-47F2-B06E-C11FFF30D8B2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B421E-F70F-4004-B6D2-152B0220C0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592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B421E-F70F-4004-B6D2-152B0220C03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735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B421E-F70F-4004-B6D2-152B0220C03A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473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B421E-F70F-4004-B6D2-152B0220C03A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9054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B421E-F70F-4004-B6D2-152B0220C03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301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60FF9-BFBB-48B9-87B8-FAB0EF6B3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0391CC-043C-4D97-8D7D-CD412CC1A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ABD6EE-2ED7-4D1B-BF5B-069464BF7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43798E-4368-44B8-9AE1-5E0D1A37D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FC1F44-8FE7-400A-A9DD-D537C65D7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24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ACC2F-607A-4A92-83EC-D58F7C462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2DC89F-BE8D-4726-A86A-61993AEB0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49C9D7-F3D8-448A-AA2B-D2768F90A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D6C58C-5A32-4FFB-BB2B-B2D177BD1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83B866-32BD-4C30-8B3A-99B08D31D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5124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719CC-CC80-4695-8F0F-2EE76BEA5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8A1D22-B88D-48A6-AD34-D63BD9944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22E9CE-8A55-480D-962A-741368A9F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A095F2-837E-441C-827B-57BF9B14F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1EA89F-FFDA-4440-B7E0-9F7C90537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397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437D86-181A-4BC1-8786-D35F3A9E9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4B9297-76AE-49BB-B635-B2346A33D5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704C80-6B64-408D-9F7D-D3D1F0159B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889C17-EA65-460A-BB3D-714979DB5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7D59C0-9415-45EC-AFD2-E8BD4480F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F088A5-10D4-4259-9481-0DF9B1EA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4210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24E790-BC44-408F-ABE4-A87C45B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262BDE-E05B-42F2-9236-D2417FBB0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6EC653-5FC4-45C4-9E1B-58F38F169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B9AC25F-A416-45A3-880E-7709C5CD2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A41DEEE-AB27-4F23-9062-2511E33655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9C44264-6349-4EC5-8654-9F48CB29C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7D0D0D1-3F78-4937-87CF-43AC7309F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172308-E982-4D1D-96B3-47AF7B72F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39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45C11A-C9B5-448E-ACCB-DABEAF1F1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6482DB-DB28-442E-BD06-B1FC07AF2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986F288-BC22-4920-B3AB-EBB230C7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B23561-9D49-44F1-91BD-0666E1DC7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080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F0460E-E71D-4D93-AC7B-E0AFD9289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7BB1F7-128F-4222-8398-9AAB15D20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A91F79D-CC61-4428-8B7C-C4E82995B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749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F5CBD-8EA6-4A7C-B022-59A461C5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576623-4982-4EC4-9C17-9E7E6B9E5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447FBC-62FC-4150-98DA-99A32AB990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DB5BDE-4F96-4D6E-9BFA-F4180CB9D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3832B3-FE3E-4C30-9400-EED68BB35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DBC335-5733-4156-8AB6-3F870D18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341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618D92-30E9-49BD-9EA9-B19ADDE3F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34A5417-8E85-409D-B137-35FD1E0627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1223CF-4FE8-4C5A-A20B-21F155BD1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8E4DBD-F88F-4A84-BD3F-9F133B2E9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56CCDF-C402-46DC-8401-C31A48D0A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D2DA08-F029-4702-A741-88A39A4D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895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06CA4-93D7-46D7-B34B-B3315AD08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65F406-27B3-4822-917C-0B1F22C12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CD5A6D-9E30-4CA9-A957-95536EE07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3EAE27-EB30-4764-B86E-86FBD9406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1E7BBD-B10D-4BE5-9E0C-70854BB89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798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C69906-62D4-4549-A570-B6B34128DE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37CB3E-8441-492E-BD36-3710F46F9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2DAC7-C742-4741-AAA7-CE5740A94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47CB94-BB04-464C-8D2C-4907CE5EA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A3C66D-DF0F-4C10-BF6C-78AE81090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735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4A35E-F0C8-4388-B6E0-C5DCF543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C50A21-7A50-4B47-9593-169B4D16E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EDF362-8399-42AF-9833-72185F7F2F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8D37C-AA13-432B-8F3C-810E63E5645A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48CCFF-1C3D-4A4B-BD44-E65ED5451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12811D-79D5-49D9-B5DB-1640EA70C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AE239-CEA7-42B6-8D68-A8B296EA85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39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7A37787-FBBD-47F0-BAF6-AC950A7B89EA}"/>
              </a:ext>
            </a:extLst>
          </p:cNvPr>
          <p:cNvSpPr txBox="1"/>
          <p:nvPr/>
        </p:nvSpPr>
        <p:spPr>
          <a:xfrm>
            <a:off x="7678994" y="3655141"/>
            <a:ext cx="45130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Завьялова Анна Алексеевна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педагог-психолог,</a:t>
            </a: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высшей квалификационной категории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250511-0F0E-4F33-A560-37DE8A5C28A6}"/>
              </a:ext>
            </a:extLst>
          </p:cNvPr>
          <p:cNvSpPr/>
          <p:nvPr/>
        </p:nvSpPr>
        <p:spPr>
          <a:xfrm>
            <a:off x="0" y="8849"/>
            <a:ext cx="12191999" cy="3383280"/>
          </a:xfrm>
          <a:prstGeom prst="rect">
            <a:avLst/>
          </a:prstGeom>
          <a:solidFill>
            <a:srgbClr val="FFEEB7">
              <a:alpha val="57000"/>
            </a:srgbClr>
          </a:solidFill>
          <a:ln>
            <a:solidFill>
              <a:srgbClr val="FFF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FC2272E-3865-4AE9-8E4B-E4DDDCA570E4}"/>
              </a:ext>
            </a:extLst>
          </p:cNvPr>
          <p:cNvSpPr/>
          <p:nvPr/>
        </p:nvSpPr>
        <p:spPr>
          <a:xfrm>
            <a:off x="8234" y="1040979"/>
            <a:ext cx="121755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«Счастье - мой ресурс»</a:t>
            </a:r>
            <a:endParaRPr lang="ru-RU" sz="40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787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41BB7380-BDBA-4039-A88A-F9E94013C5ED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BB6AFB6-6BFB-4DAA-B501-A2ABFF691D3C}"/>
              </a:ext>
            </a:extLst>
          </p:cNvPr>
          <p:cNvSpPr/>
          <p:nvPr/>
        </p:nvSpPr>
        <p:spPr>
          <a:xfrm>
            <a:off x="4011561" y="321739"/>
            <a:ext cx="82743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Актуальность</a:t>
            </a:r>
            <a:endParaRPr lang="ru-RU" sz="32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Condensed" panose="020B0502040204020203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2720AB8-0EDA-43C2-A0D6-C0102A7C151A}"/>
              </a:ext>
            </a:extLst>
          </p:cNvPr>
          <p:cNvSpPr/>
          <p:nvPr/>
        </p:nvSpPr>
        <p:spPr>
          <a:xfrm>
            <a:off x="80829" y="1640895"/>
            <a:ext cx="5651377" cy="4242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Современный мир развивается стремительно, вместе с ним развивается и изменяется школьное образование.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Интеллектуальные и информационные перегрузки, получаемые в течение дня, вызывают психическую и эмоциональную усталость. 	Качественный уровень жизни сегодня невозможен без стрессоустойчивости, высокой личной эффективности, грамотного распределения времени и сил.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A1A212-EAE3-4213-B6D9-5D052BC90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1873605" y="5060213"/>
            <a:ext cx="3858601" cy="178492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650936-EA99-44F7-BA2C-189B4BD0F953}"/>
              </a:ext>
            </a:extLst>
          </p:cNvPr>
          <p:cNvSpPr/>
          <p:nvPr/>
        </p:nvSpPr>
        <p:spPr>
          <a:xfrm>
            <a:off x="5732206" y="1387595"/>
            <a:ext cx="6553657" cy="106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Главная цель саморегуляции –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выполнение деятельности и управление актуальным состоянием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AB46E764-AB1C-45DA-9C7B-3CF8773C9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413" y="2984578"/>
            <a:ext cx="5286504" cy="387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42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5CDE56A9-C9D2-407D-A969-A47C39FA93F1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850405-49CC-44ED-B146-CEAF99982E54}"/>
              </a:ext>
            </a:extLst>
          </p:cNvPr>
          <p:cNvSpPr/>
          <p:nvPr/>
        </p:nvSpPr>
        <p:spPr>
          <a:xfrm>
            <a:off x="3943350" y="208687"/>
            <a:ext cx="82486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Эффекты саморегуляции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1254429-AEAC-4365-B60F-AD4DC398EDAD}"/>
              </a:ext>
            </a:extLst>
          </p:cNvPr>
          <p:cNvSpPr/>
          <p:nvPr/>
        </p:nvSpPr>
        <p:spPr>
          <a:xfrm>
            <a:off x="108157" y="3343503"/>
            <a:ext cx="3854245" cy="2928948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4508FC-2E67-41C5-8D9D-1744AA5D9371}"/>
              </a:ext>
            </a:extLst>
          </p:cNvPr>
          <p:cNvSpPr/>
          <p:nvPr/>
        </p:nvSpPr>
        <p:spPr>
          <a:xfrm>
            <a:off x="68829" y="3834643"/>
            <a:ext cx="39340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успокоения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(устранение эмоциональной напря­женности)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2855676A-00C0-4ED1-B7AC-EE6857FE2D1A}"/>
              </a:ext>
            </a:extLst>
          </p:cNvPr>
          <p:cNvSpPr/>
          <p:nvPr/>
        </p:nvSpPr>
        <p:spPr>
          <a:xfrm>
            <a:off x="4100935" y="2112006"/>
            <a:ext cx="3854245" cy="2928948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ABD696BD-0E82-4C1A-91B6-88998E81C15F}"/>
              </a:ext>
            </a:extLst>
          </p:cNvPr>
          <p:cNvSpPr/>
          <p:nvPr/>
        </p:nvSpPr>
        <p:spPr>
          <a:xfrm>
            <a:off x="8150942" y="1362833"/>
            <a:ext cx="3854245" cy="2928948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143FAAF-D599-4E78-8422-71E37078E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5597" y="4696795"/>
            <a:ext cx="3296404" cy="2155813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5DBED1B-441A-450A-BD35-E217BF0A6B33}"/>
              </a:ext>
            </a:extLst>
          </p:cNvPr>
          <p:cNvSpPr/>
          <p:nvPr/>
        </p:nvSpPr>
        <p:spPr>
          <a:xfrm>
            <a:off x="4100935" y="2580840"/>
            <a:ext cx="38551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восстановления</a:t>
            </a:r>
          </a:p>
          <a:p>
            <a:pPr lvl="0"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(ослабление проявлений утом­ления)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4A986E1-5B0C-4CF4-8BE6-653481592C91}"/>
              </a:ext>
            </a:extLst>
          </p:cNvPr>
          <p:cNvSpPr/>
          <p:nvPr/>
        </p:nvSpPr>
        <p:spPr>
          <a:xfrm>
            <a:off x="8133041" y="1843789"/>
            <a:ext cx="38721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активизации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(повышение психофизиологиче­ской реактивности)</a:t>
            </a:r>
          </a:p>
        </p:txBody>
      </p:sp>
    </p:spTree>
    <p:extLst>
      <p:ext uri="{BB962C8B-B14F-4D97-AF65-F5344CB8AC3E}">
        <p14:creationId xmlns:p14="http://schemas.microsoft.com/office/powerpoint/2010/main" val="3745382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6F291E5B-7988-44A9-B85B-D11AC5F21E17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EDDBEC9-255F-4CFA-8BD8-3E4C94A8973F}"/>
              </a:ext>
            </a:extLst>
          </p:cNvPr>
          <p:cNvSpPr/>
          <p:nvPr/>
        </p:nvSpPr>
        <p:spPr>
          <a:xfrm>
            <a:off x="3943350" y="307007"/>
            <a:ext cx="82486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2 группы саморегуляции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83EF5F7-F695-4624-A505-DB28A57BE490}"/>
              </a:ext>
            </a:extLst>
          </p:cNvPr>
          <p:cNvSpPr/>
          <p:nvPr/>
        </p:nvSpPr>
        <p:spPr>
          <a:xfrm>
            <a:off x="228599" y="2872591"/>
            <a:ext cx="4992330" cy="3872338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09625D8-3531-4FC1-BBE0-7D8B7AC47788}"/>
              </a:ext>
            </a:extLst>
          </p:cNvPr>
          <p:cNvSpPr/>
          <p:nvPr/>
        </p:nvSpPr>
        <p:spPr>
          <a:xfrm>
            <a:off x="666134" y="1660230"/>
            <a:ext cx="4117259" cy="1065816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CA04FB2-4C7C-4022-86E6-D455499B0ECC}"/>
              </a:ext>
            </a:extLst>
          </p:cNvPr>
          <p:cNvSpPr/>
          <p:nvPr/>
        </p:nvSpPr>
        <p:spPr>
          <a:xfrm>
            <a:off x="7394095" y="1355687"/>
            <a:ext cx="4117259" cy="1065816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7A4FD01-8557-4C2B-9A03-241A175D674E}"/>
              </a:ext>
            </a:extLst>
          </p:cNvPr>
          <p:cNvSpPr/>
          <p:nvPr/>
        </p:nvSpPr>
        <p:spPr>
          <a:xfrm>
            <a:off x="955951" y="1806775"/>
            <a:ext cx="3633495" cy="6695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Долгосрочная работа</a:t>
            </a:r>
            <a:endParaRPr lang="ru-RU" sz="2800" b="1" i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99BE584-767A-43CC-BD67-8484B53C01C1}"/>
              </a:ext>
            </a:extLst>
          </p:cNvPr>
          <p:cNvSpPr/>
          <p:nvPr/>
        </p:nvSpPr>
        <p:spPr>
          <a:xfrm>
            <a:off x="7534942" y="1472480"/>
            <a:ext cx="3936847" cy="6695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Краткосрочная работа</a:t>
            </a:r>
            <a:endParaRPr lang="ru-RU" sz="2800" b="1" i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A749C61-9C69-4492-8A8E-E99335E66DFF}"/>
              </a:ext>
            </a:extLst>
          </p:cNvPr>
          <p:cNvSpPr/>
          <p:nvPr/>
        </p:nvSpPr>
        <p:spPr>
          <a:xfrm>
            <a:off x="270080" y="3165682"/>
            <a:ext cx="4416988" cy="328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профилактика и коррекция симптомов эмоционального выгорания у педагогов;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психологическая подготовка к экзаменам;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 тревожности, агрессивности;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усвоение позитивных установок;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664F53E-851E-43CE-B624-77A232D5A72E}"/>
              </a:ext>
            </a:extLst>
          </p:cNvPr>
          <p:cNvSpPr/>
          <p:nvPr/>
        </p:nvSpPr>
        <p:spPr>
          <a:xfrm>
            <a:off x="6971071" y="2597294"/>
            <a:ext cx="4992330" cy="3872338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CBDB81E-F088-4ABC-BC51-EB12FCEB723B}"/>
              </a:ext>
            </a:extLst>
          </p:cNvPr>
          <p:cNvSpPr/>
          <p:nvPr/>
        </p:nvSpPr>
        <p:spPr>
          <a:xfrm>
            <a:off x="6971071" y="2902083"/>
            <a:ext cx="4950850" cy="328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 тревоги;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купирование приступа панической атаки;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выход негативных эмоций общественно-приемлемым способом, - повышение мотивации,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снятие мышечных зажимов/физического напряжения.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D5845B01-454B-4425-B7BE-FDD50494865E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9452725" y="2421503"/>
            <a:ext cx="14511" cy="1757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85DDC26E-13EB-455D-AE85-0D3022A9E5BF}"/>
              </a:ext>
            </a:extLst>
          </p:cNvPr>
          <p:cNvCxnSpPr>
            <a:cxnSpLocks/>
            <a:stCxn id="9" idx="2"/>
            <a:endCxn id="7" idx="0"/>
          </p:cNvCxnSpPr>
          <p:nvPr/>
        </p:nvCxnSpPr>
        <p:spPr>
          <a:xfrm>
            <a:off x="2724764" y="2726046"/>
            <a:ext cx="0" cy="1465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616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3E64F96E-9F4C-44ED-B201-71962BD1F82D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16DF7E6-D714-47B9-AB45-578F6ECD0CAC}"/>
              </a:ext>
            </a:extLst>
          </p:cNvPr>
          <p:cNvSpPr/>
          <p:nvPr/>
        </p:nvSpPr>
        <p:spPr>
          <a:xfrm>
            <a:off x="3943350" y="356171"/>
            <a:ext cx="82486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Объятие бабочки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8DFCD11-FCEF-4AB3-8543-D62EE5B5D0C8}"/>
              </a:ext>
            </a:extLst>
          </p:cNvPr>
          <p:cNvSpPr/>
          <p:nvPr/>
        </p:nvSpPr>
        <p:spPr>
          <a:xfrm>
            <a:off x="235974" y="1843915"/>
            <a:ext cx="59780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«Объятие бабочки» мягко выводит из деструктивного эмоционального состояния, психологических переживаний и нервозных зажимов в теле. Помогает сформировать состояние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ресурсности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психике и обрести душевное спокойствие.  Оздоровительный эффект достигается благодаря билатеральной стимуляции тела.</a:t>
            </a:r>
          </a:p>
        </p:txBody>
      </p:sp>
      <p:pic>
        <p:nvPicPr>
          <p:cNvPr id="2066" name="Picture 18" descr="Picture background">
            <a:extLst>
              <a:ext uri="{FF2B5EF4-FFF2-40B4-BE49-F238E27FC236}">
                <a16:creationId xmlns:a16="http://schemas.microsoft.com/office/drawing/2014/main" id="{A5FE983A-3A89-4153-ABAA-510CE87F8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93" y="3429000"/>
            <a:ext cx="4402667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 descr="Picture background">
            <a:extLst>
              <a:ext uri="{FF2B5EF4-FFF2-40B4-BE49-F238E27FC236}">
                <a16:creationId xmlns:a16="http://schemas.microsoft.com/office/drawing/2014/main" id="{7AF158CD-5B09-421A-BD9D-A3E27F53C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735" y="1055475"/>
            <a:ext cx="2383121" cy="206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 descr="Picture background">
            <a:extLst>
              <a:ext uri="{FF2B5EF4-FFF2-40B4-BE49-F238E27FC236}">
                <a16:creationId xmlns:a16="http://schemas.microsoft.com/office/drawing/2014/main" id="{5E7BE088-CDA4-4644-A007-A2CCAAE27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485" y="1596246"/>
            <a:ext cx="1213998" cy="105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8" descr="Picture background">
            <a:extLst>
              <a:ext uri="{FF2B5EF4-FFF2-40B4-BE49-F238E27FC236}">
                <a16:creationId xmlns:a16="http://schemas.microsoft.com/office/drawing/2014/main" id="{12F1E3B2-32BE-4211-BB55-D8BB5AB0A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252" y="5719832"/>
            <a:ext cx="1213998" cy="105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Picture background">
            <a:extLst>
              <a:ext uri="{FF2B5EF4-FFF2-40B4-BE49-F238E27FC236}">
                <a16:creationId xmlns:a16="http://schemas.microsoft.com/office/drawing/2014/main" id="{09C369E4-589E-497E-8423-05704EF8A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040" y="2993942"/>
            <a:ext cx="1213998" cy="105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8" descr="Picture background">
            <a:extLst>
              <a:ext uri="{FF2B5EF4-FFF2-40B4-BE49-F238E27FC236}">
                <a16:creationId xmlns:a16="http://schemas.microsoft.com/office/drawing/2014/main" id="{DD636DBA-4B09-4A2D-B3E4-59D01FCB7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084" y="3352840"/>
            <a:ext cx="2383121" cy="206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600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3E64F96E-9F4C-44ED-B201-71962BD1F82D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8D20A92-80B5-4E25-BFF0-5ACF442274E9}"/>
              </a:ext>
            </a:extLst>
          </p:cNvPr>
          <p:cNvSpPr/>
          <p:nvPr/>
        </p:nvSpPr>
        <p:spPr>
          <a:xfrm>
            <a:off x="3913239" y="326671"/>
            <a:ext cx="827876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Техника выполнения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F8109AD-C984-457F-8294-E32572D1A48C}"/>
              </a:ext>
            </a:extLst>
          </p:cNvPr>
          <p:cNvSpPr/>
          <p:nvPr/>
        </p:nvSpPr>
        <p:spPr>
          <a:xfrm>
            <a:off x="137652" y="1712813"/>
            <a:ext cx="119166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Найдите комфортное положение в пространстве (стоя, сидя на стуле или лежа).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Прикройте глаза или оставьте их открытыми. Сделайте несколько глубоких вдохов и выдохов, старайтесь дышать глубоко и медленно.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Обнимите себя руками так, чтобы каждая рука касалась противоположного плеча.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Начните медленно двигать руками, как крыльями бабочки, поочередно простукивая ими по плечам (в качестве альтернативы вы можете стучать по коленям). Позвольте вашим рукам двигаться свободно.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Наблюдайте за тем, что происходит в вашем разуме и теле, не фокусируясь и не оценивая заметьте мысли, образы, звуки, запахи, чувства, которые к вам приходят. Вы можете представить, что то, что вы наблюдаете, похоже на проплывающие мимо облака.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Продолжайте простукивать себя по плечам в течение несколько минут. (Остановитесь, когда в теле появится ощущение расслабления и достаточности, опустите руки на бедра.)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Сделайте глубокий вдох и выдох и обратите внимание на то, как изменилось ваше состояние.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829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C2A6BD30-D1A0-4BB4-ACB8-6EA1FA40817B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D72A1F0-64BE-4B9E-B59E-C6F1FB53DE32}"/>
              </a:ext>
            </a:extLst>
          </p:cNvPr>
          <p:cNvSpPr/>
          <p:nvPr/>
        </p:nvSpPr>
        <p:spPr>
          <a:xfrm>
            <a:off x="3913239" y="326671"/>
            <a:ext cx="827876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Упражнение «Мой ребенок»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F82486-7772-4101-924A-0E54A6109948}"/>
              </a:ext>
            </a:extLst>
          </p:cNvPr>
          <p:cNvSpPr/>
          <p:nvPr/>
        </p:nvSpPr>
        <p:spPr>
          <a:xfrm>
            <a:off x="212314" y="1817466"/>
            <a:ext cx="80467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закрытую вытягивается из колоды МАК карт «Мой ребенок» три карты разного цвета, чтобы собрать своего внутреннего ребенка. Затем необходимо ответить на вопросы: Какай он у Вас?; нравиться ли или нет? Что Вы чувствуете, глядя на получившийся образ? В ресурсном ли он состоянии? Что Вы хотели бы изменить? Какие ресурсы могут помочь внутреннему ребенку преодолеть трудности?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данного упражнения мы снимаем эмоциональное напряжение, анализируем в каком состоянии мы находимся и как улучшить свое ресурсное состояние. Помните, что хороший контакт с внутренним ребёнком позволяет быть функциональным и счастливым человеком и в реальной жизни.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1CE19C4-1000-46CC-82D2-DEC5D58D686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9" t="1189" r="1" b="28007"/>
          <a:stretch/>
        </p:blipFill>
        <p:spPr bwMode="auto">
          <a:xfrm>
            <a:off x="8534400" y="1975598"/>
            <a:ext cx="3322136" cy="43000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38785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D7C2697C-BF21-4B1B-8AC4-21CCFB06DC1B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BFA4E8A-CA98-4523-B9C1-AE87CD55D09E}"/>
              </a:ext>
            </a:extLst>
          </p:cNvPr>
          <p:cNvSpPr/>
          <p:nvPr/>
        </p:nvSpPr>
        <p:spPr>
          <a:xfrm>
            <a:off x="3943350" y="91547"/>
            <a:ext cx="824865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Птица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A8C31CA-7FB0-49D0-B620-5C41C08A4724}"/>
              </a:ext>
            </a:extLst>
          </p:cNvPr>
          <p:cNvSpPr/>
          <p:nvPr/>
        </p:nvSpPr>
        <p:spPr>
          <a:xfrm>
            <a:off x="81115" y="2174505"/>
            <a:ext cx="3695087" cy="3036596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9B53598-DC3F-4F11-9EF5-82D95AD55B21}"/>
              </a:ext>
            </a:extLst>
          </p:cNvPr>
          <p:cNvSpPr/>
          <p:nvPr/>
        </p:nvSpPr>
        <p:spPr>
          <a:xfrm>
            <a:off x="143284" y="2380474"/>
            <a:ext cx="369508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Птица, как положено символу, имеет много совершенно разных значений, о которых мы неоднократно слышали…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Библии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сказках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мифах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легендах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сказках и т.д.</a:t>
            </a:r>
            <a:endParaRPr lang="ru-RU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6D30F0F4-A62A-4C8C-A755-7E426A712163}"/>
              </a:ext>
            </a:extLst>
          </p:cNvPr>
          <p:cNvSpPr/>
          <p:nvPr/>
        </p:nvSpPr>
        <p:spPr>
          <a:xfrm>
            <a:off x="3973153" y="1692720"/>
            <a:ext cx="4869222" cy="3813124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8584F6D-950E-45B8-93DC-4B1AC61D260F}"/>
              </a:ext>
            </a:extLst>
          </p:cNvPr>
          <p:cNvSpPr/>
          <p:nvPr/>
        </p:nvSpPr>
        <p:spPr>
          <a:xfrm>
            <a:off x="94122" y="5741814"/>
            <a:ext cx="5657749" cy="1004975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D584B85-1B46-4480-8EF6-07ECB946C5B7}"/>
              </a:ext>
            </a:extLst>
          </p:cNvPr>
          <p:cNvSpPr/>
          <p:nvPr/>
        </p:nvSpPr>
        <p:spPr>
          <a:xfrm>
            <a:off x="179439" y="5987622"/>
            <a:ext cx="55036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Так, перерождение феникса из пепла – универсальная метафора после пережитых психологических травм.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D1A4AA3-BBDC-458C-AA5B-9D06F2C07E97}"/>
              </a:ext>
            </a:extLst>
          </p:cNvPr>
          <p:cNvSpPr/>
          <p:nvPr/>
        </p:nvSpPr>
        <p:spPr>
          <a:xfrm>
            <a:off x="4021702" y="1927882"/>
            <a:ext cx="481084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 птицы как символ занимает особое место в символике мироздания, и не просто так, а действительно по ряду причин и является помощником в работе психолога.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Символика птицы в психологии имеет несколько значений и интерпретируется в зависимости от контента и культуры особенностей. Наиболее значимым символизмом является «Свобода», благодаря которой она взмывает в небо и пересекает границы (уход от земного, проблем, адаптация в любых условиях…)</a:t>
            </a:r>
            <a:endParaRPr lang="ru-RU" dirty="0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BD222E67-DA85-4634-AFC3-80A872103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157" y="1123845"/>
            <a:ext cx="3214843" cy="573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035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D7C2697C-BF21-4B1B-8AC4-21CCFB06DC1B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BFA4E8A-CA98-4523-B9C1-AE87CD55D09E}"/>
              </a:ext>
            </a:extLst>
          </p:cNvPr>
          <p:cNvSpPr/>
          <p:nvPr/>
        </p:nvSpPr>
        <p:spPr>
          <a:xfrm>
            <a:off x="4081002" y="332427"/>
            <a:ext cx="824865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Легенда о синей птице</a:t>
            </a:r>
          </a:p>
          <a:p>
            <a:pPr algn="ctr"/>
            <a:r>
              <a:rPr lang="ru-RU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 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4A6B55E-062A-4D2E-87FA-7462CCDAD787}"/>
              </a:ext>
            </a:extLst>
          </p:cNvPr>
          <p:cNvSpPr/>
          <p:nvPr/>
        </p:nvSpPr>
        <p:spPr>
          <a:xfrm>
            <a:off x="248262" y="1781213"/>
            <a:ext cx="4235248" cy="4868101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C2ED694-757F-48C4-90CA-95EC751FE07D}"/>
              </a:ext>
            </a:extLst>
          </p:cNvPr>
          <p:cNvSpPr/>
          <p:nvPr/>
        </p:nvSpPr>
        <p:spPr>
          <a:xfrm>
            <a:off x="542923" y="2209985"/>
            <a:ext cx="394058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Умеете ли вы мечтать?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Мечтать по-настоящему,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всяких «если» и «бы»,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том, что действительно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для того, чтобы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Чувствовать себя счастливым?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верите ли вы в Чудо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Настолько, что готовы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встретить его и понять,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это действительно оно?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A1747419-6C43-4F71-B36B-1DD1D71BE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577" y="1389518"/>
            <a:ext cx="7320423" cy="546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474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D7C2697C-BF21-4B1B-8AC4-21CCFB06DC1B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BFA4E8A-CA98-4523-B9C1-AE87CD55D09E}"/>
              </a:ext>
            </a:extLst>
          </p:cNvPr>
          <p:cNvSpPr/>
          <p:nvPr/>
        </p:nvSpPr>
        <p:spPr>
          <a:xfrm>
            <a:off x="3929441" y="312554"/>
            <a:ext cx="824865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Целью проекта являлась: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471A830-423E-4BE5-A814-DF9F4F532E2E}"/>
              </a:ext>
            </a:extLst>
          </p:cNvPr>
          <p:cNvSpPr/>
          <p:nvPr/>
        </p:nvSpPr>
        <p:spPr>
          <a:xfrm>
            <a:off x="168377" y="1700981"/>
            <a:ext cx="4334797" cy="506547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25F8BB9-2D30-400C-B429-8273954F6C86}"/>
              </a:ext>
            </a:extLst>
          </p:cNvPr>
          <p:cNvSpPr/>
          <p:nvPr/>
        </p:nvSpPr>
        <p:spPr>
          <a:xfrm>
            <a:off x="168376" y="2122590"/>
            <a:ext cx="433479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новых жизненных процессов, с целью обретения положительных изменений. А также восстановление баланса и внутреннего ресурса</a:t>
            </a: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9FCC32DC-D907-4033-B1EF-6D8E26973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835" y="1540097"/>
            <a:ext cx="7054256" cy="519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07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D7C2697C-BF21-4B1B-8AC4-21CCFB06DC1B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BFA4E8A-CA98-4523-B9C1-AE87CD55D09E}"/>
              </a:ext>
            </a:extLst>
          </p:cNvPr>
          <p:cNvSpPr/>
          <p:nvPr/>
        </p:nvSpPr>
        <p:spPr>
          <a:xfrm>
            <a:off x="3943350" y="377160"/>
            <a:ext cx="824865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Задачи арт-проекта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0924A98-8009-4340-B465-119FE4BC088A}"/>
              </a:ext>
            </a:extLst>
          </p:cNvPr>
          <p:cNvSpPr/>
          <p:nvPr/>
        </p:nvSpPr>
        <p:spPr>
          <a:xfrm>
            <a:off x="108155" y="1648748"/>
            <a:ext cx="901618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внутренних опор личности;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креативного мышления;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самооценки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самоценности;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Проработка застарелых подавленных и вытесненных чувств;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Мягкая и безболезненная диагностика глубинных внутренних состояний;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самовосприятия;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Снятия стресса;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Активация творческого потенциала;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уверенности в себе;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Гармоничные отношения с окружающими;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Безболезненное преодоление страхов;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от оков, последствий, страданий;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мечтать. </a:t>
            </a:r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3C30C4A0-676D-4E2C-BCFD-4A0C968D8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429000"/>
            <a:ext cx="54864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579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D7C2697C-BF21-4B1B-8AC4-21CCFB06DC1B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BFA4E8A-CA98-4523-B9C1-AE87CD55D09E}"/>
              </a:ext>
            </a:extLst>
          </p:cNvPr>
          <p:cNvSpPr/>
          <p:nvPr/>
        </p:nvSpPr>
        <p:spPr>
          <a:xfrm>
            <a:off x="3874524" y="278360"/>
            <a:ext cx="824865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Ход работы: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D60E5AE-0C1C-44A8-B3EA-D243EA833CDE}"/>
              </a:ext>
            </a:extLst>
          </p:cNvPr>
          <p:cNvSpPr/>
          <p:nvPr/>
        </p:nvSpPr>
        <p:spPr>
          <a:xfrm>
            <a:off x="177595" y="1644049"/>
            <a:ext cx="5013837" cy="5213950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BDD4EB4-A38A-476C-BA6D-0C9FF12EDF54}"/>
              </a:ext>
            </a:extLst>
          </p:cNvPr>
          <p:cNvSpPr/>
          <p:nvPr/>
        </p:nvSpPr>
        <p:spPr>
          <a:xfrm>
            <a:off x="518958" y="1904604"/>
            <a:ext cx="433111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участник проекта изображает свою птицу «Счастья», ту которую от себе представляет.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Желательно на своем рисунке отобразить ветвь на которой поселится эта птица.., «ее дом, опора, отдых».</a:t>
            </a:r>
            <a:endParaRPr lang="ru-RU" sz="2800" dirty="0"/>
          </a:p>
        </p:txBody>
      </p:sp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9FC885D5-C6FA-46BE-B14C-49397C39D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319" y="1365689"/>
            <a:ext cx="6418470" cy="521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329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D7C2697C-BF21-4B1B-8AC4-21CCFB06DC1B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BFA4E8A-CA98-4523-B9C1-AE87CD55D09E}"/>
              </a:ext>
            </a:extLst>
          </p:cNvPr>
          <p:cNvSpPr/>
          <p:nvPr/>
        </p:nvSpPr>
        <p:spPr>
          <a:xfrm>
            <a:off x="3943350" y="377160"/>
            <a:ext cx="824865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Итог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C3D86D-4F96-401D-A9D1-CCA27BC4A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78" y="1766219"/>
            <a:ext cx="9418647" cy="511662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1035A92-FABF-4CB1-89F2-08C8947D44BE}"/>
              </a:ext>
            </a:extLst>
          </p:cNvPr>
          <p:cNvSpPr/>
          <p:nvPr/>
        </p:nvSpPr>
        <p:spPr>
          <a:xfrm>
            <a:off x="406400" y="1625600"/>
            <a:ext cx="6634480" cy="5213950"/>
          </a:xfrm>
          <a:prstGeom prst="rect">
            <a:avLst/>
          </a:prstGeom>
          <a:solidFill>
            <a:srgbClr val="FFFFEB"/>
          </a:solidFill>
          <a:ln>
            <a:solidFill>
              <a:srgbClr val="FFFF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55FD9D4-C488-486A-BCB6-8A94EED9F79A}"/>
              </a:ext>
            </a:extLst>
          </p:cNvPr>
          <p:cNvSpPr/>
          <p:nvPr/>
        </p:nvSpPr>
        <p:spPr>
          <a:xfrm>
            <a:off x="535879" y="1766218"/>
            <a:ext cx="5029179" cy="5030035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44F3EA4-B4E1-4CC5-9132-194ED046F606}"/>
              </a:ext>
            </a:extLst>
          </p:cNvPr>
          <p:cNvSpPr/>
          <p:nvPr/>
        </p:nvSpPr>
        <p:spPr>
          <a:xfrm>
            <a:off x="579120" y="1927122"/>
            <a:ext cx="49096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Многогранность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многоуровневость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Некий символизм единства, который в свою очередь, дает возрождения «Я» - восстановление жизненных сил и активизацию творческого потенциала, что приводит к устранению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дисбаланса, раскрытию внутренних ресурсов и потенциальных возможностей и свободу действий.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5045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D7C2697C-BF21-4B1B-8AC4-21CCFB06DC1B}"/>
              </a:ext>
            </a:extLst>
          </p:cNvPr>
          <p:cNvSpPr/>
          <p:nvPr/>
        </p:nvSpPr>
        <p:spPr>
          <a:xfrm rot="10800000">
            <a:off x="3476625" y="208687"/>
            <a:ext cx="8715375" cy="952500"/>
          </a:xfrm>
          <a:prstGeom prst="homePlate">
            <a:avLst/>
          </a:prstGeom>
          <a:solidFill>
            <a:srgbClr val="FF9C22"/>
          </a:solidFill>
          <a:ln>
            <a:solidFill>
              <a:srgbClr val="FF9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BFA4E8A-CA98-4523-B9C1-AE87CD55D09E}"/>
              </a:ext>
            </a:extLst>
          </p:cNvPr>
          <p:cNvSpPr/>
          <p:nvPr/>
        </p:nvSpPr>
        <p:spPr>
          <a:xfrm>
            <a:off x="3943350" y="357021"/>
            <a:ext cx="824865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Рефлексия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0E79AF2-7041-40DE-9C54-4F4EB6DFBDA8}"/>
              </a:ext>
            </a:extLst>
          </p:cNvPr>
          <p:cNvSpPr/>
          <p:nvPr/>
        </p:nvSpPr>
        <p:spPr>
          <a:xfrm>
            <a:off x="0" y="1649025"/>
            <a:ext cx="11818375" cy="3559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Упражнение: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«Мой ресурс»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 своего ресурса для восстановление жизненных сил. 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100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закрытую достаньте из колоды карту, отвечающую на следующий вопрос: </a:t>
            </a:r>
          </a:p>
          <a:p>
            <a:pPr indent="540385" algn="just">
              <a:lnSpc>
                <a:spcPct val="150000"/>
              </a:lnSpc>
              <a:spcAft>
                <a:spcPts val="100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Какой ресурс может наполнить меня сейчас?</a:t>
            </a:r>
          </a:p>
          <a:p>
            <a:pPr marL="452438"/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Рефлексия: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Разместите бабочек на магнитной доске возле упражнений, </a:t>
            </a:r>
          </a:p>
          <a:p>
            <a:pPr marL="452438"/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 Вам понравились.</a:t>
            </a:r>
            <a:endParaRPr lang="ru-RU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502D55-4F6C-4CC6-8BD8-09CAFE0BB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182" y="4686300"/>
            <a:ext cx="3278999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440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29CB4E-5794-4369-B5F1-E3BFC24B2922}"/>
              </a:ext>
            </a:extLst>
          </p:cNvPr>
          <p:cNvSpPr/>
          <p:nvPr/>
        </p:nvSpPr>
        <p:spPr>
          <a:xfrm>
            <a:off x="3883741" y="2309967"/>
            <a:ext cx="856389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Саморегуляция снижает риск развития стресса, тревожных расстройств и депрессии. </a:t>
            </a:r>
          </a:p>
          <a:p>
            <a:pPr algn="ctr"/>
            <a:r>
              <a:rPr lang="ru-RU" sz="3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Желаю всем ресурсного состояния!</a:t>
            </a:r>
          </a:p>
        </p:txBody>
      </p:sp>
      <p:pic>
        <p:nvPicPr>
          <p:cNvPr id="8208" name="Picture 16" descr="Picture background">
            <a:extLst>
              <a:ext uri="{FF2B5EF4-FFF2-40B4-BE49-F238E27FC236}">
                <a16:creationId xmlns:a16="http://schemas.microsoft.com/office/drawing/2014/main" id="{C325161D-6811-4573-AF9B-8F0BF5261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2526">
            <a:off x="31136" y="-192931"/>
            <a:ext cx="6774592" cy="603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7242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647</Words>
  <Application>Microsoft Office PowerPoint</Application>
  <PresentationFormat>Широкоэкранный</PresentationFormat>
  <Paragraphs>95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Bahnschrift SemiCondensed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VLadislav SIlantyev</dc:creator>
  <cp:lastModifiedBy>322.2-PC</cp:lastModifiedBy>
  <cp:revision>65</cp:revision>
  <dcterms:created xsi:type="dcterms:W3CDTF">2021-01-20T15:05:27Z</dcterms:created>
  <dcterms:modified xsi:type="dcterms:W3CDTF">2026-05-18T11:36:40Z</dcterms:modified>
</cp:coreProperties>
</file>