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0406D6-0BAB-452B-B847-79EF06F7ED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B91E2D4-C24E-4170-B5C1-1FBCC5BA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E1DA3E-593E-4FE7-9105-120CE8391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9BC76-817A-47CB-AA82-8D5E8A51B2FB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9C3EE-6F02-4A87-88F4-B92488006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3FFBCD-6392-47C6-929D-5086876BF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20259-0A6F-4451-A783-9F9331571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21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0ADC93-6049-4477-8925-931C88B4C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C1BA45-E029-4C54-8845-5512534D3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E3B3EA-83F4-48E5-8A90-45BFE17D7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9BC76-817A-47CB-AA82-8D5E8A51B2FB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63C9E8-BB83-419C-ADB2-B3BFD6143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B1830F-5774-4746-95FB-453D6E925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20259-0A6F-4451-A783-9F9331571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997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5E359E-9829-4710-ACAA-80EEF5178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4493C3-AE76-403E-B0AE-5F5028BCB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630C2F-E220-48D5-A8E3-7F773EB36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9BC76-817A-47CB-AA82-8D5E8A51B2FB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512335-5346-421C-A862-3FBF19C84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5F9475-151A-48F6-9541-C2B3E5FAC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20259-0A6F-4451-A783-9F9331571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0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6486FE-0B76-4307-AD8B-99CE2FDDD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4634DE-4253-43DB-B891-47FC975D27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B0C07EC-D4BF-47C4-A95C-725D7CD064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6F174A8-568F-4F15-BDA0-AFEC668CF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9BC76-817A-47CB-AA82-8D5E8A51B2FB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EBF48C-1632-40AE-BC20-CFDC87B94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8F45C1-1404-403C-9684-9AD0A155E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20259-0A6F-4451-A783-9F9331571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952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892D34-E1BB-426F-BF55-1978D8893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7A486C-935F-4CAF-AC92-67277AF9E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3187711-953C-4853-A925-8435337E08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9C224B-EAC2-4ED4-B01F-BA58D8C609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3C9FBF3-9955-4C39-BFBE-D05865634E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9842CE0-110F-4458-9BC9-E5B7598C2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9BC76-817A-47CB-AA82-8D5E8A51B2FB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4E5D67C-49A3-4771-A42A-75EA5902D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6082C85-F202-4271-9B2B-941C80474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20259-0A6F-4451-A783-9F9331571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224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D76DD0-674B-4CF2-8124-7E4DB5A42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B2DA825-70E9-4122-BDA6-5D474F91B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9BC76-817A-47CB-AA82-8D5E8A51B2FB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4C11251-4CF9-4352-B001-6D239D1B9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467879B-A6A0-4187-BE17-E0BFF7BFC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20259-0A6F-4451-A783-9F9331571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720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3521223-E443-497A-B9B0-3F51E297F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9BC76-817A-47CB-AA82-8D5E8A51B2FB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0531E3D-4B38-4B30-ABB9-1C5916CDA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429DC8A-1EC5-4F8F-98C5-F72D375E8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20259-0A6F-4451-A783-9F9331571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992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17CDC7-6ECE-4321-A370-8907A3F3A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41AFB4-3657-4C1E-91F7-21EFA6B74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6649B62-F430-40C8-AEE9-E4A6DE9660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18BDDC-8F95-4229-B8CC-744401B4D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9BC76-817A-47CB-AA82-8D5E8A51B2FB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A46B248-185D-40DE-8C1C-CF12F3FA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063C28-1501-42A0-BE91-E59C064A0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20259-0A6F-4451-A783-9F9331571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145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5ADCF5-95A9-4F69-AEAB-ADF14DAD7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1FC879F-0E0A-43CC-B2CD-4CEA97419A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C006648-0CF2-4250-93FA-1E2063F336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AE126A3-3379-4D98-96F1-6B8EF4E59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9BC76-817A-47CB-AA82-8D5E8A51B2FB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3DA943-4C59-41F6-941D-ADB5D259C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AA9A01F-B83D-4F6F-96F3-B96BFFFA7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20259-0A6F-4451-A783-9F9331571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433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F24285-2E78-40ED-94D8-92BD463D7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5BEAAA6-A405-40D7-9E7E-39F6375AAD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B5F6B8-E6A2-48C8-8193-A20793ED7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9BC76-817A-47CB-AA82-8D5E8A51B2FB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44DA4E-B72A-47A1-A40E-7C6A388D8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1705FF-5E1E-41FD-B03B-A32646A70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20259-0A6F-4451-A783-9F9331571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200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152EAFA-D4FA-403A-B9CB-556785EE7D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9FFFA26-A713-4FFB-8734-B699FDF937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143AA5-1267-4784-AA1F-B53C71D08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9BC76-817A-47CB-AA82-8D5E8A51B2FB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BC234A-2038-4E62-95BC-5F05C0899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C1204A-4E28-43B0-80E9-AF930AE02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20259-0A6F-4451-A783-9F9331571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905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4020BB-B0A5-4130-967E-E66FB7C58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A33BDB-F185-4F55-A997-B436B80C86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79C911-A0DE-4273-9BD0-EF89628660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9BC76-817A-47CB-AA82-8D5E8A51B2FB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EB780A-1F59-4AEF-B11A-B8D2633D05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E0F3D8-679C-46B6-87D9-1C594D929D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20259-0A6F-4451-A783-9F93315711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963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C14E9C-051F-49CB-A2F2-76D28BA8F8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5729" y="1764407"/>
            <a:ext cx="5760846" cy="231031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Связь </a:t>
            </a:r>
            <a:r>
              <a:rPr lang="ru-RU" dirty="0" err="1">
                <a:solidFill>
                  <a:schemeClr val="bg1"/>
                </a:solidFill>
              </a:rPr>
              <a:t>дисграфии</a:t>
            </a:r>
            <a:r>
              <a:rPr lang="ru-RU" dirty="0">
                <a:solidFill>
                  <a:schemeClr val="bg1"/>
                </a:solidFill>
              </a:rPr>
              <a:t> и </a:t>
            </a:r>
            <a:r>
              <a:rPr lang="ru-RU" dirty="0" err="1">
                <a:solidFill>
                  <a:schemeClr val="bg1"/>
                </a:solidFill>
              </a:rPr>
              <a:t>амбидекстрии</a:t>
            </a:r>
            <a:endParaRPr lang="ru-RU" sz="52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DCAAF31-9200-4AC9-832F-B1B6E29CA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477" y="4367282"/>
            <a:ext cx="5760846" cy="682079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bg1"/>
                </a:solidFill>
              </a:rPr>
              <a:t>Учитель-логопед Гимназии г. Лабытнанги </a:t>
            </a:r>
          </a:p>
          <a:p>
            <a:r>
              <a:rPr lang="ru-RU" dirty="0">
                <a:solidFill>
                  <a:schemeClr val="bg1"/>
                </a:solidFill>
              </a:rPr>
              <a:t>Кощеева Дарья Дмитриевна</a:t>
            </a:r>
          </a:p>
        </p:txBody>
      </p:sp>
    </p:spTree>
    <p:extLst>
      <p:ext uri="{BB962C8B-B14F-4D97-AF65-F5344CB8AC3E}">
        <p14:creationId xmlns:p14="http://schemas.microsoft.com/office/powerpoint/2010/main" val="2514967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F8AA0D1-B7C5-43CF-AC66-044F8E7EC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2662"/>
            <a:ext cx="10515600" cy="51043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/>
              <a:t>	</a:t>
            </a:r>
            <a:r>
              <a:rPr lang="ru-RU" sz="2400" dirty="0">
                <a:solidFill>
                  <a:schemeClr val="bg1"/>
                </a:solidFill>
              </a:rPr>
              <a:t>В своей практике я обратила внимание на то, что большинство детей с </a:t>
            </a:r>
            <a:r>
              <a:rPr lang="ru-RU" sz="2400" dirty="0" err="1">
                <a:solidFill>
                  <a:schemeClr val="bg1"/>
                </a:solidFill>
              </a:rPr>
              <a:t>дисграфией</a:t>
            </a:r>
            <a:r>
              <a:rPr lang="ru-RU" sz="2400" dirty="0">
                <a:solidFill>
                  <a:schemeClr val="bg1"/>
                </a:solidFill>
              </a:rPr>
              <a:t> хорошо могут владеть не только правой, но и левой рукой для выполнения бытовых задач. 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	Именно поэтому на начальном этапе диагностики при обследовании детей с признаками </a:t>
            </a:r>
            <a:r>
              <a:rPr lang="ru-RU" sz="2400" dirty="0" err="1">
                <a:solidFill>
                  <a:schemeClr val="bg1"/>
                </a:solidFill>
              </a:rPr>
              <a:t>дисграфии</a:t>
            </a:r>
            <a:r>
              <a:rPr lang="ru-RU" sz="2400" dirty="0">
                <a:solidFill>
                  <a:schemeClr val="bg1"/>
                </a:solidFill>
              </a:rPr>
              <a:t> для меня обязательным элементом является оценка латеральных предпочтений. Для этого применяю функциональные пробы, позволяющие выявить наличие </a:t>
            </a:r>
            <a:r>
              <a:rPr lang="ru-RU" sz="2400" dirty="0" err="1">
                <a:solidFill>
                  <a:schemeClr val="bg1"/>
                </a:solidFill>
              </a:rPr>
              <a:t>амбидекстрии</a:t>
            </a:r>
            <a:r>
              <a:rPr lang="ru-RU" sz="2400" dirty="0">
                <a:solidFill>
                  <a:schemeClr val="bg1"/>
                </a:solidFill>
              </a:rPr>
              <a:t>, а также обращаю внимание на их почерк (наклон, форма букв, наличие зеркальной путаницы).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	У детей-</a:t>
            </a:r>
            <a:r>
              <a:rPr lang="ru-RU" sz="2400" dirty="0" err="1">
                <a:solidFill>
                  <a:schemeClr val="bg1"/>
                </a:solidFill>
              </a:rPr>
              <a:t>амбидекстров</a:t>
            </a:r>
            <a:r>
              <a:rPr lang="ru-RU" sz="2400" dirty="0">
                <a:solidFill>
                  <a:schemeClr val="bg1"/>
                </a:solidFill>
              </a:rPr>
              <a:t> часто наблюдается задержка формирования доминантного полушария, что приводит к трудностям с </a:t>
            </a:r>
            <a:r>
              <a:rPr lang="ru-RU" sz="2400" dirty="0" err="1">
                <a:solidFill>
                  <a:schemeClr val="bg1"/>
                </a:solidFill>
              </a:rPr>
              <a:t>латерализацией</a:t>
            </a:r>
            <a:r>
              <a:rPr lang="ru-RU" sz="2400" dirty="0">
                <a:solidFill>
                  <a:schemeClr val="bg1"/>
                </a:solidFill>
              </a:rPr>
              <a:t> (разделением функций между полушариями), что </a:t>
            </a:r>
            <a:r>
              <a:rPr lang="ru-RU" sz="2400" dirty="0" err="1">
                <a:solidFill>
                  <a:schemeClr val="bg1"/>
                </a:solidFill>
              </a:rPr>
              <a:t>являетсяя</a:t>
            </a:r>
            <a:r>
              <a:rPr lang="ru-RU" sz="2400" dirty="0">
                <a:solidFill>
                  <a:schemeClr val="bg1"/>
                </a:solidFill>
              </a:rPr>
              <a:t> одной из причин </a:t>
            </a:r>
            <a:r>
              <a:rPr lang="ru-RU" sz="2400" dirty="0" err="1">
                <a:solidFill>
                  <a:schemeClr val="bg1"/>
                </a:solidFill>
              </a:rPr>
              <a:t>дисграфии</a:t>
            </a:r>
            <a:r>
              <a:rPr lang="ru-RU" sz="2400" dirty="0">
                <a:solidFill>
                  <a:schemeClr val="bg1"/>
                </a:solidFill>
              </a:rPr>
              <a:t>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3339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1CA95D-E61D-45F2-9AFB-C8C283BCA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>
                <a:solidFill>
                  <a:schemeClr val="bg1"/>
                </a:solidFill>
              </a:rPr>
              <a:t>Для корректировки сложностей в обучении и письме у детей с </a:t>
            </a:r>
            <a:r>
              <a:rPr lang="ru-RU" sz="2700" dirty="0" err="1">
                <a:solidFill>
                  <a:schemeClr val="bg1"/>
                </a:solidFill>
              </a:rPr>
              <a:t>амбидекстрией</a:t>
            </a:r>
            <a:r>
              <a:rPr lang="ru-RU" sz="2700" dirty="0">
                <a:solidFill>
                  <a:schemeClr val="bg1"/>
                </a:solidFill>
              </a:rPr>
              <a:t> (</a:t>
            </a:r>
            <a:r>
              <a:rPr lang="ru-RU" sz="2700" dirty="0" err="1">
                <a:solidFill>
                  <a:schemeClr val="bg1"/>
                </a:solidFill>
              </a:rPr>
              <a:t>дисграфией</a:t>
            </a:r>
            <a:r>
              <a:rPr lang="ru-RU" sz="2700" dirty="0">
                <a:solidFill>
                  <a:schemeClr val="bg1"/>
                </a:solidFill>
              </a:rPr>
              <a:t>) необходимо использовать упражнения, способствующие согласованию полушарий мозга. Для начала я начинаю работу с телом, учу ребенка его чувствовать. Вот некоторые из них.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52D57F4-2CB9-4B29-BA2C-811A557ABDA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«Крест-накрест».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71926BE6-061B-460E-8BD6-198887F133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«Восьмёрки»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58412F8-F3E0-48E0-84CE-9B19138017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97755"/>
            <a:ext cx="4571198" cy="381414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F29A46-C967-40CE-B089-5C329E1FA8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729" y="2408856"/>
            <a:ext cx="4426818" cy="390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68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E2F993-8218-41C5-BC8B-886A274C4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Далее я применяю пальчиковые игры для физического, когнитивного и эмоционального развития детей.</a:t>
            </a:r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D47E17-69CD-4B62-994D-B850837722A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Разводим мостик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47FCAEF-89F2-4928-A11D-005BFF7A859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Кулак-ребро-ладонь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9261E69-1076-418C-BB27-45DF88234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98" y="2452077"/>
            <a:ext cx="4698233" cy="385982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02C9939-75ED-4185-980F-0654C1B39D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574" y="2452077"/>
            <a:ext cx="5112564" cy="383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858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DB2148-0B32-4EA5-8CF6-7A3F85B1F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Затем переходим к практическим действия с использованием обеих рук.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F2E1E4-B57A-48BA-80E2-136D6D4588E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2400" dirty="0">
                <a:solidFill>
                  <a:schemeClr val="bg1"/>
                </a:solidFill>
              </a:rPr>
              <a:t>Симметричное рисование обеими руками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9CED83D-F6EF-4105-B167-B8347474EF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324" y="1825625"/>
            <a:ext cx="5181600" cy="4351338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Лепка двумя руками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C3CEB2C-3095-43A1-8C6F-4C5CE3C8E2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724" y="2645429"/>
            <a:ext cx="4610248" cy="310567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9450318-0B01-4D25-A97C-96F3F4FDF8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1" y="2645428"/>
            <a:ext cx="4762500" cy="3105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07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EDB041-F692-4DFA-A04E-A6CF758DB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Для коррекции </a:t>
            </a:r>
            <a:r>
              <a:rPr lang="ru-RU" sz="2400" dirty="0" err="1">
                <a:solidFill>
                  <a:schemeClr val="bg1"/>
                </a:solidFill>
              </a:rPr>
              <a:t>дисграфии</a:t>
            </a:r>
            <a:r>
              <a:rPr lang="ru-RU" sz="2400" dirty="0">
                <a:solidFill>
                  <a:schemeClr val="bg1"/>
                </a:solidFill>
              </a:rPr>
              <a:t> я применяю изографы, игру в лабиринты и корректурные пробы. 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763B78FE-DE1C-4A7F-B77B-FCE49501A37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06" y="1941022"/>
            <a:ext cx="3134379" cy="4231178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56C107B7-5806-4B65-93C4-F717E62B737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217" y="1941022"/>
            <a:ext cx="3385396" cy="4231178"/>
          </a:xfr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616FB4F-40B3-42B0-A611-91DC9359B4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740" y="1941022"/>
            <a:ext cx="3364060" cy="423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291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ADF981F-82F3-4A78-91A3-06C98BCCA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88023"/>
            <a:ext cx="10515600" cy="52889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Научить ребенка чувствовать свое тело, ловко им управлять и легко переключаться является важнейшим фундаментом дальнейшей работы. </a:t>
            </a:r>
            <a:r>
              <a:rPr lang="ru-RU">
                <a:solidFill>
                  <a:schemeClr val="bg1"/>
                </a:solidFill>
              </a:rPr>
              <a:t>Она может </a:t>
            </a:r>
            <a:r>
              <a:rPr lang="ru-RU" dirty="0">
                <a:solidFill>
                  <a:schemeClr val="bg1"/>
                </a:solidFill>
              </a:rPr>
              <a:t>занять продолжительное время и должна сохраняться на постоянной основе. Несколько упражнений из каждой категории считаю необходимым использовать в начале или в конце каждого занятия, чтобы закрепить эффект. </a:t>
            </a: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Для детей особенно важно не настаивать на выборе ведущей руки, а наблюдать за естественными предпочтениями. Если ребёнок одинаково ловко пользуется обеими руками — это повод для дополнительного наблюдения и поддержки, а не для переучивания.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0343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6DD6DA-BDED-4271-BE3B-1AAF01607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069" y="963002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Благодарю Вас за внимание!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44374EE-DBF7-485A-9C0A-2E8EACD208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614" y="2554473"/>
            <a:ext cx="3932403" cy="3578527"/>
          </a:xfrm>
        </p:spPr>
      </p:pic>
    </p:spTree>
    <p:extLst>
      <p:ext uri="{BB962C8B-B14F-4D97-AF65-F5344CB8AC3E}">
        <p14:creationId xmlns:p14="http://schemas.microsoft.com/office/powerpoint/2010/main" val="31064609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311</Words>
  <Application>Microsoft Office PowerPoint</Application>
  <PresentationFormat>Широкоэкранный</PresentationFormat>
  <Paragraphs>24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Связь дисграфии и амбидекстрии</vt:lpstr>
      <vt:lpstr>Презентация PowerPoint</vt:lpstr>
      <vt:lpstr>Для корректировки сложностей в обучении и письме у детей с амбидекстрией (дисграфией) необходимо использовать упражнения, способствующие согласованию полушарий мозга. Для начала я начинаю работу с телом, учу ребенка его чувствовать. Вот некоторые из них.</vt:lpstr>
      <vt:lpstr>Далее я применяю пальчиковые игры для физического, когнитивного и эмоционального развития детей.</vt:lpstr>
      <vt:lpstr>Затем переходим к практическим действия с использованием обеих рук.</vt:lpstr>
      <vt:lpstr>Для коррекции дисграфии я применяю изографы, игру в лабиринты и корректурные пробы. </vt:lpstr>
      <vt:lpstr>Презентация PowerPoint</vt:lpstr>
      <vt:lpstr>Благодарю Вас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Связь дисграфии и амбидекстрии</dc:title>
  <dc:creator>Пользователь</dc:creator>
  <cp:lastModifiedBy>Пользователь</cp:lastModifiedBy>
  <cp:revision>2</cp:revision>
  <dcterms:created xsi:type="dcterms:W3CDTF">2026-04-28T04:59:37Z</dcterms:created>
  <dcterms:modified xsi:type="dcterms:W3CDTF">2026-04-28T06:12:32Z</dcterms:modified>
</cp:coreProperties>
</file>